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88" r:id="rId2"/>
    <p:sldId id="295" r:id="rId3"/>
    <p:sldId id="286" r:id="rId4"/>
    <p:sldId id="281" r:id="rId5"/>
    <p:sldId id="294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4B50"/>
    <a:srgbClr val="EEF2F5"/>
    <a:srgbClr val="EBE9E4"/>
    <a:srgbClr val="B44011"/>
    <a:srgbClr val="EE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4"/>
    <p:restoredTop sz="94150"/>
  </p:normalViewPr>
  <p:slideViewPr>
    <p:cSldViewPr snapToGrid="0">
      <p:cViewPr varScale="1">
        <p:scale>
          <a:sx n="117" d="100"/>
          <a:sy n="117" d="100"/>
        </p:scale>
        <p:origin x="3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987EF-F269-E143-8A10-311BDEDF2124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C6F0A-8FB0-A24A-B534-F7EC2F5D22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8511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C6F0A-8FB0-A24A-B534-F7EC2F5D221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5503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18B54-17C8-1DC3-20FA-439512039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00848C3-1B3F-61F9-48B0-E86B0573C6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E873B4-A23D-8050-A805-81DAD0D68C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6ED47C-F61F-D628-506D-EA966194B9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C6F0A-8FB0-A24A-B534-F7EC2F5D221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2586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8CD0C2-23D6-4B73-75A1-760871FA9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80E56AD-A175-4E1B-45B0-7D3B4B411F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2F2542-7005-1D05-E3C3-79348A683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887F6-1DE9-D342-A088-200E64047144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7F04D3-52B0-1049-C9D9-29CA74C32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AB37FF-4E54-2B10-406F-8C44E750E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DF5BA-3293-2843-B160-901C0C9C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7005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C21081-2C6A-85FC-B26C-C28006916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C49AA7-D302-E0E2-B347-888A244616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09EC65B-25AE-4317-B58D-A83738B18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887F6-1DE9-D342-A088-200E64047144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3DBBD8-30A5-A20D-9E16-81CCF7502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4D45EC3-1AD8-8E70-6846-F57340B7D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DF5BA-3293-2843-B160-901C0C9C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3227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10197-0CD0-FAB5-395E-18393C229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0FDE093-21DF-447A-B3EE-13CEC9EE4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636AF5-76C7-DE02-4ECA-67AEE22A8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887F6-1DE9-D342-A088-200E64047144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36FCAB1-3565-1EBC-197B-3734BB8EA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507E96-6E38-663B-CECC-F967E719C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DF5BA-3293-2843-B160-901C0C9C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1650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000EF7-5B8D-595D-C571-B502204F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DD7C2D-CE69-9D5C-F567-5A1412629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9F977B6-D28F-7AA6-A36F-6358071169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86E34F-EBB7-A9D1-1FAC-5B6A482CB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887F6-1DE9-D342-A088-200E64047144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7C98030-9B4A-DDC5-AD7E-D30297C3D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F9B4B88-BA5E-2B33-E013-B6B029C43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DF5BA-3293-2843-B160-901C0C9C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0433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3668B-A1CB-43A0-6CE8-4B2FFF73A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1F5D1CA-8097-4537-6C7B-84CA78F60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D59662-1AA0-6E2B-220E-9860FB912A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333CD2D-C33B-FEA4-7148-0604C512B0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B9FC618-2532-2E0E-E8CE-8E81B8FA94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7E00C82-2021-3C17-AFCD-1383BC07A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887F6-1DE9-D342-A088-200E64047144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7FF9575-9874-11D6-91C1-0BD8C6797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0FDAA72-FB9C-48A3-66F5-299F98CAB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DF5BA-3293-2843-B160-901C0C9C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3581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E0EAA7-7717-AB2D-96D1-AACA6CA0C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E104BB0-AD60-E90D-DB5F-A75E19453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887F6-1DE9-D342-A088-200E64047144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A52956-21F4-D373-879D-F89C39411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C230A52-33B4-9E97-98B5-2E1B6DEFC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DF5BA-3293-2843-B160-901C0C9C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6604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F61380F-F7CC-FDCA-E008-220F1F027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887F6-1DE9-D342-A088-200E64047144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2A0693B-E5E3-3D21-936A-48FC1461F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7E04D5-C433-3860-4B9C-3E51EA9B1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DF5BA-3293-2843-B160-901C0C9C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4400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E3EF35-C1CC-FDBB-E172-ECBE0B396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DD01D1-ECDA-A382-11B3-A271BDE74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248AD2A-FF92-BA53-2031-F3F319C45A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9269E72-FB76-8EE4-BB33-B3B04770B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887F6-1DE9-D342-A088-200E64047144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1651A6A-FE4D-73E9-4773-C74476236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A9D074C-586B-AC3D-05E9-E70863204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DF5BA-3293-2843-B160-901C0C9C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6337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4C6C81-F37F-AC33-7A10-4AD8D97BE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6BC1807-E521-3D39-5C9D-D67BA048E3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A1B58AE-BE5D-5F21-0F1A-F8E1643FF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8920B3A-53DF-435B-8452-156B333E6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887F6-1DE9-D342-A088-200E64047144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9954E46-E13F-A4A2-4B2B-DFBF2C504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4B8440-2D77-CC6D-FB6D-B0AC1DB9C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DF5BA-3293-2843-B160-901C0C9C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9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C28FD7-52B0-2737-3E69-A4F2B7287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D010A4A-3755-94CC-04A3-2AB47EEC4F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203D04-1BA8-26C2-4360-2A9E1B4CC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887F6-1DE9-D342-A088-200E64047144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F7A484-B675-62CF-46C3-1BA357BC5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2911A9-2952-9970-75E9-B68ED60FC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DF5BA-3293-2843-B160-901C0C9C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0658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B79F530-3211-3720-DB36-86C066C075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122D79-1EEF-C076-2C5B-AC0F26530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43A614-BB6C-9AC6-96DA-F6D5BBD6C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887F6-1DE9-D342-A088-200E64047144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7D7952-63C1-A391-858B-25A31C32D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D69B56A-E363-546F-98D9-D348CCEFC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DF5BA-3293-2843-B160-901C0C9C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8876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A4BF64E-2C24-A1DF-1274-5DB5B333C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44268F-D061-538D-CD10-7C06BC073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B9846FC-5A48-253A-F150-5DDAFDD4DF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0887F6-1DE9-D342-A088-200E64047144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19D5EC-C65F-B0CC-5C28-719DB6C47A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82A357-4014-285F-39E3-C05834631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5DF5BA-3293-2843-B160-901C0C9C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5289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0C959EF-9A34-8A8C-2C53-68B54744F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8546" y="1688166"/>
            <a:ext cx="3843148" cy="31371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7386B6-37A2-1ABC-A476-911CD1846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22289" y="1688166"/>
            <a:ext cx="4196257" cy="313718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68F468-D842-CDB9-A85C-4A02A4FF63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666" y="1688166"/>
            <a:ext cx="4069977" cy="3137185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8EBEEF5E-CA3D-01FB-3D5F-960841000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402" y="4878108"/>
            <a:ext cx="5141869" cy="1927135"/>
          </a:xfrm>
          <a:solidFill>
            <a:srgbClr val="EBE9E4"/>
          </a:solidFill>
        </p:spPr>
        <p:txBody>
          <a:bodyPr>
            <a:normAutofit fontScale="85000" lnSpcReduction="10000"/>
          </a:bodyPr>
          <a:lstStyle/>
          <a:p>
            <a:r>
              <a:rPr lang="fr-FR" sz="3000" b="1" dirty="0">
                <a:latin typeface="Calibri" panose="020F0502020204030204" pitchFamily="34" charset="0"/>
                <a:cs typeface="Calibri" panose="020F0502020204030204" pitchFamily="34" charset="0"/>
              </a:rPr>
              <a:t>Le piège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Masse à double composante tissulaire </a:t>
            </a:r>
            <a:r>
              <a:rPr lang="fr-FR" dirty="0" err="1">
                <a:latin typeface="Calibri" panose="020F0502020204030204" pitchFamily="34" charset="0"/>
                <a:cs typeface="Calibri" panose="020F0502020204030204" pitchFamily="34" charset="0"/>
              </a:rPr>
              <a:t>hypervasculaire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et graisseuse sur foie sain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 </a:t>
            </a: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Adénome stéatosique ?</a:t>
            </a:r>
            <a:endParaRPr lang="fr-FR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CD8104F0-D80A-3565-B59B-992719FFB0A8}"/>
              </a:ext>
            </a:extLst>
          </p:cNvPr>
          <p:cNvSpPr txBox="1">
            <a:spLocks/>
          </p:cNvSpPr>
          <p:nvPr/>
        </p:nvSpPr>
        <p:spPr>
          <a:xfrm>
            <a:off x="5988422" y="4825351"/>
            <a:ext cx="5773272" cy="1979892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000" b="1" dirty="0"/>
              <a:t>La clé</a:t>
            </a:r>
          </a:p>
          <a:p>
            <a:endParaRPr lang="fr-FR" sz="5500" dirty="0"/>
          </a:p>
          <a:p>
            <a:r>
              <a:rPr lang="fr-FR" sz="5500" dirty="0"/>
              <a:t>Wash out + capsule périphérique rehaussée au temps tardif</a:t>
            </a:r>
          </a:p>
          <a:p>
            <a:r>
              <a:rPr lang="fr-FR" sz="5500" dirty="0"/>
              <a:t>Biopsie: diagnostic final==&gt; </a:t>
            </a:r>
            <a:r>
              <a:rPr lang="fr-FR" sz="5500" b="1" dirty="0">
                <a:solidFill>
                  <a:srgbClr val="FF0000"/>
                </a:solidFill>
              </a:rPr>
              <a:t>carcinome hépatocellulaire graisseux sur foie sain</a:t>
            </a:r>
          </a:p>
          <a:p>
            <a:endParaRPr lang="fr-FR" sz="5500" dirty="0"/>
          </a:p>
          <a:p>
            <a:endParaRPr lang="fr-FR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70C12CE6-33A2-C8D5-2D36-36E4CF0301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0306" y="309846"/>
            <a:ext cx="6275294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867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B071F-A5B5-BE4E-D758-266E4638C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00B493-A8F2-F8E5-957E-1B3647EA0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870" y="562448"/>
            <a:ext cx="8214360" cy="1243491"/>
          </a:xfrm>
        </p:spPr>
        <p:txBody>
          <a:bodyPr/>
          <a:lstStyle/>
          <a:p>
            <a:r>
              <a:rPr lang="fr-FR" b="1" dirty="0">
                <a:solidFill>
                  <a:srgbClr val="424B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CHC VS Adénome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E1A2FE-2CA2-F59B-A469-120672DFA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09950" y="2422204"/>
            <a:ext cx="3009900" cy="308894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94D2584-CB75-8937-3134-F35870A0B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1500" y="2032643"/>
            <a:ext cx="10206990" cy="482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361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817314-453B-755A-EC65-E3BC35E27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6F81908-D969-4A47-E6C2-91167C155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1300" y="1686399"/>
            <a:ext cx="4204970" cy="303911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9C4ACE-D537-83E5-57EE-0590011796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6270" y="1690688"/>
            <a:ext cx="3958142" cy="303053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1B8C7D4-8F5D-5890-1F05-00FDC7F26A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83494" y="1690688"/>
            <a:ext cx="3808506" cy="3030537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3E1C8CB0-C237-978C-E5EA-3CDD41F53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402" y="4878108"/>
            <a:ext cx="5141869" cy="1927135"/>
          </a:xfrm>
          <a:solidFill>
            <a:srgbClr val="EBE9E4"/>
          </a:solidFill>
        </p:spPr>
        <p:txBody>
          <a:bodyPr>
            <a:normAutofit fontScale="85000" lnSpcReduction="10000"/>
          </a:bodyPr>
          <a:lstStyle/>
          <a:p>
            <a:r>
              <a:rPr lang="fr-FR" sz="3000" b="1" dirty="0">
                <a:latin typeface="Calibri" panose="020F0502020204030204" pitchFamily="34" charset="0"/>
                <a:cs typeface="Calibri" panose="020F0502020204030204" pitchFamily="34" charset="0"/>
              </a:rPr>
              <a:t>Le piège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Volumineuses adénopathies mésentériques hypodenses, contexte de maladie </a:t>
            </a:r>
            <a:r>
              <a:rPr lang="fr-FR" dirty="0" err="1">
                <a:latin typeface="Calibri" panose="020F0502020204030204" pitchFamily="34" charset="0"/>
                <a:cs typeface="Calibri" panose="020F0502020204030204" pitchFamily="34" charset="0"/>
              </a:rPr>
              <a:t>coeliaque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 </a:t>
            </a: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lymphome?</a:t>
            </a:r>
            <a:endParaRPr lang="fr-FR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4C866D61-AE05-CD26-FBC1-7FCDC5780CE8}"/>
              </a:ext>
            </a:extLst>
          </p:cNvPr>
          <p:cNvSpPr txBox="1">
            <a:spLocks/>
          </p:cNvSpPr>
          <p:nvPr/>
        </p:nvSpPr>
        <p:spPr>
          <a:xfrm>
            <a:off x="5988422" y="4825351"/>
            <a:ext cx="5773272" cy="1979892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000" b="1" dirty="0"/>
              <a:t>La clé</a:t>
            </a:r>
          </a:p>
          <a:p>
            <a:endParaRPr lang="fr-FR" sz="5500" dirty="0"/>
          </a:p>
          <a:p>
            <a:r>
              <a:rPr lang="fr-FR" sz="5500" dirty="0"/>
              <a:t>Cavitations kystiques, contexte de maladie </a:t>
            </a:r>
            <a:r>
              <a:rPr lang="fr-FR" sz="5500" dirty="0" err="1"/>
              <a:t>coeliaque</a:t>
            </a:r>
            <a:endParaRPr lang="fr-FR" sz="5500" dirty="0"/>
          </a:p>
          <a:p>
            <a:r>
              <a:rPr lang="fr-FR" sz="5500" dirty="0"/>
              <a:t>Biopsie: </a:t>
            </a:r>
            <a:r>
              <a:rPr lang="fr-FR" sz="5500" b="1" dirty="0">
                <a:solidFill>
                  <a:srgbClr val="FF0000"/>
                </a:solidFill>
              </a:rPr>
              <a:t>syndrome de cavitation mésentérique</a:t>
            </a:r>
          </a:p>
          <a:p>
            <a:endParaRPr lang="fr-FR" sz="5500" dirty="0"/>
          </a:p>
          <a:p>
            <a:endParaRPr lang="fr-FR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0D7AB38-EEA6-3A85-B2CC-26E569EA2C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7224" y="230188"/>
            <a:ext cx="8875058" cy="1460500"/>
          </a:xfrm>
          <a:prstGeom prst="rect">
            <a:avLst/>
          </a:prstGeom>
          <a:solidFill>
            <a:srgbClr val="EEF2F5"/>
          </a:solidFill>
        </p:spPr>
      </p:pic>
    </p:spTree>
    <p:extLst>
      <p:ext uri="{BB962C8B-B14F-4D97-AF65-F5344CB8AC3E}">
        <p14:creationId xmlns:p14="http://schemas.microsoft.com/office/powerpoint/2010/main" val="2514424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6D007C-FDE7-D06B-0D18-161DAC83D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896D7A-A124-6CA0-978B-45942227A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DA4918-33E7-05C0-D188-A322773ED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7920" y="1690688"/>
            <a:ext cx="3865144" cy="29270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860287-3CDC-57D4-D4FB-82F559C02E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20169" y="1690688"/>
            <a:ext cx="7650605" cy="2927033"/>
          </a:xfrm>
          <a:prstGeom prst="rect">
            <a:avLst/>
          </a:prstGeom>
        </p:spPr>
      </p:pic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2AE807AB-9CBE-38C5-CE45-C76FD1F506C1}"/>
              </a:ext>
            </a:extLst>
          </p:cNvPr>
          <p:cNvSpPr txBox="1">
            <a:spLocks/>
          </p:cNvSpPr>
          <p:nvPr/>
        </p:nvSpPr>
        <p:spPr>
          <a:xfrm>
            <a:off x="631402" y="4878108"/>
            <a:ext cx="5141869" cy="1927135"/>
          </a:xfrm>
          <a:prstGeom prst="rect">
            <a:avLst/>
          </a:prstGeom>
          <a:solidFill>
            <a:srgbClr val="EBE9E4"/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000" b="1" dirty="0">
                <a:latin typeface="Calibri" panose="020F0502020204030204" pitchFamily="34" charset="0"/>
                <a:cs typeface="Calibri" panose="020F0502020204030204" pitchFamily="34" charset="0"/>
              </a:rPr>
              <a:t>Le piège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Masse péritonéale nécrosée (flèche jaune) adhérente au colon transverse( flèche verte), au pancréas (flèche rouge) et à l’estomac (étoile)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 </a:t>
            </a: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GIST?</a:t>
            </a:r>
            <a:endParaRPr lang="fr-FR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37B5B58-B270-F7EF-FFEA-F0CEFF91C808}"/>
              </a:ext>
            </a:extLst>
          </p:cNvPr>
          <p:cNvSpPr txBox="1">
            <a:spLocks/>
          </p:cNvSpPr>
          <p:nvPr/>
        </p:nvSpPr>
        <p:spPr>
          <a:xfrm>
            <a:off x="5988422" y="4878106"/>
            <a:ext cx="5773272" cy="1979892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200" b="1" dirty="0"/>
              <a:t>La clé</a:t>
            </a:r>
          </a:p>
          <a:p>
            <a:endParaRPr lang="fr-FR" sz="5500" dirty="0"/>
          </a:p>
          <a:p>
            <a:r>
              <a:rPr lang="fr-FR" sz="8000" dirty="0"/>
              <a:t>Contours irréguliers, aspect infiltratif du </a:t>
            </a:r>
            <a:r>
              <a:rPr lang="fr-FR" sz="8000" dirty="0" err="1"/>
              <a:t>mésentére</a:t>
            </a:r>
            <a:r>
              <a:rPr lang="fr-FR" sz="8000" dirty="0"/>
              <a:t>, contenu hétérogène avec </a:t>
            </a:r>
            <a:r>
              <a:rPr lang="fr-FR" sz="8000" dirty="0" err="1"/>
              <a:t>ccentre</a:t>
            </a:r>
            <a:r>
              <a:rPr lang="fr-FR" sz="8000" dirty="0"/>
              <a:t> nécrotique, </a:t>
            </a:r>
            <a:r>
              <a:rPr lang="fr-FR" sz="8000" dirty="0" err="1"/>
              <a:t>engainement</a:t>
            </a:r>
            <a:r>
              <a:rPr lang="fr-FR" sz="8000" dirty="0"/>
              <a:t> vasculaire sans véritable invasion</a:t>
            </a:r>
          </a:p>
          <a:p>
            <a:r>
              <a:rPr lang="fr-FR" sz="8000" dirty="0"/>
              <a:t>Biopsie: </a:t>
            </a:r>
            <a:r>
              <a:rPr lang="fr-FR" sz="8000" b="1" dirty="0">
                <a:solidFill>
                  <a:srgbClr val="FF0000"/>
                </a:solidFill>
              </a:rPr>
              <a:t>syndrome de cavitation mésentérique</a:t>
            </a:r>
          </a:p>
          <a:p>
            <a:endParaRPr lang="fr-FR" sz="5500" dirty="0"/>
          </a:p>
          <a:p>
            <a:endParaRPr lang="fr-FR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2B73A590-D4D0-F1DD-C5FB-3FA303F86B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7224" y="230188"/>
            <a:ext cx="8875058" cy="1460500"/>
          </a:xfrm>
          <a:prstGeom prst="rect">
            <a:avLst/>
          </a:prstGeom>
          <a:solidFill>
            <a:srgbClr val="EEF2F5"/>
          </a:solidFill>
        </p:spPr>
      </p:pic>
    </p:spTree>
    <p:extLst>
      <p:ext uri="{BB962C8B-B14F-4D97-AF65-F5344CB8AC3E}">
        <p14:creationId xmlns:p14="http://schemas.microsoft.com/office/powerpoint/2010/main" val="2428960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69FA-773B-1672-6CDB-9C73B9607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D27B26-1E7F-E275-4169-143E073FD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FCF49A-9593-15C2-9B54-478B56385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756FC827-F6BF-A32C-3804-D928D6CA63AF}"/>
              </a:ext>
            </a:extLst>
          </p:cNvPr>
          <p:cNvSpPr txBox="1">
            <a:spLocks/>
          </p:cNvSpPr>
          <p:nvPr/>
        </p:nvSpPr>
        <p:spPr>
          <a:xfrm>
            <a:off x="631402" y="4878108"/>
            <a:ext cx="5141869" cy="1927135"/>
          </a:xfrm>
          <a:prstGeom prst="rect">
            <a:avLst/>
          </a:prstGeom>
          <a:solidFill>
            <a:srgbClr val="EBE9E4"/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000" b="1" dirty="0">
                <a:latin typeface="Calibri" panose="020F0502020204030204" pitchFamily="34" charset="0"/>
                <a:cs typeface="Calibri" panose="020F0502020204030204" pitchFamily="34" charset="0"/>
              </a:rPr>
              <a:t>Le piège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Verre dépoli et foyers de condensation pulmonaire multifocal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 </a:t>
            </a: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pneumonie infectieuse multifocale?</a:t>
            </a:r>
            <a:endParaRPr lang="fr-FR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0FA144F2-0023-E720-500C-6EA696087BED}"/>
              </a:ext>
            </a:extLst>
          </p:cNvPr>
          <p:cNvSpPr txBox="1">
            <a:spLocks/>
          </p:cNvSpPr>
          <p:nvPr/>
        </p:nvSpPr>
        <p:spPr>
          <a:xfrm>
            <a:off x="5988422" y="4825351"/>
            <a:ext cx="5773272" cy="1979892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000" b="1" dirty="0"/>
              <a:t>La clé</a:t>
            </a:r>
          </a:p>
          <a:p>
            <a:endParaRPr lang="fr-FR" sz="5500" dirty="0"/>
          </a:p>
          <a:p>
            <a:r>
              <a:rPr lang="fr-FR" sz="5500" dirty="0"/>
              <a:t>Verre dépoli+ foyers de condensation </a:t>
            </a:r>
            <a:r>
              <a:rPr lang="fr-FR" sz="5500" u="sng" dirty="0"/>
              <a:t>chronique</a:t>
            </a:r>
          </a:p>
          <a:p>
            <a:r>
              <a:rPr lang="fr-FR" sz="5500" dirty="0"/>
              <a:t>Biopsie: </a:t>
            </a:r>
            <a:r>
              <a:rPr lang="fr-FR" sz="5500" b="1" dirty="0">
                <a:solidFill>
                  <a:srgbClr val="FF0000"/>
                </a:solidFill>
              </a:rPr>
              <a:t>adénocarcinome mucineux multifocal</a:t>
            </a:r>
          </a:p>
          <a:p>
            <a:endParaRPr lang="fr-FR" sz="5500" dirty="0"/>
          </a:p>
          <a:p>
            <a:endParaRPr lang="fr-FR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BA20E32-28B6-05EB-2E7D-CA6B093AB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797" y="1719772"/>
            <a:ext cx="3819753" cy="2751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F3B8C054-2926-27BC-28AE-1461C0D27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9551" y="1710271"/>
            <a:ext cx="3938983" cy="276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A42F4F0E-4054-0F49-DCBA-FA0C09798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8534" y="1712088"/>
            <a:ext cx="3753160" cy="276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1C44D68E-490B-F35D-23DD-5E306B7F8A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9797" y="198418"/>
            <a:ext cx="4627003" cy="149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1401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161</Words>
  <Application>Microsoft Macintosh PowerPoint</Application>
  <PresentationFormat>Grand écran</PresentationFormat>
  <Paragraphs>31</Paragraphs>
  <Slides>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Thème Office</vt:lpstr>
      <vt:lpstr>Présentation PowerPoint</vt:lpstr>
      <vt:lpstr>CHC VS Adénome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 Bennis</dc:creator>
  <cp:lastModifiedBy>Ali Bennis</cp:lastModifiedBy>
  <cp:revision>9</cp:revision>
  <dcterms:created xsi:type="dcterms:W3CDTF">2026-03-06T11:23:39Z</dcterms:created>
  <dcterms:modified xsi:type="dcterms:W3CDTF">2026-03-06T21:17:03Z</dcterms:modified>
</cp:coreProperties>
</file>