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206817" cy="6867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GB"/>
              <a:t>L'Auriculaire r</a:t>
            </a:r>
            <a:r>
              <a:rPr lang="en-US" altLang="en-US"/>
              <a:t>é</a:t>
            </a:r>
            <a:r>
              <a:rPr lang="en-US" altLang="en-GB"/>
              <a:t>v</a:t>
            </a:r>
            <a:r>
              <a:rPr lang="en-US" altLang="en-US"/>
              <a:t>è</a:t>
            </a:r>
            <a:r>
              <a:rPr lang="en-US" altLang="en-GB"/>
              <a:t>le-t-il le Nombre d'Or ?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fr-FR" altLang="en-GB"/>
              <a:t>                     </a:t>
            </a:r>
            <a:endParaRPr lang="fr-FR" altLang="en-GB"/>
          </a:p>
          <a:p>
            <a:pPr marL="0" indent="0">
              <a:buNone/>
            </a:pPr>
            <a:r>
              <a:rPr lang="fr-FR" altLang="en-GB"/>
              <a:t>                            </a:t>
            </a:r>
            <a:r>
              <a:rPr lang="en-US" altLang="fr-FR"/>
              <a:t>               </a:t>
            </a:r>
            <a:r>
              <a:rPr lang="fr-FR" altLang="en-GB"/>
              <a:t>Poster scientifique </a:t>
            </a:r>
            <a:endParaRPr lang="fr-FR" altLang="en-GB"/>
          </a:p>
          <a:p>
            <a:pPr marL="0" indent="0">
              <a:buNone/>
            </a:pPr>
            <a:endParaRPr lang="en-US" altLang="en-GB"/>
          </a:p>
          <a:p>
            <a:pPr marL="0" indent="0">
              <a:buNone/>
            </a:pPr>
            <a:endParaRPr lang="en-US" alt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 b="1">
                <a:sym typeface="+mn-ea"/>
              </a:rPr>
              <a:t>Mat</a:t>
            </a:r>
            <a:r>
              <a:rPr lang="en-US" altLang="en-US" b="1">
                <a:sym typeface="+mn-ea"/>
              </a:rPr>
              <a:t>é</a:t>
            </a:r>
            <a:r>
              <a:rPr lang="en-US" altLang="en-GB" b="1">
                <a:sym typeface="+mn-ea"/>
              </a:rPr>
              <a:t>riel et m</a:t>
            </a:r>
            <a:r>
              <a:rPr lang="en-US" altLang="en-US" b="1">
                <a:sym typeface="+mn-ea"/>
              </a:rPr>
              <a:t>é</a:t>
            </a:r>
            <a:r>
              <a:rPr lang="en-US" altLang="en-GB" b="1">
                <a:sym typeface="+mn-ea"/>
              </a:rPr>
              <a:t>thode :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 altLang="en-GB" sz="2000"/>
          </a:p>
          <a:p>
            <a:pPr marL="0" indent="0" algn="l">
              <a:buNone/>
            </a:pPr>
            <a:r>
              <a:rPr lang="en-US" altLang="en-GB">
                <a:sym typeface="+mn-ea"/>
              </a:rPr>
              <a:t>Cent radiographies de mains adultes saines choisies arbitraitement sont utilis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es .</a:t>
            </a:r>
            <a:endParaRPr lang="en-US" altLang="en-GB"/>
          </a:p>
          <a:p>
            <a:pPr marL="0" indent="0" algn="l">
              <a:buNone/>
            </a:pPr>
            <a:endParaRPr lang="en-US" altLang="en-GB">
              <a:sym typeface="+mn-ea"/>
            </a:endParaRPr>
          </a:p>
          <a:p>
            <a:pPr marL="0" indent="0" algn="l">
              <a:buNone/>
            </a:pPr>
            <a:r>
              <a:rPr lang="en-US" altLang="en-GB">
                <a:sym typeface="+mn-ea"/>
              </a:rPr>
              <a:t>Les longueurs du cinqui</a:t>
            </a:r>
            <a:r>
              <a:rPr lang="en-US" altLang="en-US">
                <a:sym typeface="+mn-ea"/>
              </a:rPr>
              <a:t>è</a:t>
            </a:r>
            <a:r>
              <a:rPr lang="en-US" altLang="en-GB">
                <a:sym typeface="+mn-ea"/>
              </a:rPr>
              <a:t>me m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tacarpe (M5) et de sa phalange proximale (P1) ont 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t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 mesur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es num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riquement. </a:t>
            </a:r>
            <a:endParaRPr lang="en-US" altLang="en-GB"/>
          </a:p>
          <a:p>
            <a:pPr marL="0" indent="0" algn="l">
              <a:buNone/>
            </a:pPr>
            <a:endParaRPr lang="en-US" altLang="en-GB">
              <a:sym typeface="+mn-ea"/>
            </a:endParaRPr>
          </a:p>
          <a:p>
            <a:pPr marL="0" indent="0" algn="l">
              <a:buNone/>
            </a:pPr>
            <a:r>
              <a:rPr lang="en-US" altLang="en-GB">
                <a:sym typeface="+mn-ea"/>
              </a:rPr>
              <a:t>Le rapport M5/P1 a 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t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 calcul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 pour chaque main et compar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 à φ (1,618) par test statistique.</a:t>
            </a:r>
            <a:endParaRPr lang="en-US" altLang="en-GB"/>
          </a:p>
          <a:p>
            <a:endParaRPr lang="en-US" altLang="en-GB" sz="2000"/>
          </a:p>
          <a:p>
            <a:endParaRPr lang="en-GB" alt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 b="1">
                <a:sym typeface="+mn-ea"/>
              </a:rPr>
              <a:t>R</a:t>
            </a:r>
            <a:r>
              <a:rPr lang="en-US" altLang="en-US" b="1">
                <a:sym typeface="+mn-ea"/>
              </a:rPr>
              <a:t>é</a:t>
            </a:r>
            <a:r>
              <a:rPr lang="en-US" altLang="en-GB" b="1">
                <a:sym typeface="+mn-ea"/>
              </a:rPr>
              <a:t>sultats</a:t>
            </a:r>
            <a:r>
              <a:rPr lang="fr-FR" altLang="en-US" b="1">
                <a:sym typeface="+mn-ea"/>
              </a:rPr>
              <a:t> </a:t>
            </a:r>
            <a:r>
              <a:rPr lang="en-US" altLang="fr-FR" b="1">
                <a:sym typeface="+mn-ea"/>
              </a:rPr>
              <a:t>: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l">
              <a:buNone/>
            </a:pPr>
            <a:r>
              <a:rPr lang="en-US" altLang="en-GB">
                <a:sym typeface="+mn-ea"/>
              </a:rPr>
              <a:t>Le rapport moyen obtenu sera compar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 à 1,618. </a:t>
            </a:r>
            <a:endParaRPr lang="en-US" altLang="en-GB"/>
          </a:p>
          <a:p>
            <a:pPr marL="0" indent="0" algn="l">
              <a:buNone/>
            </a:pPr>
            <a:endParaRPr lang="en-US" altLang="en-GB">
              <a:sym typeface="+mn-ea"/>
            </a:endParaRPr>
          </a:p>
          <a:p>
            <a:pPr marL="0" indent="0" algn="l">
              <a:buNone/>
            </a:pPr>
            <a:r>
              <a:rPr lang="en-US" altLang="en-GB">
                <a:sym typeface="+mn-ea"/>
              </a:rPr>
              <a:t>Si l'intervalle de confiance inclut cette valeur, l'hypoth</a:t>
            </a:r>
            <a:r>
              <a:rPr lang="en-US" altLang="en-US">
                <a:sym typeface="+mn-ea"/>
              </a:rPr>
              <a:t>è</a:t>
            </a:r>
            <a:r>
              <a:rPr lang="en-US" altLang="en-GB">
                <a:sym typeface="+mn-ea"/>
              </a:rPr>
              <a:t>se sera valid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e  dans le cas contraire, elle sera infirm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e. </a:t>
            </a:r>
            <a:endParaRPr lang="en-US" altLang="en-GB"/>
          </a:p>
          <a:p>
            <a:pPr marL="0" indent="0" algn="l">
              <a:buNone/>
            </a:pPr>
            <a:endParaRPr lang="en-US" altLang="en-GB">
              <a:sym typeface="+mn-ea"/>
            </a:endParaRPr>
          </a:p>
          <a:p>
            <a:pPr marL="0" indent="0" algn="l">
              <a:buNone/>
            </a:pPr>
            <a:r>
              <a:rPr lang="en-US" altLang="en-GB">
                <a:sym typeface="+mn-ea"/>
              </a:rPr>
              <a:t>Ces r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sultats permettront de trancher une controverse r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cente : l'auriculaire fait-il exception dans la morphom</a:t>
            </a:r>
            <a:r>
              <a:rPr lang="en-US" altLang="en-US">
                <a:sym typeface="+mn-ea"/>
              </a:rPr>
              <a:t>é</a:t>
            </a:r>
            <a:r>
              <a:rPr lang="en-US" altLang="en-GB">
                <a:sym typeface="+mn-ea"/>
              </a:rPr>
              <a:t>trie de la main ?</a:t>
            </a:r>
            <a:endParaRPr lang="en-US" altLang="en-GB"/>
          </a:p>
          <a:p>
            <a:endParaRPr lang="en-GB" altLang="en-US"/>
          </a:p>
          <a:p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70" y="5253355"/>
            <a:ext cx="3773170" cy="1080135"/>
          </a:xfrm>
        </p:spPr>
        <p:txBody>
          <a:bodyPr>
            <a:normAutofit fontScale="90000"/>
          </a:bodyPr>
          <a:p>
            <a:br>
              <a:rPr lang="fr-FR" altLang="en-GB" sz="2220"/>
            </a:br>
            <a:r>
              <a:rPr lang="fr-FR" altLang="en-GB" sz="2220"/>
              <a:t>radiographie demain d’un adulte de sexe masculin de 30 ans </a:t>
            </a:r>
            <a:endParaRPr lang="fr-FR" altLang="en-GB" sz="222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5210" y="4009390"/>
            <a:ext cx="1828165" cy="124396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fr-FR" altLang="en-GB" sz="1800" b="1"/>
              <a:t>Rapport mesuré à 1.613</a:t>
            </a:r>
            <a:endParaRPr lang="fr-FR" altLang="en-GB" sz="1800" b="1"/>
          </a:p>
        </p:txBody>
      </p:sp>
      <p:pic>
        <p:nvPicPr>
          <p:cNvPr id="4" name="Picture 3" descr="Captur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455" y="1106805"/>
            <a:ext cx="3235960" cy="5226685"/>
          </a:xfrm>
          <a:prstGeom prst="rect">
            <a:avLst/>
          </a:prstGeom>
        </p:spPr>
      </p:pic>
      <p:pic>
        <p:nvPicPr>
          <p:cNvPr id="5" name="Picture 4" descr="Cap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965" y="1069340"/>
            <a:ext cx="3925570" cy="532511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9681845" y="1522730"/>
            <a:ext cx="2510155" cy="1217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GB"/>
              <a:t>radiographie de main d’un adulte de sexe féminin de 25 ans </a:t>
            </a:r>
            <a:endParaRPr lang="fr-FR" altLang="en-GB"/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9890125" y="3703320"/>
            <a:ext cx="2032635" cy="730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altLang="fr-FR" sz="1800">
                <a:sym typeface="+mn-ea"/>
              </a:rPr>
              <a:t> </a:t>
            </a:r>
            <a:r>
              <a:rPr lang="fr-FR" altLang="en-GB" sz="1800" b="1">
                <a:sym typeface="+mn-ea"/>
              </a:rPr>
              <a:t>Rapport mesuré à 1.595</a:t>
            </a:r>
            <a:endParaRPr lang="fr-FR" altLang="en-GB" sz="1800" b="1"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3660775" y="1939925"/>
            <a:ext cx="1814830" cy="16916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fr-FR" altLang="en-GB">
                <a:sym typeface="+mn-ea"/>
              </a:rPr>
              <a:t>radiographie de main d’un adulte de sexe </a:t>
            </a:r>
            <a:r>
              <a:rPr lang="en-US" altLang="fr-FR">
                <a:sym typeface="+mn-ea"/>
              </a:rPr>
              <a:t>masculin </a:t>
            </a:r>
            <a:r>
              <a:rPr lang="fr-FR" altLang="en-GB">
                <a:sym typeface="+mn-ea"/>
              </a:rPr>
              <a:t>de </a:t>
            </a:r>
            <a:r>
              <a:rPr lang="en-US" altLang="fr-FR">
                <a:sym typeface="+mn-ea"/>
              </a:rPr>
              <a:t>30</a:t>
            </a:r>
            <a:r>
              <a:rPr lang="fr-FR" altLang="en-GB">
                <a:sym typeface="+mn-ea"/>
              </a:rPr>
              <a:t> ans </a:t>
            </a:r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959</Words>
  <Application>WPS Presentation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Communications and Dialogues</vt:lpstr>
      <vt:lpstr>L'Auriculaire révèle-t-il le Nombre d'Or ?</vt:lpstr>
      <vt:lpstr>PowerPoint 演示文稿</vt:lpstr>
      <vt:lpstr>PowerPoint 演示文稿</vt:lpstr>
      <vt:lpstr> radiographie demain d’un adulte de sexe masculin de 30 ans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manel montassar</cp:lastModifiedBy>
  <cp:revision>7</cp:revision>
  <dcterms:created xsi:type="dcterms:W3CDTF">2025-07-23T00:59:00Z</dcterms:created>
  <dcterms:modified xsi:type="dcterms:W3CDTF">2026-02-28T20:40:12Z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9D334C5E96804C7498E4F4A15E5C311C_11</vt:lpwstr>
  </property>
  <property fmtid="{D5CDD505-2E9C-101B-9397-08002B2CF9AE}" pid="3" name="KSOProductBuildVer">
    <vt:lpwstr>2057-12.2.0.23197</vt:lpwstr>
  </property>
</Properties>
</file>