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8" r:id="rId4"/>
    <p:sldId id="256" r:id="rId5"/>
    <p:sldId id="257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4AC0D2-949F-8D4F-D11E-5BD2881AD4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C125202-E419-5498-7C67-B0D5BBF21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D17DEE0-D579-D88C-730F-295D401F4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4DA-02CA-4318-8D51-30FACF3D171E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2B52EC-C096-5AD5-FA2F-00214CB2F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C203AAC-A77B-D976-F66D-F1035F3E9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932A2-5BCC-4E5A-ABE4-45F27F732D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4947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FBE0B3-B552-695E-5D55-04BE69205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B6B515-FDD5-40DA-6982-E4A8FED82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2AAD103-C54B-09F3-0225-F0E496118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4DA-02CA-4318-8D51-30FACF3D171E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E8328DA-0E89-6BA7-C084-BB1397EC8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4D24FF0-68DC-AC7A-379C-4C4CF074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932A2-5BCC-4E5A-ABE4-45F27F732D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056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B6D426-223D-64DD-9459-DE2D98B1B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55811F2-1707-1095-CD45-F0E009EBB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F86E1-8F8E-D483-E6F5-48758C5A2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4DA-02CA-4318-8D51-30FACF3D171E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00C3C66-C1D6-9FEB-3792-3AF583820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88D67A-C273-B5C0-EA9D-79CBBBBFC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932A2-5BCC-4E5A-ABE4-45F27F732D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7442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6062017-B36B-5A6B-68B0-D25C4FD1D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4CE56D-B342-DADA-1D14-548CA46482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C0C615E-2FE0-8545-1EB0-43C855050E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F9ABBD8-F979-4519-E942-77F3F1445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4DA-02CA-4318-8D51-30FACF3D171E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058DEE3-6048-5546-769C-934A99382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9BBB93E-3599-6B5C-2235-3E80B3DDB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932A2-5BCC-4E5A-ABE4-45F27F732D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5456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646EF6-FA24-57DD-763D-463628C1F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C47191E-C1C7-896D-6220-0F571739F7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0676EFB-C569-D645-B10B-A28C93954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32B0B9-D12F-7485-8CB3-5D4C0EEB4C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A6B5909-3398-C87D-C695-5AB4C8DAAE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24F12A1-94D9-2359-47B8-D4F0C75B1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4DA-02CA-4318-8D51-30FACF3D171E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5DFC6BC-23C8-70E5-30E8-46148EC98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4F0CDE7-95B4-7B7F-FFD3-A54FE947F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932A2-5BCC-4E5A-ABE4-45F27F732D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591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813629-BA05-F915-B1EF-17066132B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A5E58E2-6289-0BDF-3C7B-361630631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4DA-02CA-4318-8D51-30FACF3D171E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4036230-9A5A-D908-E176-9DC62E53D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55BDE11-4430-FCB4-9075-F125BB19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932A2-5BCC-4E5A-ABE4-45F27F732D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9658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12AFB0A-C4FD-88F8-D7C5-5D84D2CFB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4DA-02CA-4318-8D51-30FACF3D171E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72CFEF9-1EF0-CFAA-0ED9-D62D4931F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D0C7E1-4F13-B9E5-F0C8-862E8AA3D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932A2-5BCC-4E5A-ABE4-45F27F732D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6769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DB220E-26DD-2E82-B537-72A2E0279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88154A7-429F-FCFD-5A41-FD9D1C0AD8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801955D-ECF1-8674-7B66-892EE1E071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E21F53-FB80-ABE5-DB55-D5DD50695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4DA-02CA-4318-8D51-30FACF3D171E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170632-BDB2-70F6-DD04-3113C6DF7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C38C4C3-763D-FC50-D2C1-6C6EABEA7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932A2-5BCC-4E5A-ABE4-45F27F732D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2678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C09189-F3A1-69AD-8751-336F40D3E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CB5FD42-1E86-4001-CCB7-87357BB287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A1452EF-45A0-2F97-8417-CE06FAD4E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7D86880-F343-9DF9-06ED-52C6C2D0C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4DA-02CA-4318-8D51-30FACF3D171E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1F4123-732B-95C0-EAFC-6F5835E2C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D9CFA7-3D11-7700-BB82-87F8DFCA4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932A2-5BCC-4E5A-ABE4-45F27F732D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2725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EE92C-A82C-EDE4-51B6-915AD624D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F5CCE07-8F7A-C21A-7223-EA81AD6A1D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129E53-0114-B98A-B43B-F04349932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4DA-02CA-4318-8D51-30FACF3D171E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E59407C-3D62-01D6-9305-EE206FA60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2DDCC5-9FA0-B75C-51ED-7EE1E636F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932A2-5BCC-4E5A-ABE4-45F27F732D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55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013C1EF6-B1B1-48A3-5C55-2373C696D5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F27A2AD-23E0-5CE0-2FAD-ED441649F6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0AD12D-0D2E-D70C-D066-A7F15A5B3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0A4DA-02CA-4318-8D51-30FACF3D171E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B7B6AB1-B394-8239-520C-64E4EEC93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8BE5257-A61A-B824-E49D-5DA8B6FD1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8932A2-5BCC-4E5A-ABE4-45F27F732D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9152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ADAD56C-1FDD-FD76-BC17-D1EBCE250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816F922-8AA0-0BF1-D1A1-54887E608E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9DDBFF-BDD0-9E6E-3BB8-6DB489486C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0A4DA-02CA-4318-8D51-30FACF3D171E}" type="datetimeFigureOut">
              <a:rPr lang="fr-FR" smtClean="0"/>
              <a:t>26/02/2026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F2517E3-06A5-66BA-8E03-20B33C98EF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43A27F-349D-C7DC-B710-0F2C8A4916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8932A2-5BCC-4E5A-ABE4-45F27F732D6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730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ahier sur une spirale avec des signets doodle livre de coloriage de dessin  animé linéaire | Vecteur Premium">
            <a:extLst>
              <a:ext uri="{FF2B5EF4-FFF2-40B4-BE49-F238E27FC236}">
                <a16:creationId xmlns:a16="http://schemas.microsoft.com/office/drawing/2014/main" id="{CFA7B88A-1BA3-7482-6F3D-B63C29D7E2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96" t="13841" r="22044" b="14341"/>
          <a:stretch/>
        </p:blipFill>
        <p:spPr bwMode="auto">
          <a:xfrm>
            <a:off x="677524" y="1813806"/>
            <a:ext cx="6502765" cy="458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EA57CB6-3DF9-2BC3-0F9E-4F36197425A7}"/>
              </a:ext>
            </a:extLst>
          </p:cNvPr>
          <p:cNvSpPr txBox="1"/>
          <p:nvPr/>
        </p:nvSpPr>
        <p:spPr>
          <a:xfrm>
            <a:off x="1916244" y="2460696"/>
            <a:ext cx="470940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b="1" dirty="0"/>
              <a:t>4 étapes : </a:t>
            </a:r>
          </a:p>
          <a:p>
            <a:pPr marL="457200" lvl="1" indent="0">
              <a:buNone/>
            </a:pPr>
            <a:r>
              <a:rPr lang="fr-FR" sz="3200" dirty="0"/>
              <a:t>1. Prothèse </a:t>
            </a:r>
          </a:p>
          <a:p>
            <a:pPr marL="457200" lvl="1" indent="0">
              <a:buNone/>
            </a:pPr>
            <a:r>
              <a:rPr lang="fr-FR" sz="3200" dirty="0"/>
              <a:t>2. Interface os/prothèse ou os/ciment </a:t>
            </a:r>
          </a:p>
          <a:p>
            <a:pPr marL="457200" lvl="1" indent="0">
              <a:buNone/>
            </a:pPr>
            <a:r>
              <a:rPr lang="fr-FR" sz="3200" dirty="0"/>
              <a:t>3. Stock osseux </a:t>
            </a:r>
          </a:p>
          <a:p>
            <a:pPr marL="457200" lvl="1" indent="0">
              <a:buNone/>
            </a:pPr>
            <a:r>
              <a:rPr lang="fr-FR" sz="3200" dirty="0"/>
              <a:t>4. Tissus mous </a:t>
            </a:r>
          </a:p>
        </p:txBody>
      </p:sp>
      <p:sp>
        <p:nvSpPr>
          <p:cNvPr id="4" name="Titre 6">
            <a:extLst>
              <a:ext uri="{FF2B5EF4-FFF2-40B4-BE49-F238E27FC236}">
                <a16:creationId xmlns:a16="http://schemas.microsoft.com/office/drawing/2014/main" id="{C4A56262-C33D-9C05-C6AD-CFC0307A87D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Analyse radiologique des prothèses de la hanche</a:t>
            </a:r>
            <a:endParaRPr lang="fr-FR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5" name="Picture 2" descr="Guide pour se préparer à la chirurgie de remplacement de la hanche">
            <a:extLst>
              <a:ext uri="{FF2B5EF4-FFF2-40B4-BE49-F238E27FC236}">
                <a16:creationId xmlns:a16="http://schemas.microsoft.com/office/drawing/2014/main" id="{5233F3C3-045A-3B39-3A5C-008B5AB85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748" y="2565622"/>
            <a:ext cx="3030044" cy="290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694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BA310C-BE2F-790D-3CFB-FDE0BF60FB3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2. Interface os/prothèse ou os/ciment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5D42B1-0F92-84FC-63FD-2B6981314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54" y="2533339"/>
            <a:ext cx="4929764" cy="256331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DA6AB7-2BB9-F6D3-C93E-E0BF15CA4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3960" y="2008682"/>
            <a:ext cx="2611286" cy="424221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D6F7BD-4A97-CB02-8042-A8A9EE92F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1193" y="2008682"/>
            <a:ext cx="2908092" cy="4242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16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A9A15E-FB97-479F-5D52-AA52D736288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800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Place de l’IRM</a:t>
            </a:r>
            <a:endParaRPr lang="fr-FR" sz="4800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59CA12-3D24-B531-3CBE-051C7741BC97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6297118" cy="43513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latin typeface="Calibri" panose="020F0502020204030204" pitchFamily="34" charset="0"/>
              </a:rPr>
              <a:t>Intérêt pour l’</a:t>
            </a:r>
            <a:r>
              <a:rPr lang="fr-FR" b="1">
                <a:latin typeface="Calibri" panose="020F0502020204030204" pitchFamily="34" charset="0"/>
              </a:rPr>
              <a:t>étude des parties molles :</a:t>
            </a:r>
            <a:r>
              <a:rPr lang="fr-FR">
                <a:latin typeface="Calibri" panose="020F0502020204030204" pitchFamily="34" charset="0"/>
              </a:rPr>
              <a:t> donc pour la distinction descellement mécanique vs septique.</a:t>
            </a:r>
          </a:p>
          <a:p>
            <a:r>
              <a:rPr lang="fr-F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Collections, fistules </a:t>
            </a:r>
          </a:p>
          <a:p>
            <a:r>
              <a:rPr lang="fr-FR">
                <a:solidFill>
                  <a:srgbClr val="00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Hypersignal cortical</a:t>
            </a:r>
          </a:p>
          <a:p>
            <a:r>
              <a:rPr lang="fr-FR">
                <a:solidFill>
                  <a:srgbClr val="06D3D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Œdème des parties molles </a:t>
            </a:r>
          </a:p>
          <a:p>
            <a:r>
              <a:rPr lang="fr-FR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Œdème osseux</a:t>
            </a:r>
          </a:p>
          <a:p>
            <a:endParaRPr lang="fr-FR">
              <a:latin typeface="Calibri" panose="020F0502020204030204" pitchFamily="34" charset="0"/>
            </a:endParaRPr>
          </a:p>
          <a:p>
            <a:r>
              <a:rPr lang="fr-FR">
                <a:latin typeface="Calibri" panose="020F0502020204030204" pitchFamily="34" charset="0"/>
              </a:rPr>
              <a:t>IRM spécifique d’une origine septique si association de ces trois signes</a:t>
            </a:r>
            <a:endParaRPr lang="fr-FR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1FBA686-62DD-87FC-261C-B7AFF1D31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0831" y="1945259"/>
            <a:ext cx="4318001" cy="442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4279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D82A7822-D689-4404-44D7-46579B756A4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Le descellement aseptique</a:t>
            </a:r>
            <a:endParaRPr lang="fr-FR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15C6CB3-6AFE-884D-C9CF-0FE83D701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1991" y="1690688"/>
            <a:ext cx="2740258" cy="4337275"/>
          </a:xfrm>
          <a:prstGeom prst="rect">
            <a:avLst/>
          </a:prstGeom>
        </p:spPr>
      </p:pic>
      <p:graphicFrame>
        <p:nvGraphicFramePr>
          <p:cNvPr id="7" name="Tableau 5">
            <a:extLst>
              <a:ext uri="{FF2B5EF4-FFF2-40B4-BE49-F238E27FC236}">
                <a16:creationId xmlns:a16="http://schemas.microsoft.com/office/drawing/2014/main" id="{7E9FE926-AD4C-3236-241E-22CBEB17C1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9809642"/>
              </p:ext>
            </p:extLst>
          </p:nvPr>
        </p:nvGraphicFramePr>
        <p:xfrm>
          <a:off x="562380" y="1690688"/>
          <a:ext cx="7871253" cy="43372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871253">
                  <a:extLst>
                    <a:ext uri="{9D8B030D-6E8A-4147-A177-3AD203B41FA5}">
                      <a16:colId xmlns:a16="http://schemas.microsoft.com/office/drawing/2014/main" val="3586193661"/>
                    </a:ext>
                  </a:extLst>
                </a:gridCol>
              </a:tblGrid>
              <a:tr h="48192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fr-FR" sz="2400" b="1" u="none" strike="noStrike" cap="none" baseline="0" dirty="0">
                          <a:solidFill>
                            <a:srgbClr val="000000"/>
                          </a:solidFill>
                        </a:rPr>
                        <a:t>Modifications osseuses</a:t>
                      </a:r>
                      <a:endParaRPr lang="fr-FR" sz="24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188006"/>
                  </a:ext>
                </a:extLst>
              </a:tr>
              <a:tr h="481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u="none" strike="noStrike" cap="none" baseline="0" dirty="0">
                          <a:solidFill>
                            <a:srgbClr val="000000"/>
                          </a:solidFill>
                        </a:rPr>
                        <a:t>Excentration de la tête par rapport à la cupule acétabulaire</a:t>
                      </a: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420721"/>
                  </a:ext>
                </a:extLst>
              </a:tr>
              <a:tr h="481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u="none" strike="noStrike" cap="none" baseline="0" dirty="0">
                          <a:solidFill>
                            <a:srgbClr val="000000"/>
                          </a:solidFill>
                        </a:rPr>
                        <a:t>Ostéolyses en dehors des zones de contrainte</a:t>
                      </a: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865085"/>
                  </a:ext>
                </a:extLst>
              </a:tr>
              <a:tr h="481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u="none" strike="noStrike" cap="none" baseline="0" dirty="0">
                          <a:solidFill>
                            <a:srgbClr val="000000"/>
                          </a:solidFill>
                        </a:rPr>
                        <a:t>Ostéolyses nettes, régulières</a:t>
                      </a: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475660"/>
                  </a:ext>
                </a:extLst>
              </a:tr>
              <a:tr h="481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u="none" strike="noStrike" cap="none" baseline="0" dirty="0">
                          <a:solidFill>
                            <a:srgbClr val="000000"/>
                          </a:solidFill>
                        </a:rPr>
                        <a:t>Ostéolyses extensives sans apposition périostée</a:t>
                      </a: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741144"/>
                  </a:ext>
                </a:extLst>
              </a:tr>
              <a:tr h="4819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u="none" strike="noStrike" cap="none" baseline="0" dirty="0">
                          <a:solidFill>
                            <a:srgbClr val="000000"/>
                          </a:solidFill>
                        </a:rPr>
                        <a:t>Modifications des parties molles</a:t>
                      </a:r>
                      <a:endParaRPr lang="fr-FR" sz="2400" b="0" i="0" u="none" strike="noStrike" cap="none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94088"/>
                  </a:ext>
                </a:extLst>
              </a:tr>
              <a:tr h="481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u="none" strike="noStrike" cap="none" baseline="0" dirty="0">
                          <a:solidFill>
                            <a:srgbClr val="000000"/>
                          </a:solidFill>
                        </a:rPr>
                        <a:t>Epanchement intra-articulaire</a:t>
                      </a: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366169"/>
                  </a:ext>
                </a:extLst>
              </a:tr>
              <a:tr h="481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u="none" strike="noStrike" cap="none" baseline="0" dirty="0">
                          <a:solidFill>
                            <a:srgbClr val="000000"/>
                          </a:solidFill>
                        </a:rPr>
                        <a:t>Bursite</a:t>
                      </a: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594765"/>
                  </a:ext>
                </a:extLst>
              </a:tr>
              <a:tr h="4819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0" u="none" strike="noStrike" cap="none" baseline="0" dirty="0">
                          <a:solidFill>
                            <a:srgbClr val="000000"/>
                          </a:solidFill>
                        </a:rPr>
                        <a:t>Pseudotumeurs (métallose)	</a:t>
                      </a:r>
                      <a:endParaRPr lang="fr-FR" sz="24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193826"/>
                  </a:ext>
                </a:extLst>
              </a:tr>
            </a:tbl>
          </a:graphicData>
        </a:graphic>
      </p:graphicFrame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D81296AD-B7B3-0107-C5F6-F4E09F896353}"/>
              </a:ext>
            </a:extLst>
          </p:cNvPr>
          <p:cNvCxnSpPr>
            <a:cxnSpLocks/>
          </p:cNvCxnSpPr>
          <p:nvPr/>
        </p:nvCxnSpPr>
        <p:spPr>
          <a:xfrm>
            <a:off x="8010300" y="2440621"/>
            <a:ext cx="42333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8EC76EBD-E27A-BE5E-F47F-60E456441E6B}"/>
              </a:ext>
            </a:extLst>
          </p:cNvPr>
          <p:cNvCxnSpPr>
            <a:cxnSpLocks/>
          </p:cNvCxnSpPr>
          <p:nvPr/>
        </p:nvCxnSpPr>
        <p:spPr>
          <a:xfrm>
            <a:off x="4297457" y="3410262"/>
            <a:ext cx="508000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46A2DDB8-235D-C6E8-F52E-870EC86BE6C6}"/>
              </a:ext>
            </a:extLst>
          </p:cNvPr>
          <p:cNvCxnSpPr>
            <a:cxnSpLocks/>
          </p:cNvCxnSpPr>
          <p:nvPr/>
        </p:nvCxnSpPr>
        <p:spPr>
          <a:xfrm>
            <a:off x="6620933" y="3877733"/>
            <a:ext cx="508000" cy="0"/>
          </a:xfrm>
          <a:prstGeom prst="straightConnector1">
            <a:avLst/>
          </a:prstGeom>
          <a:ln w="38100">
            <a:solidFill>
              <a:srgbClr val="FFFF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092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172AD4-E70F-1A84-152E-8CFBB7126918}"/>
              </a:ext>
            </a:extLst>
          </p:cNvPr>
          <p:cNvSpPr txBox="1">
            <a:spLocks/>
          </p:cNvSpPr>
          <p:nvPr/>
        </p:nvSpPr>
        <p:spPr>
          <a:xfrm>
            <a:off x="838200" y="260194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b="1">
                <a:solidFill>
                  <a:schemeClr val="accent1">
                    <a:lumMod val="75000"/>
                  </a:schemeClr>
                </a:solidFill>
                <a:latin typeface="+mn-lt"/>
              </a:rPr>
              <a:t>Le descellement septique </a:t>
            </a:r>
            <a:endParaRPr lang="fr-FR" b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3" name="Tableau 5">
            <a:extLst>
              <a:ext uri="{FF2B5EF4-FFF2-40B4-BE49-F238E27FC236}">
                <a16:creationId xmlns:a16="http://schemas.microsoft.com/office/drawing/2014/main" id="{0643FBFB-806E-438D-8D7B-BA884F3E00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1401616"/>
              </p:ext>
            </p:extLst>
          </p:nvPr>
        </p:nvGraphicFramePr>
        <p:xfrm>
          <a:off x="719087" y="1340284"/>
          <a:ext cx="7360171" cy="5122829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7360171">
                  <a:extLst>
                    <a:ext uri="{9D8B030D-6E8A-4147-A177-3AD203B41FA5}">
                      <a16:colId xmlns:a16="http://schemas.microsoft.com/office/drawing/2014/main" val="35861936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fr-FR" sz="2200" b="1" u="none" strike="noStrike" cap="none" baseline="0" dirty="0">
                          <a:solidFill>
                            <a:srgbClr val="000000"/>
                          </a:solidFill>
                        </a:rPr>
                        <a:t>Modifications osseuses</a:t>
                      </a:r>
                      <a:endParaRPr lang="fr-FR" sz="2200" b="1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188006"/>
                  </a:ext>
                </a:extLst>
              </a:tr>
              <a:tr h="177582">
                <a:tc>
                  <a:txBody>
                    <a:bodyPr/>
                    <a:lstStyle/>
                    <a:p>
                      <a:r>
                        <a:rPr lang="fr-FR" sz="2200" b="0" u="none" strike="noStrike" kern="1200" baseline="0" dirty="0">
                          <a:solidFill>
                            <a:schemeClr val="dk1"/>
                          </a:solidFill>
                        </a:rPr>
                        <a:t>Descellement précoce, évolution rapide des lésions osseuses</a:t>
                      </a:r>
                      <a:endParaRPr lang="fr-FR" sz="2200" b="0" i="0" u="none" strike="noStrike" kern="1200" baseline="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42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200" b="0" u="none" strike="noStrike" kern="1200" baseline="0" dirty="0">
                          <a:solidFill>
                            <a:schemeClr val="dk1"/>
                          </a:solidFill>
                        </a:rPr>
                        <a:t>Descellement bipolaire</a:t>
                      </a:r>
                      <a:endParaRPr lang="fr-FR" sz="2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86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0" u="none" strike="noStrike" kern="1200" baseline="0" dirty="0">
                          <a:solidFill>
                            <a:schemeClr val="dk1"/>
                          </a:solidFill>
                        </a:rPr>
                        <a:t>Descellement en dehors des zones de contrainte</a:t>
                      </a:r>
                      <a:endParaRPr lang="fr-FR" sz="2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47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0" u="none" strike="noStrike" kern="1200" baseline="0" dirty="0">
                          <a:solidFill>
                            <a:schemeClr val="dk1"/>
                          </a:solidFill>
                        </a:rPr>
                        <a:t>Ostéolyses plurifocales, mal circonscrites, floues</a:t>
                      </a:r>
                      <a:endParaRPr lang="fr-FR" sz="2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74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/>
                        <a:t>A</a:t>
                      </a:r>
                      <a:r>
                        <a:rPr lang="fr-FR" sz="2200" b="0" u="none" strike="noStrike" kern="1200" baseline="0" dirty="0">
                          <a:solidFill>
                            <a:schemeClr val="dk1"/>
                          </a:solidFill>
                        </a:rPr>
                        <a:t>ppositions périostées plurifocales ou </a:t>
                      </a:r>
                      <a:r>
                        <a:rPr lang="fr-FR" sz="2200" b="0" u="none" strike="noStrike" kern="1200" baseline="0" dirty="0" err="1">
                          <a:solidFill>
                            <a:schemeClr val="dk1"/>
                          </a:solidFill>
                        </a:rPr>
                        <a:t>plurilamellaires</a:t>
                      </a:r>
                      <a:endParaRPr lang="fr-FR" sz="2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047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1" u="none" strike="noStrike" cap="none" baseline="0" dirty="0">
                          <a:solidFill>
                            <a:srgbClr val="000000"/>
                          </a:solidFill>
                        </a:rPr>
                        <a:t>Modifications des parties molles++</a:t>
                      </a:r>
                      <a:endParaRPr lang="fr-FR" sz="2200" b="0" i="0" u="none" strike="noStrike" cap="none" baseline="0" dirty="0">
                        <a:solidFill>
                          <a:srgbClr val="000000"/>
                        </a:solidFill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19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0" u="none" strike="noStrike" cap="none" baseline="0" dirty="0">
                          <a:solidFill>
                            <a:srgbClr val="000000"/>
                          </a:solidFill>
                        </a:rPr>
                        <a:t>Epanchement intra-articulaire</a:t>
                      </a:r>
                      <a:endParaRPr lang="fr-FR" sz="2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366169"/>
                  </a:ext>
                </a:extLst>
              </a:tr>
              <a:tr h="4289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0" u="none" strike="noStrike" cap="none" baseline="0" dirty="0">
                          <a:solidFill>
                            <a:srgbClr val="000000"/>
                          </a:solidFill>
                        </a:rPr>
                        <a:t>Bursite</a:t>
                      </a:r>
                      <a:endParaRPr lang="fr-FR" sz="2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594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b="0" u="none" strike="noStrike" cap="none" baseline="0" dirty="0">
                          <a:solidFill>
                            <a:srgbClr val="000000"/>
                          </a:solidFill>
                        </a:rPr>
                        <a:t>Collection dans une néo-cavité des parties molles	</a:t>
                      </a:r>
                      <a:endParaRPr lang="fr-FR" sz="2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193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/>
                        <a:t>Fistules</a:t>
                      </a:r>
                      <a:endParaRPr lang="fr-FR" sz="2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61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200" dirty="0"/>
                        <a:t>Hyperhémie péri-prothétique</a:t>
                      </a:r>
                      <a:endParaRPr lang="fr-FR" sz="2200" dirty="0"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22238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8C7CA1CA-2B09-685C-A252-EB73591D9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4247" y="1572309"/>
            <a:ext cx="3048122" cy="4820892"/>
          </a:xfrm>
          <a:prstGeom prst="rect">
            <a:avLst/>
          </a:prstGeom>
        </p:spPr>
      </p:pic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2D06D3C7-0103-0919-1C0A-85E60F343C32}"/>
              </a:ext>
            </a:extLst>
          </p:cNvPr>
          <p:cNvCxnSpPr/>
          <p:nvPr/>
        </p:nvCxnSpPr>
        <p:spPr>
          <a:xfrm>
            <a:off x="6455103" y="5403293"/>
            <a:ext cx="474133" cy="0"/>
          </a:xfrm>
          <a:prstGeom prst="straightConnector1">
            <a:avLst/>
          </a:prstGeom>
          <a:ln w="381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0081633A-D709-E660-BDAE-635CFD6D46A7}"/>
              </a:ext>
            </a:extLst>
          </p:cNvPr>
          <p:cNvCxnSpPr/>
          <p:nvPr/>
        </p:nvCxnSpPr>
        <p:spPr>
          <a:xfrm>
            <a:off x="1715646" y="5847213"/>
            <a:ext cx="508000" cy="0"/>
          </a:xfrm>
          <a:prstGeom prst="straightConnector1">
            <a:avLst/>
          </a:prstGeom>
          <a:ln w="38100">
            <a:solidFill>
              <a:srgbClr val="06D3D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418172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Office PowerPoint</Application>
  <PresentationFormat>Grand écran</PresentationFormat>
  <Paragraphs>38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aslaouiwafae@gmail.com</dc:creator>
  <cp:lastModifiedBy>aslaouiwafae@gmail.com</cp:lastModifiedBy>
  <cp:revision>1</cp:revision>
  <dcterms:created xsi:type="dcterms:W3CDTF">2026-02-26T23:03:30Z</dcterms:created>
  <dcterms:modified xsi:type="dcterms:W3CDTF">2026-02-26T23:03:46Z</dcterms:modified>
</cp:coreProperties>
</file>