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sldIdLst>
    <p:sldId id="256" r:id="rId2"/>
    <p:sldId id="257" r:id="rId3"/>
    <p:sldId id="258" r:id="rId4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367"/>
    <p:restoredTop sz="94681"/>
  </p:normalViewPr>
  <p:slideViewPr>
    <p:cSldViewPr snapToGrid="0">
      <p:cViewPr varScale="1">
        <p:scale>
          <a:sx n="116" d="100"/>
          <a:sy n="116" d="100"/>
        </p:scale>
        <p:origin x="208" y="17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slide" Target="slides/slide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9CF16B-451C-C54D-8FA0-1DD6454156B3}" type="datetimeFigureOut">
              <a:rPr lang="en-US" smtClean="0"/>
              <a:t>2/28/26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FB0352-D88A-2142-A603-D21A62EA756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7291806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9CF16B-451C-C54D-8FA0-1DD6454156B3}" type="datetimeFigureOut">
              <a:rPr lang="en-US" smtClean="0"/>
              <a:t>2/28/26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FB0352-D88A-2142-A603-D21A62EA756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1866270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shade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shade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shade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shade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shade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shade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shade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shade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shade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9CF16B-451C-C54D-8FA0-1DD6454156B3}" type="datetimeFigureOut">
              <a:rPr lang="en-US" smtClean="0"/>
              <a:t>2/28/26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FB0352-D88A-2142-A603-D21A62EA756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8046227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9CF16B-451C-C54D-8FA0-1DD6454156B3}" type="datetimeFigureOut">
              <a:rPr lang="en-US" smtClean="0"/>
              <a:t>2/28/26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FB0352-D88A-2142-A603-D21A62EA756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7882883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9CF16B-451C-C54D-8FA0-1DD6454156B3}" type="datetimeFigureOut">
              <a:rPr lang="en-US" smtClean="0"/>
              <a:t>2/28/26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FB0352-D88A-2142-A603-D21A62EA756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1894128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9CF16B-451C-C54D-8FA0-1DD6454156B3}" type="datetimeFigureOut">
              <a:rPr lang="en-US" smtClean="0"/>
              <a:t>2/28/26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FB0352-D88A-2142-A603-D21A62EA756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8493231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9CF16B-451C-C54D-8FA0-1DD6454156B3}" type="datetimeFigureOut">
              <a:rPr lang="en-US" smtClean="0"/>
              <a:t>2/28/26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FB0352-D88A-2142-A603-D21A62EA756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3730118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9CF16B-451C-C54D-8FA0-1DD6454156B3}" type="datetimeFigureOut">
              <a:rPr lang="en-US" smtClean="0"/>
              <a:t>2/28/26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FB0352-D88A-2142-A603-D21A62EA756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7660204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9CF16B-451C-C54D-8FA0-1DD6454156B3}" type="datetimeFigureOut">
              <a:rPr lang="en-US" smtClean="0"/>
              <a:t>2/28/26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FB0352-D88A-2142-A603-D21A62EA756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3398890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9CF16B-451C-C54D-8FA0-1DD6454156B3}" type="datetimeFigureOut">
              <a:rPr lang="en-US" smtClean="0"/>
              <a:t>2/28/26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FB0352-D88A-2142-A603-D21A62EA756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871243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9CF16B-451C-C54D-8FA0-1DD6454156B3}" type="datetimeFigureOut">
              <a:rPr lang="en-US" smtClean="0"/>
              <a:t>2/28/26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FB0352-D88A-2142-A603-D21A62EA756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0381007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shade val="82000"/>
                  </a:schemeClr>
                </a:solidFill>
              </a:defRPr>
            </a:lvl1pPr>
          </a:lstStyle>
          <a:p>
            <a:fld id="{E79CF16B-451C-C54D-8FA0-1DD6454156B3}" type="datetimeFigureOut">
              <a:rPr lang="en-US" smtClean="0"/>
              <a:t>2/28/26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shade val="82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shade val="82000"/>
                  </a:schemeClr>
                </a:solidFill>
              </a:defRPr>
            </a:lvl1pPr>
          </a:lstStyle>
          <a:p>
            <a:fld id="{18FB0352-D88A-2142-A603-D21A62EA756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09679951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A close-up of a ct scan&#10;&#10;AI-generated content may be incorrect.">
            <a:extLst>
              <a:ext uri="{FF2B5EF4-FFF2-40B4-BE49-F238E27FC236}">
                <a16:creationId xmlns:a16="http://schemas.microsoft.com/office/drawing/2014/main" id="{6EAC4AE7-6BD7-F0BB-AA44-11975E4704D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442170">
            <a:off x="2209800" y="274098"/>
            <a:ext cx="8133269" cy="5270358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D9B38BAC-98AD-1FFE-247E-2E97AAA8DF26}"/>
              </a:ext>
            </a:extLst>
          </p:cNvPr>
          <p:cNvSpPr txBox="1"/>
          <p:nvPr/>
        </p:nvSpPr>
        <p:spPr>
          <a:xfrm>
            <a:off x="2093143" y="5399313"/>
            <a:ext cx="8811533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/>
              <a:t>La </a:t>
            </a:r>
            <a:r>
              <a:rPr lang="en-US" b="1" dirty="0" err="1"/>
              <a:t>tomodensitométrie</a:t>
            </a:r>
            <a:r>
              <a:rPr lang="en-US" b="1" dirty="0"/>
              <a:t> </a:t>
            </a:r>
            <a:r>
              <a:rPr lang="en-US" dirty="0"/>
              <a:t>a </a:t>
            </a:r>
            <a:r>
              <a:rPr lang="en-US" dirty="0" err="1"/>
              <a:t>montré</a:t>
            </a:r>
            <a:r>
              <a:rPr lang="en-US" dirty="0"/>
              <a:t> un tronc portal </a:t>
            </a:r>
            <a:r>
              <a:rPr lang="en-US" dirty="0" err="1"/>
              <a:t>fortement</a:t>
            </a:r>
            <a:r>
              <a:rPr lang="en-US" dirty="0"/>
              <a:t> </a:t>
            </a:r>
            <a:r>
              <a:rPr lang="en-US" dirty="0" err="1"/>
              <a:t>dilaté</a:t>
            </a:r>
            <a:r>
              <a:rPr lang="en-US" dirty="0"/>
              <a:t>, avec des branches intra-</a:t>
            </a:r>
            <a:r>
              <a:rPr lang="en-US" dirty="0" err="1"/>
              <a:t>hépatiques</a:t>
            </a:r>
            <a:r>
              <a:rPr lang="en-US" dirty="0"/>
              <a:t> </a:t>
            </a:r>
            <a:r>
              <a:rPr lang="en-US" dirty="0" err="1"/>
              <a:t>hypoplasiques</a:t>
            </a:r>
            <a:r>
              <a:rPr lang="en-US" dirty="0"/>
              <a:t> et </a:t>
            </a:r>
            <a:r>
              <a:rPr lang="en-US" dirty="0" err="1"/>
              <a:t>une</a:t>
            </a:r>
            <a:r>
              <a:rPr lang="en-US" dirty="0"/>
              <a:t> communication </a:t>
            </a:r>
            <a:r>
              <a:rPr lang="en-US" dirty="0" err="1"/>
              <a:t>porto</a:t>
            </a:r>
            <a:r>
              <a:rPr lang="en-US" dirty="0"/>
              <a:t>-cave </a:t>
            </a:r>
            <a:r>
              <a:rPr lang="en-US" dirty="0" err="1"/>
              <a:t>directe</a:t>
            </a:r>
            <a:r>
              <a:rPr lang="en-US" dirty="0"/>
              <a:t>, </a:t>
            </a:r>
            <a:r>
              <a:rPr lang="en-US" dirty="0" err="1"/>
              <a:t>suggérant</a:t>
            </a:r>
            <a:r>
              <a:rPr lang="en-US" dirty="0"/>
              <a:t> </a:t>
            </a:r>
            <a:r>
              <a:rPr lang="en-US" dirty="0" err="1"/>
              <a:t>une</a:t>
            </a:r>
            <a:r>
              <a:rPr lang="en-US" dirty="0"/>
              <a:t> </a:t>
            </a:r>
            <a:r>
              <a:rPr lang="en-US" b="1" dirty="0"/>
              <a:t>malformation </a:t>
            </a:r>
            <a:r>
              <a:rPr lang="en-US" b="1" dirty="0" err="1"/>
              <a:t>d’Abernethy</a:t>
            </a:r>
            <a:r>
              <a:rPr lang="en-US" b="1" dirty="0"/>
              <a:t> de type II.</a:t>
            </a:r>
          </a:p>
        </p:txBody>
      </p:sp>
      <p:cxnSp>
        <p:nvCxnSpPr>
          <p:cNvPr id="9" name="Straight Arrow Connector 8">
            <a:extLst>
              <a:ext uri="{FF2B5EF4-FFF2-40B4-BE49-F238E27FC236}">
                <a16:creationId xmlns:a16="http://schemas.microsoft.com/office/drawing/2014/main" id="{2ACCDCFF-9302-4F4A-6997-50A697F46BA0}"/>
              </a:ext>
            </a:extLst>
          </p:cNvPr>
          <p:cNvCxnSpPr>
            <a:cxnSpLocks/>
          </p:cNvCxnSpPr>
          <p:nvPr/>
        </p:nvCxnSpPr>
        <p:spPr>
          <a:xfrm flipV="1">
            <a:off x="4891314" y="3429000"/>
            <a:ext cx="783772" cy="301171"/>
          </a:xfrm>
          <a:prstGeom prst="straightConnector1">
            <a:avLst/>
          </a:prstGeom>
          <a:ln w="38100" cap="flat" cmpd="sng" algn="ctr">
            <a:solidFill>
              <a:schemeClr val="accent2"/>
            </a:solidFill>
            <a:prstDash val="solid"/>
            <a:round/>
            <a:headEnd type="none" w="med" len="med"/>
            <a:tailEnd type="arrow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00050858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A ultrasound of a baby&#10;&#10;AI-generated content may be incorrect.">
            <a:extLst>
              <a:ext uri="{FF2B5EF4-FFF2-40B4-BE49-F238E27FC236}">
                <a16:creationId xmlns:a16="http://schemas.microsoft.com/office/drawing/2014/main" id="{E5B88B28-8E9B-E5AB-2DCC-E3C9DD55C734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8848" r="11531"/>
          <a:stretch>
            <a:fillRect/>
          </a:stretch>
        </p:blipFill>
        <p:spPr>
          <a:xfrm>
            <a:off x="0" y="1"/>
            <a:ext cx="6270171" cy="4688114"/>
          </a:xfrm>
          <a:prstGeom prst="rect">
            <a:avLst/>
          </a:prstGeom>
        </p:spPr>
      </p:pic>
      <p:pic>
        <p:nvPicPr>
          <p:cNvPr id="7" name="Picture 6" descr="A ultrasound image of a baby&#10;&#10;AI-generated content may be incorrect.">
            <a:extLst>
              <a:ext uri="{FF2B5EF4-FFF2-40B4-BE49-F238E27FC236}">
                <a16:creationId xmlns:a16="http://schemas.microsoft.com/office/drawing/2014/main" id="{69FFB53A-F2E7-715E-7416-C13E966EE34E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-9846" t="258" r="9283" b="-258"/>
          <a:stretch>
            <a:fillRect/>
          </a:stretch>
        </p:blipFill>
        <p:spPr>
          <a:xfrm>
            <a:off x="5080000" y="0"/>
            <a:ext cx="6807199" cy="4688114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9619BF98-48BD-EF9A-04B1-3CBEA5F1DD1E}"/>
              </a:ext>
            </a:extLst>
          </p:cNvPr>
          <p:cNvSpPr txBox="1"/>
          <p:nvPr/>
        </p:nvSpPr>
        <p:spPr>
          <a:xfrm>
            <a:off x="478971" y="5123542"/>
            <a:ext cx="11234058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err="1"/>
              <a:t>L’échographie</a:t>
            </a:r>
            <a:r>
              <a:rPr lang="en-US" b="1" dirty="0"/>
              <a:t> Doppler </a:t>
            </a:r>
            <a:r>
              <a:rPr lang="en-US" dirty="0" err="1"/>
              <a:t>complémentaire</a:t>
            </a:r>
            <a:r>
              <a:rPr lang="en-US" dirty="0"/>
              <a:t> a </a:t>
            </a:r>
            <a:r>
              <a:rPr lang="en-US" dirty="0" err="1"/>
              <a:t>montré</a:t>
            </a:r>
            <a:r>
              <a:rPr lang="en-US" dirty="0"/>
              <a:t> </a:t>
            </a:r>
            <a:r>
              <a:rPr lang="en-US" dirty="0" err="1"/>
              <a:t>une</a:t>
            </a:r>
            <a:r>
              <a:rPr lang="en-US" dirty="0"/>
              <a:t> </a:t>
            </a:r>
            <a:r>
              <a:rPr lang="en-US" dirty="0" err="1"/>
              <a:t>dérivation</a:t>
            </a:r>
            <a:r>
              <a:rPr lang="en-US" dirty="0"/>
              <a:t> de 15–17 mm avec un orifice de 6 mm </a:t>
            </a:r>
            <a:r>
              <a:rPr lang="en-US" dirty="0" err="1"/>
              <a:t>bordé</a:t>
            </a:r>
            <a:r>
              <a:rPr lang="en-US" dirty="0"/>
              <a:t> par un </a:t>
            </a:r>
            <a:r>
              <a:rPr lang="en-US" dirty="0" err="1"/>
              <a:t>anneau</a:t>
            </a:r>
            <a:r>
              <a:rPr lang="en-US" dirty="0"/>
              <a:t> </a:t>
            </a:r>
            <a:r>
              <a:rPr lang="en-US" dirty="0" err="1"/>
              <a:t>circonférentiel</a:t>
            </a:r>
            <a:r>
              <a:rPr lang="en-US" dirty="0"/>
              <a:t>, avec de fines branches </a:t>
            </a:r>
            <a:r>
              <a:rPr lang="en-US" dirty="0" err="1"/>
              <a:t>portales</a:t>
            </a:r>
            <a:r>
              <a:rPr lang="en-US" dirty="0"/>
              <a:t> intra-</a:t>
            </a:r>
            <a:r>
              <a:rPr lang="en-US" dirty="0" err="1"/>
              <a:t>hépatiques</a:t>
            </a:r>
            <a:r>
              <a:rPr lang="en-US" dirty="0"/>
              <a:t> et un flux </a:t>
            </a:r>
            <a:r>
              <a:rPr lang="en-US" dirty="0" err="1"/>
              <a:t>hépatopète</a:t>
            </a:r>
            <a:r>
              <a:rPr lang="en-US" dirty="0"/>
              <a:t> </a:t>
            </a:r>
            <a:r>
              <a:rPr lang="en-US" dirty="0" err="1"/>
              <a:t>préservé</a:t>
            </a:r>
            <a:r>
              <a:rPr lang="en-US" dirty="0"/>
              <a:t>.</a:t>
            </a:r>
          </a:p>
          <a:p>
            <a:br>
              <a:rPr lang="en-US" dirty="0"/>
            </a:br>
            <a:endParaRPr lang="en-US" dirty="0"/>
          </a:p>
        </p:txBody>
      </p:sp>
      <p:cxnSp>
        <p:nvCxnSpPr>
          <p:cNvPr id="10" name="Straight Arrow Connector 9">
            <a:extLst>
              <a:ext uri="{FF2B5EF4-FFF2-40B4-BE49-F238E27FC236}">
                <a16:creationId xmlns:a16="http://schemas.microsoft.com/office/drawing/2014/main" id="{C6A175E4-96C4-7725-CC2A-403ECA8884FD}"/>
              </a:ext>
            </a:extLst>
          </p:cNvPr>
          <p:cNvCxnSpPr/>
          <p:nvPr/>
        </p:nvCxnSpPr>
        <p:spPr>
          <a:xfrm flipV="1">
            <a:off x="2510971" y="3556000"/>
            <a:ext cx="449943" cy="159657"/>
          </a:xfrm>
          <a:prstGeom prst="straightConnector1">
            <a:avLst/>
          </a:prstGeom>
          <a:ln w="19050" cap="flat" cmpd="sng" algn="ctr">
            <a:solidFill>
              <a:schemeClr val="accent2"/>
            </a:solidFill>
            <a:prstDash val="solid"/>
            <a:round/>
            <a:headEnd type="arrow" w="med" len="med"/>
            <a:tailEnd type="arrow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16987654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A close-up of a microscope&#10;&#10;AI-generated content may be incorrect.">
            <a:extLst>
              <a:ext uri="{FF2B5EF4-FFF2-40B4-BE49-F238E27FC236}">
                <a16:creationId xmlns:a16="http://schemas.microsoft.com/office/drawing/2014/main" id="{83661A8E-AA1A-AB2E-7EF9-79266A5FE2E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07771" y="114549"/>
            <a:ext cx="7053943" cy="587985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F828D606-CC19-8B4C-2C5B-2DD76DC87DFB}"/>
              </a:ext>
            </a:extLst>
          </p:cNvPr>
          <p:cNvSpPr txBox="1"/>
          <p:nvPr/>
        </p:nvSpPr>
        <p:spPr>
          <a:xfrm>
            <a:off x="2656115" y="5878285"/>
            <a:ext cx="641531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err="1"/>
              <a:t>L’angiographie</a:t>
            </a:r>
            <a:r>
              <a:rPr lang="en-US" b="1" dirty="0"/>
              <a:t> par </a:t>
            </a:r>
            <a:r>
              <a:rPr lang="en-US" b="1" dirty="0" err="1"/>
              <a:t>soustraction</a:t>
            </a:r>
            <a:r>
              <a:rPr lang="en-US" b="1" dirty="0"/>
              <a:t> numérique(DSA) </a:t>
            </a:r>
            <a:r>
              <a:rPr lang="en-US" dirty="0"/>
              <a:t>a </a:t>
            </a:r>
            <a:r>
              <a:rPr lang="en-US" dirty="0" err="1"/>
              <a:t>confirmé</a:t>
            </a:r>
            <a:r>
              <a:rPr lang="en-US" dirty="0"/>
              <a:t> </a:t>
            </a:r>
            <a:r>
              <a:rPr lang="en-US" dirty="0" err="1"/>
              <a:t>une</a:t>
            </a:r>
            <a:r>
              <a:rPr lang="en-US" dirty="0"/>
              <a:t> large communication </a:t>
            </a:r>
            <a:r>
              <a:rPr lang="en-US" dirty="0" err="1"/>
              <a:t>porto-veineuse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2726260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538D9D"/>
      </a:hlink>
      <a:folHlink>
        <a:srgbClr val="A5738E"/>
      </a:folHlink>
    </a:clrScheme>
    <a:fontScheme name="Office Them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3A418E6B-C5F0-4B95-8D77-61E3EF3B5DF5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29</TotalTime>
  <Words>77</Words>
  <Application>Microsoft Macintosh PowerPoint</Application>
  <PresentationFormat>Widescreen</PresentationFormat>
  <Paragraphs>4</Paragraphs>
  <Slides>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7" baseType="lpstr">
      <vt:lpstr>Aptos</vt:lpstr>
      <vt:lpstr>Aptos Display</vt:lpstr>
      <vt:lpstr>Arial</vt:lpstr>
      <vt:lpstr>Office Theme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Laura Diana Ghindeanu</dc:creator>
  <cp:lastModifiedBy>Laura Diana Ghindeanu</cp:lastModifiedBy>
  <cp:revision>1</cp:revision>
  <dcterms:created xsi:type="dcterms:W3CDTF">2026-02-28T18:23:30Z</dcterms:created>
  <dcterms:modified xsi:type="dcterms:W3CDTF">2026-02-28T18:53:20Z</dcterms:modified>
</cp:coreProperties>
</file>