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8" r:id="rId3"/>
    <p:sldId id="261" r:id="rId4"/>
    <p:sldId id="260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6"/>
  </p:normalViewPr>
  <p:slideViewPr>
    <p:cSldViewPr snapToGrid="0" snapToObjects="1">
      <p:cViewPr varScale="1">
        <p:scale>
          <a:sx n="107" d="100"/>
          <a:sy n="107" d="100"/>
        </p:scale>
        <p:origin x="56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6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7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88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48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47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9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78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91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7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46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68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16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7124" y="3781301"/>
            <a:ext cx="7989752" cy="1504844"/>
          </a:xfrm>
        </p:spPr>
        <p:txBody>
          <a:bodyPr>
            <a:normAutofit/>
          </a:bodyPr>
          <a:lstStyle/>
          <a:p>
            <a:pPr algn="ctr"/>
            <a:r>
              <a:rPr dirty="0" err="1">
                <a:solidFill>
                  <a:schemeClr val="bg1"/>
                </a:solidFill>
              </a:rPr>
              <a:t>décoder</a:t>
            </a:r>
            <a:r>
              <a:rPr dirty="0">
                <a:solidFill>
                  <a:schemeClr val="bg1"/>
                </a:solidFill>
              </a:rPr>
              <a:t> le </a:t>
            </a:r>
            <a:r>
              <a:rPr dirty="0" err="1">
                <a:solidFill>
                  <a:schemeClr val="bg1"/>
                </a:solidFill>
              </a:rPr>
              <a:t>dysraphisme</a:t>
            </a:r>
            <a:r>
              <a:rPr dirty="0">
                <a:solidFill>
                  <a:schemeClr val="bg1"/>
                </a:solidFill>
              </a:rPr>
              <a:t> spinal en </a:t>
            </a:r>
            <a:r>
              <a:rPr dirty="0" err="1">
                <a:solidFill>
                  <a:schemeClr val="bg1"/>
                </a:solidFill>
              </a:rPr>
              <a:t>imagerie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C5858D-6839-1F67-8028-44AFE67012F2}"/>
              </a:ext>
            </a:extLst>
          </p:cNvPr>
          <p:cNvSpPr txBox="1"/>
          <p:nvPr/>
        </p:nvSpPr>
        <p:spPr>
          <a:xfrm>
            <a:off x="1422070" y="1571855"/>
            <a:ext cx="62998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4400" dirty="0">
                <a:solidFill>
                  <a:schemeClr val="accent2">
                    <a:lumMod val="75000"/>
                  </a:schemeClr>
                </a:solidFill>
              </a:rPr>
              <a:t>DU VISIBLE À L’OCCULTE </a:t>
            </a:r>
            <a:endParaRPr lang="fr-FR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6014" y="2300837"/>
            <a:ext cx="3994744" cy="4111838"/>
          </a:xfrm>
        </p:spPr>
        <p:txBody>
          <a:bodyPr>
            <a:normAutofit/>
          </a:bodyPr>
          <a:lstStyle/>
          <a:p>
            <a:r>
              <a:rPr sz="2000" dirty="0" err="1"/>
              <a:t>Défaut</a:t>
            </a:r>
            <a:r>
              <a:rPr sz="2000" dirty="0"/>
              <a:t> de fermeture du tube neural entre la </a:t>
            </a:r>
            <a:r>
              <a:rPr lang="fr-FR" sz="2000" dirty="0"/>
              <a:t>3</a:t>
            </a:r>
            <a:r>
              <a:rPr lang="fr-FR" sz="2000" baseline="30000" dirty="0"/>
              <a:t>ème</a:t>
            </a:r>
            <a:r>
              <a:rPr lang="fr-FR" sz="2000" dirty="0"/>
              <a:t> </a:t>
            </a:r>
            <a:r>
              <a:rPr sz="2000" dirty="0"/>
              <a:t> et la </a:t>
            </a:r>
            <a:r>
              <a:rPr lang="fr-FR" sz="2000" dirty="0"/>
              <a:t>4</a:t>
            </a:r>
            <a:r>
              <a:rPr lang="fr-FR" sz="2000" baseline="30000" dirty="0"/>
              <a:t>ème</a:t>
            </a:r>
            <a:r>
              <a:rPr lang="fr-FR" sz="2000" dirty="0"/>
              <a:t> </a:t>
            </a:r>
            <a:r>
              <a:rPr sz="2000" dirty="0"/>
              <a:t> </a:t>
            </a:r>
            <a:r>
              <a:rPr sz="2000" dirty="0" err="1"/>
              <a:t>semaine</a:t>
            </a:r>
            <a:r>
              <a:rPr sz="2000" dirty="0"/>
              <a:t> de </a:t>
            </a:r>
            <a:r>
              <a:rPr sz="2000" dirty="0" err="1"/>
              <a:t>développement</a:t>
            </a:r>
            <a:endParaRPr sz="2000" dirty="0"/>
          </a:p>
          <a:p>
            <a:r>
              <a:rPr sz="2000" dirty="0"/>
              <a:t>Deux grands </a:t>
            </a:r>
            <a:r>
              <a:rPr sz="2000" dirty="0" err="1"/>
              <a:t>groupes</a:t>
            </a:r>
            <a:r>
              <a:rPr sz="2000" dirty="0"/>
              <a:t> : </a:t>
            </a:r>
            <a:r>
              <a:rPr sz="2000" dirty="0" err="1"/>
              <a:t>dysraphismes</a:t>
            </a:r>
            <a:r>
              <a:rPr sz="2000" dirty="0"/>
              <a:t> </a:t>
            </a:r>
            <a:r>
              <a:rPr sz="2000" dirty="0" err="1"/>
              <a:t>ouverts</a:t>
            </a:r>
            <a:r>
              <a:rPr sz="2000" dirty="0"/>
              <a:t> (</a:t>
            </a:r>
            <a:r>
              <a:rPr sz="2000" dirty="0" err="1"/>
              <a:t>myéloméningocèle</a:t>
            </a:r>
            <a:r>
              <a:rPr sz="2000" dirty="0"/>
              <a:t>) et </a:t>
            </a:r>
            <a:r>
              <a:rPr sz="2000" dirty="0" err="1"/>
              <a:t>fermés</a:t>
            </a:r>
            <a:r>
              <a:rPr sz="2000" dirty="0"/>
              <a:t> (</a:t>
            </a:r>
            <a:r>
              <a:rPr sz="2000" dirty="0" err="1"/>
              <a:t>occultes</a:t>
            </a:r>
            <a:r>
              <a:rPr sz="2000" dirty="0"/>
              <a:t>)</a:t>
            </a:r>
          </a:p>
          <a:p>
            <a:r>
              <a:rPr sz="2000" dirty="0"/>
              <a:t>Incidence </a:t>
            </a:r>
            <a:r>
              <a:rPr sz="2000" dirty="0" err="1"/>
              <a:t>estimée</a:t>
            </a:r>
            <a:r>
              <a:rPr sz="2000" dirty="0"/>
              <a:t> : 0,5–0,8 / 1 000 naissances </a:t>
            </a:r>
            <a:r>
              <a:rPr sz="2000" dirty="0" err="1"/>
              <a:t>vivantes</a:t>
            </a:r>
            <a:endParaRPr sz="2000" dirty="0"/>
          </a:p>
          <a:p>
            <a:r>
              <a:rPr sz="2000" dirty="0" err="1"/>
              <a:t>Facteurs</a:t>
            </a:r>
            <a:r>
              <a:rPr sz="2000" dirty="0"/>
              <a:t> </a:t>
            </a:r>
            <a:r>
              <a:rPr sz="2000" dirty="0" err="1"/>
              <a:t>influençant</a:t>
            </a:r>
            <a:r>
              <a:rPr sz="2000" dirty="0"/>
              <a:t> : </a:t>
            </a:r>
            <a:r>
              <a:rPr sz="2000" dirty="0" err="1"/>
              <a:t>géographie</a:t>
            </a:r>
            <a:r>
              <a:rPr sz="2000" dirty="0"/>
              <a:t>, </a:t>
            </a:r>
            <a:r>
              <a:rPr sz="2000" dirty="0" err="1"/>
              <a:t>supplémentation</a:t>
            </a:r>
            <a:r>
              <a:rPr sz="2000" dirty="0"/>
              <a:t> en folates</a:t>
            </a:r>
          </a:p>
        </p:txBody>
      </p:sp>
      <p:pic>
        <p:nvPicPr>
          <p:cNvPr id="1026" name="Picture 2" descr="Spina bifida | Nature Reviews Disease Primers">
            <a:extLst>
              <a:ext uri="{FF2B5EF4-FFF2-40B4-BE49-F238E27FC236}">
                <a16:creationId xmlns:a16="http://schemas.microsoft.com/office/drawing/2014/main" id="{A5E70A53-3655-7914-4025-D798BDE57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72" r="48054" b="5196"/>
          <a:stretch/>
        </p:blipFill>
        <p:spPr bwMode="auto">
          <a:xfrm>
            <a:off x="5019064" y="2300837"/>
            <a:ext cx="2949279" cy="1686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pina bifida | Nature Reviews Disease Primers">
            <a:extLst>
              <a:ext uri="{FF2B5EF4-FFF2-40B4-BE49-F238E27FC236}">
                <a16:creationId xmlns:a16="http://schemas.microsoft.com/office/drawing/2014/main" id="{96352488-80B6-84FB-A8CD-A427D91E74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1" t="40972" b="5196"/>
          <a:stretch/>
        </p:blipFill>
        <p:spPr bwMode="auto">
          <a:xfrm>
            <a:off x="5019064" y="4244049"/>
            <a:ext cx="2738180" cy="1686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Rappels </a:t>
            </a:r>
            <a:r>
              <a:rPr dirty="0" err="1"/>
              <a:t>embryologiques</a:t>
            </a:r>
            <a:endParaRPr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CA51C8-106A-205E-610D-1D5313FCD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96" y="2586821"/>
            <a:ext cx="4605454" cy="33246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EEA155-4D80-C139-CD4F-01F63F55A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50" y="2586821"/>
            <a:ext cx="4205467" cy="332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36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imagerie</a:t>
            </a:r>
            <a:r>
              <a:rPr dirty="0"/>
              <a:t> </a:t>
            </a:r>
            <a:r>
              <a:rPr dirty="0" err="1"/>
              <a:t>multimodale</a:t>
            </a:r>
            <a:endParaRPr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AA64F9-1C49-7D3D-6655-3F0F65C94C7A}"/>
              </a:ext>
            </a:extLst>
          </p:cNvPr>
          <p:cNvSpPr txBox="1"/>
          <p:nvPr/>
        </p:nvSpPr>
        <p:spPr>
          <a:xfrm>
            <a:off x="98043" y="1889009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b="1" dirty="0">
                <a:solidFill>
                  <a:schemeClr val="accent2">
                    <a:lumMod val="75000"/>
                  </a:schemeClr>
                </a:solidFill>
              </a:rPr>
              <a:t>Échographie : échographie du cône médullaire </a:t>
            </a:r>
            <a:endParaRPr lang="fr-F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D7A394F-8BC5-0424-3D5B-5AD04840CCB2}"/>
              </a:ext>
            </a:extLst>
          </p:cNvPr>
          <p:cNvSpPr txBox="1"/>
          <p:nvPr/>
        </p:nvSpPr>
        <p:spPr>
          <a:xfrm>
            <a:off x="4993574" y="18586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dirty="0">
                <a:solidFill>
                  <a:srgbClr val="C00000"/>
                </a:solidFill>
              </a:rPr>
              <a:t>1er examen : période périnatale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AAD22A-9113-4BFC-BAA3-A5CFBB686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55" y="3395385"/>
            <a:ext cx="4572000" cy="33175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64D3C25-1561-9B68-5F52-92339C4CD390}"/>
              </a:ext>
            </a:extLst>
          </p:cNvPr>
          <p:cNvSpPr txBox="1"/>
          <p:nvPr/>
        </p:nvSpPr>
        <p:spPr>
          <a:xfrm>
            <a:off x="213755" y="2627096"/>
            <a:ext cx="58901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Comparaison de fœtus au développement normal à des fœtus présentant un </a:t>
            </a:r>
            <a:r>
              <a:rPr lang="fr-MA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myéloméningocèle</a:t>
            </a:r>
            <a:r>
              <a:rPr lang="fr-M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br>
              <a:rPr lang="fr-MA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198BA1-8F5E-BC68-A528-09FD55767022}"/>
              </a:ext>
            </a:extLst>
          </p:cNvPr>
          <p:cNvSpPr txBox="1"/>
          <p:nvPr/>
        </p:nvSpPr>
        <p:spPr>
          <a:xfrm>
            <a:off x="5145056" y="3209129"/>
            <a:ext cx="337259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dirty="0">
                <a:solidFill>
                  <a:schemeClr val="tx1">
                    <a:lumMod val="95000"/>
                    <a:lumOff val="5000"/>
                  </a:schemeClr>
                </a:solidFill>
              </a:rPr>
              <a:t>a) les vertèbres sont régulières, parallèles et recouvertes par un plan cutané continu.</a:t>
            </a:r>
            <a:br>
              <a:rPr lang="fr-MA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MA" dirty="0">
                <a:solidFill>
                  <a:schemeClr val="tx1">
                    <a:lumMod val="95000"/>
                    <a:lumOff val="5000"/>
                  </a:schemeClr>
                </a:solidFill>
              </a:rPr>
              <a:t>b) on observe une protrusion du contenu rachidien à travers le défect vertébral.</a:t>
            </a:r>
            <a:br>
              <a:rPr lang="fr-MA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MA" dirty="0">
                <a:solidFill>
                  <a:schemeClr val="tx1">
                    <a:lumMod val="95000"/>
                    <a:lumOff val="5000"/>
                  </a:schemeClr>
                </a:solidFill>
              </a:rPr>
              <a:t>c) la queue de cheval est correctement visualisée au sein du canal rachidien.</a:t>
            </a:r>
            <a:br>
              <a:rPr lang="fr-MA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MA" dirty="0">
                <a:solidFill>
                  <a:schemeClr val="tx1">
                    <a:lumMod val="95000"/>
                    <a:lumOff val="5000"/>
                  </a:schemeClr>
                </a:solidFill>
              </a:rPr>
              <a:t>(d) cas de Spina Bifida : il existe une hernie </a:t>
            </a:r>
            <a:r>
              <a:rPr lang="fr-M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méningo</a:t>
            </a:r>
            <a:r>
              <a:rPr lang="fr-MA" dirty="0">
                <a:solidFill>
                  <a:schemeClr val="tx1">
                    <a:lumMod val="95000"/>
                    <a:lumOff val="5000"/>
                  </a:schemeClr>
                </a:solidFill>
              </a:rPr>
              <a:t>-médullaire extériorisée.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imagerie</a:t>
            </a:r>
            <a:r>
              <a:rPr dirty="0"/>
              <a:t> </a:t>
            </a:r>
            <a:r>
              <a:rPr dirty="0" err="1"/>
              <a:t>multimodale</a:t>
            </a:r>
            <a:endParaRPr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AA64F9-1C49-7D3D-6655-3F0F65C94C7A}"/>
              </a:ext>
            </a:extLst>
          </p:cNvPr>
          <p:cNvSpPr txBox="1"/>
          <p:nvPr/>
        </p:nvSpPr>
        <p:spPr>
          <a:xfrm>
            <a:off x="573056" y="204333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000" b="1" dirty="0">
                <a:solidFill>
                  <a:schemeClr val="accent2">
                    <a:lumMod val="75000"/>
                  </a:schemeClr>
                </a:solidFill>
              </a:rPr>
              <a:t>IRM : GOLD STANDARD</a:t>
            </a:r>
            <a:endParaRPr lang="fr-F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071921F-8FC9-35A8-542F-851EB9F9B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84" y="2561603"/>
            <a:ext cx="8530231" cy="325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6094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e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e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{5DEF28D3-3AFE-EE4C-87EB-BE7113840B8F}tf10001123</Template>
  <TotalTime>30</TotalTime>
  <Words>156</Words>
  <Application>Microsoft Macintosh PowerPoint</Application>
  <PresentationFormat>Affichage à l'écran 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Wingdings 2</vt:lpstr>
      <vt:lpstr>Dividende</vt:lpstr>
      <vt:lpstr>décoder le dysraphisme spinal en imagerie</vt:lpstr>
      <vt:lpstr>INTRODUCTION</vt:lpstr>
      <vt:lpstr>Rappels embryologiques</vt:lpstr>
      <vt:lpstr>imagerie multimodale</vt:lpstr>
      <vt:lpstr>imagerie multimodale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décoder le dysraphisme spinal en imagerie</dc:title>
  <dc:subject/>
  <dc:creator/>
  <cp:keywords/>
  <dc:description>generated using python-pptx</dc:description>
  <cp:lastModifiedBy>Microsoft Office User</cp:lastModifiedBy>
  <cp:revision>4</cp:revision>
  <dcterms:created xsi:type="dcterms:W3CDTF">2013-01-27T09:14:16Z</dcterms:created>
  <dcterms:modified xsi:type="dcterms:W3CDTF">2026-02-22T22:28:23Z</dcterms:modified>
  <cp:category/>
</cp:coreProperties>
</file>