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436fb242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3c436fb242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c436fb2429_0_3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g3c436fb2429_0_3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c436fb2429_0_4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3c436fb2429_0_4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c436fb2429_0_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g3c436fb2429_0_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c436fb2429_0_1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c436fb2429_0_1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eur humain Anatomique réaliste dégoulinant coeur ligne art illustration  vectorielle | Vecteur Premium" id="60" name="Google Shape;6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75" y="682624"/>
            <a:ext cx="3802787" cy="380278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0" y="0"/>
            <a:ext cx="9144000" cy="406800"/>
          </a:xfrm>
          <a:prstGeom prst="rect">
            <a:avLst/>
          </a:prstGeom>
          <a:solidFill>
            <a:srgbClr val="B9477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CARDIAC LUXATION : ANATOMICAL AND CT FEATURE CORRELATION</a:t>
            </a:r>
            <a:endParaRPr sz="1100"/>
          </a:p>
        </p:txBody>
      </p:sp>
      <p:sp>
        <p:nvSpPr>
          <p:cNvPr id="62" name="Google Shape;62;p14"/>
          <p:cNvSpPr txBox="1"/>
          <p:nvPr/>
        </p:nvSpPr>
        <p:spPr>
          <a:xfrm>
            <a:off x="1567996" y="1058430"/>
            <a:ext cx="7930800" cy="11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lermont-Ferrand Monuments" id="63" name="Google Shape;63;p14"/>
          <p:cNvPicPr preferRelativeResize="0"/>
          <p:nvPr/>
        </p:nvPicPr>
        <p:blipFill rotWithShape="1">
          <a:blip r:embed="rId4">
            <a:alphaModFix/>
          </a:blip>
          <a:srcRect b="76236" l="4749" r="2495" t="15780"/>
          <a:stretch/>
        </p:blipFill>
        <p:spPr>
          <a:xfrm>
            <a:off x="0" y="4738962"/>
            <a:ext cx="9144000" cy="404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51635" l="3075" r="46676" t="269"/>
          <a:stretch/>
        </p:blipFill>
        <p:spPr>
          <a:xfrm>
            <a:off x="4238622" y="1127949"/>
            <a:ext cx="4210899" cy="302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/>
          <p:nvPr/>
        </p:nvSpPr>
        <p:spPr>
          <a:xfrm>
            <a:off x="0" y="0"/>
            <a:ext cx="9144000" cy="406800"/>
          </a:xfrm>
          <a:prstGeom prst="rect">
            <a:avLst/>
          </a:prstGeom>
          <a:solidFill>
            <a:srgbClr val="B9477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Matériel et méthode</a:t>
            </a:r>
            <a:endParaRPr sz="1100"/>
          </a:p>
        </p:txBody>
      </p:sp>
      <p:pic>
        <p:nvPicPr>
          <p:cNvPr descr="Clermont-Ferrand Monuments" id="70" name="Google Shape;70;p15"/>
          <p:cNvPicPr preferRelativeResize="0"/>
          <p:nvPr/>
        </p:nvPicPr>
        <p:blipFill rotWithShape="1">
          <a:blip r:embed="rId3">
            <a:alphaModFix/>
          </a:blip>
          <a:srcRect b="76236" l="4749" r="2495" t="15780"/>
          <a:stretch/>
        </p:blipFill>
        <p:spPr>
          <a:xfrm>
            <a:off x="0" y="4738962"/>
            <a:ext cx="9144000" cy="40453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187103" y="811444"/>
            <a:ext cx="8870100" cy="3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rupture du péricarde avec luxation cardiaque après un traumatisme ou post-pneumectomie est un diagnostic difficile.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8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Char char="-"/>
            </a:pPr>
            <a:r>
              <a:rPr lang="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but de cette étude est de revoir les caractéristiques cliniques et radiologiques de ce diagnostic rare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8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Char char="-"/>
            </a:pPr>
            <a:r>
              <a:rPr lang="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érie de cas : luxation cardiaque entre janvier 2011 et juin 2023.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6 cas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les dossiers cliniques, les résultats radiologiques et la prise en charge ont été revus rétrospectivement.</a:t>
            </a:r>
            <a:endParaRPr sz="11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/>
          <p:nvPr/>
        </p:nvSpPr>
        <p:spPr>
          <a:xfrm>
            <a:off x="0" y="0"/>
            <a:ext cx="9144000" cy="406800"/>
          </a:xfrm>
          <a:prstGeom prst="rect">
            <a:avLst/>
          </a:prstGeom>
          <a:solidFill>
            <a:srgbClr val="B9477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Résultats</a:t>
            </a:r>
            <a:endParaRPr sz="1100"/>
          </a:p>
        </p:txBody>
      </p:sp>
      <p:pic>
        <p:nvPicPr>
          <p:cNvPr descr="Clermont-Ferrand Monuments" id="77" name="Google Shape;77;p16"/>
          <p:cNvPicPr preferRelativeResize="0"/>
          <p:nvPr/>
        </p:nvPicPr>
        <p:blipFill rotWithShape="1">
          <a:blip r:embed="rId3">
            <a:alphaModFix/>
          </a:blip>
          <a:srcRect b="76236" l="4749" r="2495" t="15780"/>
          <a:stretch/>
        </p:blipFill>
        <p:spPr>
          <a:xfrm>
            <a:off x="0" y="4738962"/>
            <a:ext cx="9144000" cy="40453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 flipH="1">
            <a:off x="235500" y="493028"/>
            <a:ext cx="8908500" cy="3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247650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hommes et 1 femme</a:t>
            </a:r>
            <a:endParaRPr sz="1100"/>
          </a:p>
          <a:p>
            <a:pPr indent="-247650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âge moyen de 53 ans (30-68).</a:t>
            </a:r>
            <a:endParaRPr sz="1100"/>
          </a:p>
          <a:p>
            <a:pPr indent="-247650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: traumatisme contondant (accident de la route)</a:t>
            </a:r>
            <a:endParaRPr sz="1100"/>
          </a:p>
          <a:p>
            <a:pPr indent="-247650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: luxation cardiaque après intervention chirurgicale (pneumectomie avec résection péricardique pour un cancer du poumon localement avancé).</a:t>
            </a:r>
            <a:endParaRPr sz="1100"/>
          </a:p>
          <a:p>
            <a:pPr indent="-247650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Radiographie du thorax : déplacement du cœur </a:t>
            </a:r>
            <a:endParaRPr sz="1100"/>
          </a:p>
          <a:p>
            <a:pPr indent="-247650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Tomodensitométrie: confirmation de la luxation cardiaque. Il a permis de détecter un pneumopéricarde dans tous les cas de traumatisme, ainsi qu'une rotation de l'axe cardiaque. Une hernie graisseuse cardiophrénique a été mise en évidence chez 2 patients.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7650" lvl="0" marL="2571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patient a présenté une luxation cardiaque droite après une pneumectomie droite avec résection intrapéricardiale de la veine cave supérieure. La radiographie du thorax à l'admission a montré une silhouette cardiaque anormale, sous la forme d'une luxation droite du cœur. Le diagnostic a été confirmé par l'échocardiographie transthoracique, la tomodensitométrie n'était pas nécessaire. </a:t>
            </a:r>
            <a:endParaRPr sz="1100">
              <a:solidFill>
                <a:schemeClr val="dk1"/>
              </a:solidFill>
            </a:endParaRPr>
          </a:p>
          <a:p>
            <a:pPr indent="-247650" lvl="0" marL="2571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Transfert direct du scanner à la salle d'opération, ils ont survécu à l'opération et ont présenté un état hémodynamique stable après le repositionnement du cœur et la réparation de la déchirure péricardique.</a:t>
            </a:r>
            <a:endParaRPr sz="1100">
              <a:solidFill>
                <a:schemeClr val="dk1"/>
              </a:solidFill>
            </a:endParaRPr>
          </a:p>
          <a:p>
            <a:pPr indent="-247650" lvl="0" marL="2571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-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Radiographie thoracique et scanner postop: régression du pneumopéricarde et normalisation de la position du cœur. 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/>
          <p:nvPr/>
        </p:nvSpPr>
        <p:spPr>
          <a:xfrm>
            <a:off x="0" y="0"/>
            <a:ext cx="9144000" cy="406800"/>
          </a:xfrm>
          <a:prstGeom prst="rect">
            <a:avLst/>
          </a:prstGeom>
          <a:solidFill>
            <a:srgbClr val="B9477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Résultats</a:t>
            </a:r>
            <a:endParaRPr sz="1100"/>
          </a:p>
        </p:txBody>
      </p:sp>
      <p:pic>
        <p:nvPicPr>
          <p:cNvPr descr="Clermont-Ferrand Monuments" id="84" name="Google Shape;84;p17"/>
          <p:cNvPicPr preferRelativeResize="0"/>
          <p:nvPr/>
        </p:nvPicPr>
        <p:blipFill rotWithShape="1">
          <a:blip r:embed="rId3">
            <a:alphaModFix/>
          </a:blip>
          <a:srcRect b="76236" l="4749" r="2495" t="15780"/>
          <a:stretch/>
        </p:blipFill>
        <p:spPr>
          <a:xfrm>
            <a:off x="0" y="4738962"/>
            <a:ext cx="9144000" cy="404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3409" y="754380"/>
            <a:ext cx="6192440" cy="3817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0"/>
            <a:ext cx="9144000" cy="406800"/>
          </a:xfrm>
          <a:prstGeom prst="rect">
            <a:avLst/>
          </a:prstGeom>
          <a:solidFill>
            <a:srgbClr val="B9477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Conclusion</a:t>
            </a:r>
            <a:endParaRPr sz="1100"/>
          </a:p>
        </p:txBody>
      </p:sp>
      <p:pic>
        <p:nvPicPr>
          <p:cNvPr descr="Clermont-Ferrand Monuments" id="91" name="Google Shape;91;p18"/>
          <p:cNvPicPr preferRelativeResize="0"/>
          <p:nvPr/>
        </p:nvPicPr>
        <p:blipFill rotWithShape="1">
          <a:blip r:embed="rId3">
            <a:alphaModFix/>
          </a:blip>
          <a:srcRect b="76236" l="4749" r="2495" t="15780"/>
          <a:stretch/>
        </p:blipFill>
        <p:spPr>
          <a:xfrm>
            <a:off x="0" y="4738962"/>
            <a:ext cx="9144000" cy="40453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 flipH="1">
            <a:off x="235500" y="691544"/>
            <a:ext cx="8908500" cy="3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résumé, la luxation cardiaque post-traumatique et post-opératoire représente une complication grave de la rupture péricardique, et un diagnostic précoce est important.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radiographie thoracique et la tomodensitométrie jouent un rôle central dans le diagnostic précoce.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déplacement du cœur, le pneumopéricarde associé à un pneumothorax sont les signes les plus courants à rechercher au scanner.</a:t>
            </a:r>
            <a:endParaRPr sz="11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