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649" r:id="rId2"/>
    <p:sldId id="648" r:id="rId3"/>
    <p:sldId id="647" r:id="rId4"/>
    <p:sldId id="651" r:id="rId5"/>
    <p:sldId id="65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DE5"/>
    <a:srgbClr val="FF00A7"/>
    <a:srgbClr val="E3A3D1"/>
    <a:srgbClr val="FF95BE"/>
    <a:srgbClr val="940705"/>
    <a:srgbClr val="FF2F92"/>
    <a:srgbClr val="E100F3"/>
    <a:srgbClr val="C000FF"/>
    <a:srgbClr val="FF2600"/>
    <a:srgbClr val="657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34"/>
    <p:restoredTop sz="96904"/>
  </p:normalViewPr>
  <p:slideViewPr>
    <p:cSldViewPr snapToGrid="0">
      <p:cViewPr>
        <p:scale>
          <a:sx n="97" d="100"/>
          <a:sy n="97" d="100"/>
        </p:scale>
        <p:origin x="80" y="10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0BCA4-5A61-B04C-80CE-15B8F3C49BF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0682D-07B7-564D-8262-53C420704A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369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>
          <a:extLst>
            <a:ext uri="{FF2B5EF4-FFF2-40B4-BE49-F238E27FC236}">
              <a16:creationId xmlns:a16="http://schemas.microsoft.com/office/drawing/2014/main" id="{348C8B41-A149-4E02-437D-2E2B48004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d3401ed36_1_0:notes">
            <a:extLst>
              <a:ext uri="{FF2B5EF4-FFF2-40B4-BE49-F238E27FC236}">
                <a16:creationId xmlns:a16="http://schemas.microsoft.com/office/drawing/2014/main" id="{FFB3E27F-C297-8B50-F28B-386371B95A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ed3401ed36_1_0:notes">
            <a:extLst>
              <a:ext uri="{FF2B5EF4-FFF2-40B4-BE49-F238E27FC236}">
                <a16:creationId xmlns:a16="http://schemas.microsoft.com/office/drawing/2014/main" id="{FAE940F5-4DD1-BE4E-526A-2DD53782AB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0772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4B18B-EA97-B4C4-AD32-E48D960D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EB3E2D-C212-BDE4-099B-56D57104E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B9E9BC-9225-02FF-0868-0E88939AE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8C94AC-6DE5-3289-5265-4EF441315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0682D-07B7-564D-8262-53C420704AB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21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70CEA-05F1-7E62-988B-4741F0994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1387D9-E001-C634-8E11-DC88ACF0B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A8A8F4-FE60-3B94-0F73-0CCA4C543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D83226-6EBA-3040-9B79-A4FBC4ADA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0682D-07B7-564D-8262-53C420704AB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499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4B6A8-4363-6A1F-B391-28684828D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82F18A-7207-292D-E902-D2CBA1E093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42522B4-FB9B-0D09-2735-3B4DD604E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F453CB-4086-4E90-3B29-63EE5E023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0682D-07B7-564D-8262-53C420704AB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274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9C672-87B7-7A59-2BF1-7CF701BFC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F83CD8-6B72-A34E-E9D3-D783A1D51A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7138AE-58A4-6586-BB2C-AF93668D3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0E185D-7D07-4E11-4851-D0D6DF521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0682D-07B7-564D-8262-53C420704AB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990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CE5211-AA68-D004-B871-49B031EC1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096683C-D9F0-F04A-EB99-A8CE2E7EF4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FAF633-A9AB-3E49-7896-A92CE8B0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4E53-B48F-B94F-934B-E7F9E3A78A6E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F8C645-7075-4695-B217-B2464B91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29798F-8784-D609-F2DF-88E6D4A2C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283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CA1D0-AA2A-DEED-E2CC-5D1D3CA3E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04510D-C810-F353-D436-701153236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B6B9AD-1DDE-D6DC-4A63-E7DF90CBA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3641A-B304-9146-B73F-85C458E40AF5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51E094-587E-CDBC-C839-BDF3AC01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0BB17F-0B27-A199-B520-EEB1810D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501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F7FF04-9471-CAAE-21B3-61AB577CA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570C8A-814A-E59E-24BE-B1C232B42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F4565D-23A2-11AC-D1CD-6D9C6A782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E4A10-316D-204D-85A9-03DE66A0A446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791668-96C4-8F86-5CAE-BB5ECE6DD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EBFD30-F259-A990-DE6C-971389C41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085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02B23B-69D6-AB9F-22E5-B017DFBB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135BA1-31D6-8CAB-FD9E-7AAD910DB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873D43-4406-C0AE-48CD-874001170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F73D8B-A3BB-9AAD-048C-05FF53096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E683-39DF-0341-B45F-9A33E28ECFE5}" type="datetime1">
              <a:rPr lang="fr-MA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13D3F6-1504-F6A5-CED5-010247BD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B63F03-60E4-D14E-6428-D167AF78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757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383D1C-2D62-7282-9DDC-F4469C35C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F61FE1-EB0A-A7B9-50D9-C5E13B52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6A7D9F-6F25-7736-8640-92843C44B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DE75B4-CDE2-80A2-7B19-B4D98C5DF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E7A94DD-831E-A8D0-92A8-4423CCE10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A04297-5DE2-315E-EF6E-FC5ED7155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0EC3-430F-1941-A0E4-0607D52A9359}" type="datetime1">
              <a:rPr lang="fr-MA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715A178-A370-58CD-F739-496216649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BD0436-CB5B-F02B-27E1-1AF6363D4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847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881739-3A01-CDCD-B3D8-4C900AD5B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D8D64B-3824-08E5-1668-02870036A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24EB4-6465-A74C-BAE5-95970E7579FC}" type="datetime1">
              <a:rPr lang="fr-MA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4EDF5A-6E8C-7E8F-FB9D-E897FA0B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211DBA-F21D-77E4-FC67-2206A7B6E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059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C80088-BA57-A1E6-4DCA-A3AA4B638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D73BB-0E13-9C44-88AE-2FCB07F5BDEC}" type="datetime1">
              <a:rPr lang="fr-MA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CAC3EB-5C58-5979-B8C1-EDFA0DDF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E900B2-D3D0-5B4F-9A9D-51F8E28AC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5630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87A222-1DE0-D699-FADB-44AEF2FBC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2DAF87-B108-6164-C554-38B58AF8B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B0F715-A8D0-0233-5854-0C299D6B0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D36E34-F66C-1163-26A5-072162F0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CD3-46D4-FA44-8AF1-C2422B1BD4FC}" type="datetime1">
              <a:rPr lang="fr-MA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D9A06F-CBF2-0B68-46CF-B7E4E8310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F3EF9C-3F30-9D0F-209C-386AC8EC4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50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F5AA1-09EA-16DF-C3A1-1EC0351C2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AAD6768-9872-1E34-6801-9CB41455E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5827A4-4162-3D67-7F89-096B2D425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5B9D3E-E0F5-9C5E-4C6F-D320EEE5B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F57EF-5FAD-5F4A-A32E-06229238651F}" type="datetime1">
              <a:rPr lang="fr-MA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469FC3-4A80-39F8-36F3-87F2C2897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10138D-1ADB-DBE1-2D34-312EBF4C4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1514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08C537-B439-C42B-C818-A265B4A0C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8EF971-BD4E-358E-C254-AF3BA89D0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F79320-2400-1053-0AB0-8E83853B4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6511-DE8F-8648-BEBC-A299CBF83F71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1BB882-C856-69F1-0B93-3BBF0B573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2C5CAB-FDB0-3D40-345A-E1618DECE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740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C6BB10C-D294-83A7-CB17-610596F3D1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C5B555-0801-3BC9-E03C-B52E6C00B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7E9E23-D150-47A1-349A-E99908F3D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972C8-11E7-9F44-B973-8EA14EF5DF53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8DE229-29C2-2CAF-F02C-C5D22161E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CDD73C-0DE3-1474-9468-E57B844B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777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E7DA37-9B2E-D2AF-FFB5-25545C05C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026DAF-B92F-7C71-AA27-52413237A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141989-F15D-C656-013C-8B03577046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6DAAE-4695-8F46-83A2-A739261E5A1B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861977-D08D-6825-B031-7D33D1B73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F92028-D8DE-ED77-42AC-A9B09E234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A9425-0557-E146-A5AF-454BA44DE4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9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DE5"/>
        </a:solidFill>
        <a:effectLst/>
      </p:bgPr>
    </p:bg>
    <p:spTree>
      <p:nvGrpSpPr>
        <p:cNvPr id="1" name="Shape 142">
          <a:extLst>
            <a:ext uri="{FF2B5EF4-FFF2-40B4-BE49-F238E27FC236}">
              <a16:creationId xmlns:a16="http://schemas.microsoft.com/office/drawing/2014/main" id="{235BE176-9309-68A6-4186-DF2A846DA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>
            <a:extLst>
              <a:ext uri="{FF2B5EF4-FFF2-40B4-BE49-F238E27FC236}">
                <a16:creationId xmlns:a16="http://schemas.microsoft.com/office/drawing/2014/main" id="{DD313F79-D19D-01B5-D7FA-CA1122ED842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90915" y="532965"/>
            <a:ext cx="11819694" cy="132733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r-MA" sz="4800" b="1" dirty="0">
                <a:latin typeface="Optima" panose="02000503060000020004" pitchFamily="2" charset="0"/>
                <a:cs typeface="Times New Roman" panose="02020603050405020304" pitchFamily="18" charset="0"/>
              </a:rPr>
              <a:t>Imagerie du thorax aigue chez un patient de réanimation</a:t>
            </a:r>
            <a:endParaRPr lang="fr-MA" sz="6600" dirty="0">
              <a:solidFill>
                <a:schemeClr val="accent1"/>
              </a:solidFill>
              <a:latin typeface="Optima" panose="02000503060000020004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F2A944F-BC68-FE2E-6D80-0164D801C907}"/>
              </a:ext>
            </a:extLst>
          </p:cNvPr>
          <p:cNvGrpSpPr/>
          <p:nvPr/>
        </p:nvGrpSpPr>
        <p:grpSpPr>
          <a:xfrm>
            <a:off x="181389" y="181800"/>
            <a:ext cx="11829221" cy="6494400"/>
            <a:chOff x="198783" y="184150"/>
            <a:chExt cx="11829221" cy="6494400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6B36D584-BD49-07CC-FB17-D15B16DD8ADB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198782"/>
              <a:ext cx="1181596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0D7DAB06-54C2-7922-8AB4-9B9400AB7334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6665705"/>
              <a:ext cx="1182922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1113DCC-89F8-3224-981C-48A9025927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8783" y="184150"/>
              <a:ext cx="0" cy="64944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FDEACEA9-E5C4-F0E4-B52D-8342355782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18479" y="184150"/>
              <a:ext cx="0" cy="6487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7">
            <a:extLst>
              <a:ext uri="{FF2B5EF4-FFF2-40B4-BE49-F238E27FC236}">
                <a16:creationId xmlns:a16="http://schemas.microsoft.com/office/drawing/2014/main" id="{DBC3AE6D-EBD3-7F0A-BC61-C50946B71565}"/>
              </a:ext>
            </a:extLst>
          </p:cNvPr>
          <p:cNvSpPr txBox="1"/>
          <p:nvPr/>
        </p:nvSpPr>
        <p:spPr>
          <a:xfrm>
            <a:off x="388375" y="3263711"/>
            <a:ext cx="1167698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MA" sz="3600" b="1" dirty="0">
                <a:latin typeface="Optima" panose="02000503060000020004" pitchFamily="2" charset="0"/>
              </a:rPr>
              <a:t>Savoir différencier </a:t>
            </a:r>
            <a:r>
              <a:rPr lang="en-MA" sz="3600" b="1" dirty="0">
                <a:solidFill>
                  <a:srgbClr val="FF0000"/>
                </a:solidFill>
                <a:latin typeface="Optima" panose="02000503060000020004" pitchFamily="2" charset="0"/>
              </a:rPr>
              <a:t>une atélectasie et une pneumonie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MA" sz="3600" b="1" dirty="0">
                <a:latin typeface="Optima" panose="02000503060000020004" pitchFamily="2" charset="0"/>
              </a:rPr>
              <a:t>Reconnaitre </a:t>
            </a:r>
            <a:r>
              <a:rPr lang="en-MA" sz="3600" b="1" dirty="0">
                <a:solidFill>
                  <a:srgbClr val="FF0000"/>
                </a:solidFill>
                <a:latin typeface="Optima" panose="02000503060000020004" pitchFamily="2" charset="0"/>
              </a:rPr>
              <a:t>une pneumopathie d'inhalation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MA" sz="3600" b="1" dirty="0">
                <a:latin typeface="Optima" panose="02000503060000020004" pitchFamily="2" charset="0"/>
              </a:rPr>
              <a:t>Connaitre </a:t>
            </a:r>
            <a:r>
              <a:rPr lang="en-MA" sz="3600" b="1" dirty="0">
                <a:solidFill>
                  <a:srgbClr val="FF0000"/>
                </a:solidFill>
                <a:latin typeface="Optima" panose="02000503060000020004" pitchFamily="2" charset="0"/>
              </a:rPr>
              <a:t>les types d'oedème pulmonaire</a:t>
            </a:r>
            <a:endParaRPr lang="en-MA" sz="3600" b="1" dirty="0">
              <a:latin typeface="Optima" panose="02000503060000020004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MA" sz="3600" b="1" dirty="0">
                <a:latin typeface="Optima" panose="02000503060000020004" pitchFamily="2" charset="0"/>
              </a:rPr>
              <a:t>Savoir évoquer </a:t>
            </a:r>
            <a:r>
              <a:rPr lang="en-MA" sz="3600" b="1" dirty="0">
                <a:solidFill>
                  <a:srgbClr val="FF0000"/>
                </a:solidFill>
                <a:latin typeface="Optima" panose="02000503060000020004" pitchFamily="2" charset="0"/>
              </a:rPr>
              <a:t>un</a:t>
            </a:r>
            <a:r>
              <a:rPr lang="en-MA" sz="3600" b="1" dirty="0">
                <a:latin typeface="Optima" panose="02000503060000020004" pitchFamily="2" charset="0"/>
              </a:rPr>
              <a:t> </a:t>
            </a:r>
            <a:r>
              <a:rPr lang="en-MA" sz="3600" b="1" dirty="0">
                <a:solidFill>
                  <a:srgbClr val="FF0000"/>
                </a:solidFill>
                <a:latin typeface="Optima" panose="02000503060000020004" pitchFamily="2" charset="0"/>
              </a:rPr>
              <a:t>SDRA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Identifier les complications de </a:t>
            </a:r>
            <a:r>
              <a:rPr lang="en-US" sz="3600" b="1" dirty="0">
                <a:solidFill>
                  <a:srgbClr val="FF0000"/>
                </a:solidFill>
              </a:rPr>
              <a:t>la ventilation </a:t>
            </a:r>
            <a:r>
              <a:rPr lang="en-US" sz="3600" b="1" dirty="0" err="1">
                <a:solidFill>
                  <a:srgbClr val="FF0000"/>
                </a:solidFill>
              </a:rPr>
              <a:t>mécanique</a:t>
            </a:r>
            <a:endParaRPr lang="fr-MA" sz="2800" b="1" dirty="0">
              <a:solidFill>
                <a:srgbClr val="FF0000"/>
              </a:solidFill>
              <a:latin typeface="Optima" panose="02000503060000020004" pitchFamily="2" charset="0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5DDC1BEE-7924-4D00-D99F-0AADD4D05C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375" y="2511711"/>
            <a:ext cx="3805083" cy="752000"/>
          </a:xfrm>
        </p:spPr>
        <p:txBody>
          <a:bodyPr/>
          <a:lstStyle/>
          <a:p>
            <a:r>
              <a:rPr lang="fr-FR" sz="4400" b="1" dirty="0">
                <a:latin typeface="Optima" panose="02000503060000020004" pitchFamily="2" charset="0"/>
              </a:rPr>
              <a:t>Objectifs :</a:t>
            </a:r>
          </a:p>
        </p:txBody>
      </p:sp>
      <p:cxnSp>
        <p:nvCxnSpPr>
          <p:cNvPr id="5" name="Google Shape;145;p28">
            <a:extLst>
              <a:ext uri="{FF2B5EF4-FFF2-40B4-BE49-F238E27FC236}">
                <a16:creationId xmlns:a16="http://schemas.microsoft.com/office/drawing/2014/main" id="{C8765E4D-5211-2017-FD5E-1DA35AA5BB02}"/>
              </a:ext>
            </a:extLst>
          </p:cNvPr>
          <p:cNvCxnSpPr>
            <a:cxnSpLocks/>
          </p:cNvCxnSpPr>
          <p:nvPr/>
        </p:nvCxnSpPr>
        <p:spPr>
          <a:xfrm>
            <a:off x="796654" y="3263711"/>
            <a:ext cx="10086710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33781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D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51E41F-D47D-9734-7E9F-A058E8C66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7E17AFF-0B39-8FEF-1A69-93EB846A3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8409" y="544280"/>
            <a:ext cx="7598965" cy="752000"/>
          </a:xfrm>
        </p:spPr>
        <p:txBody>
          <a:bodyPr>
            <a:normAutofit/>
          </a:bodyPr>
          <a:lstStyle/>
          <a:p>
            <a:r>
              <a:rPr lang="fr-FR" sz="4800" b="1" dirty="0">
                <a:latin typeface="Optima" panose="02000503060000020004" pitchFamily="2" charset="0"/>
              </a:rPr>
              <a:t>Plan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9C6DD52-DD2F-6CD1-71B3-8A630CA3F342}"/>
              </a:ext>
            </a:extLst>
          </p:cNvPr>
          <p:cNvGrpSpPr/>
          <p:nvPr/>
        </p:nvGrpSpPr>
        <p:grpSpPr>
          <a:xfrm>
            <a:off x="181389" y="181800"/>
            <a:ext cx="11829221" cy="6494400"/>
            <a:chOff x="198783" y="184150"/>
            <a:chExt cx="11829221" cy="6494400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461426A9-1D5A-E5E0-6518-DF03C687B374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198782"/>
              <a:ext cx="1181596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75CCD33B-46B2-EB62-9F9F-762172016E61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6665705"/>
              <a:ext cx="1182922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5B25E5EE-3624-4CF0-5BF7-0F8DAF5BC0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8783" y="184150"/>
              <a:ext cx="0" cy="64944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D23BE20-9642-ECF4-FCE7-6021312728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18479" y="184150"/>
              <a:ext cx="9525" cy="6487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Google Shape;145;p28">
            <a:extLst>
              <a:ext uri="{FF2B5EF4-FFF2-40B4-BE49-F238E27FC236}">
                <a16:creationId xmlns:a16="http://schemas.microsoft.com/office/drawing/2014/main" id="{CDFCAB80-F10A-82AD-1A23-ECE5466E0452}"/>
              </a:ext>
            </a:extLst>
          </p:cNvPr>
          <p:cNvCxnSpPr>
            <a:cxnSpLocks/>
          </p:cNvCxnSpPr>
          <p:nvPr/>
        </p:nvCxnSpPr>
        <p:spPr>
          <a:xfrm>
            <a:off x="1052645" y="1328595"/>
            <a:ext cx="10086710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C9620B0-5CD2-75F4-448E-37C9EEEFC8EA}"/>
              </a:ext>
            </a:extLst>
          </p:cNvPr>
          <p:cNvSpPr txBox="1"/>
          <p:nvPr/>
        </p:nvSpPr>
        <p:spPr>
          <a:xfrm>
            <a:off x="338305" y="1360911"/>
            <a:ext cx="954431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I. Démarche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initiale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et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algorithme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décisionnel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en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imagerie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endParaRPr lang="en-US" sz="2400" dirty="0">
              <a:solidFill>
                <a:srgbClr val="FF0000"/>
              </a:solidFill>
              <a:latin typeface="Optima" panose="02000503060000020004" pitchFamily="2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II.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Atteintes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parenchymateuses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aiguës</a:t>
            </a:r>
            <a:endParaRPr lang="en-US" sz="2400" b="1" dirty="0">
              <a:solidFill>
                <a:srgbClr val="FF0000"/>
              </a:solidFill>
              <a:latin typeface="Optima" panose="02000503060000020004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err="1">
                <a:latin typeface="Optima" panose="02000503060000020004" pitchFamily="2" charset="0"/>
              </a:rPr>
              <a:t>Atélectasie</a:t>
            </a:r>
            <a:r>
              <a:rPr lang="en-US" sz="2400" dirty="0">
                <a:latin typeface="Optima" panose="02000503060000020004" pitchFamily="2" charset="0"/>
              </a:rPr>
              <a:t> vs </a:t>
            </a:r>
            <a:r>
              <a:rPr lang="en-US" sz="2400" dirty="0" err="1">
                <a:latin typeface="Optima" panose="02000503060000020004" pitchFamily="2" charset="0"/>
              </a:rPr>
              <a:t>pneumonie</a:t>
            </a:r>
            <a:endParaRPr lang="en-US" sz="2400" dirty="0">
              <a:latin typeface="Optima" panose="02000503060000020004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err="1">
                <a:latin typeface="Optima" panose="02000503060000020004" pitchFamily="2" charset="0"/>
              </a:rPr>
              <a:t>Pneumopathie</a:t>
            </a:r>
            <a:r>
              <a:rPr lang="en-US" sz="2400" dirty="0">
                <a:latin typeface="Optima" panose="02000503060000020004" pitchFamily="2" charset="0"/>
              </a:rPr>
              <a:t> </a:t>
            </a:r>
            <a:r>
              <a:rPr lang="en-US" sz="2400" dirty="0" err="1">
                <a:latin typeface="Optima" panose="02000503060000020004" pitchFamily="2" charset="0"/>
              </a:rPr>
              <a:t>d’inhalation</a:t>
            </a:r>
            <a:endParaRPr lang="en-US" sz="2400" dirty="0">
              <a:latin typeface="Optima" panose="02000503060000020004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err="1">
                <a:latin typeface="Optima" panose="02000503060000020004" pitchFamily="2" charset="0"/>
              </a:rPr>
              <a:t>Embolie</a:t>
            </a:r>
            <a:r>
              <a:rPr lang="en-US" sz="2400" dirty="0">
                <a:latin typeface="Optima" panose="02000503060000020004" pitchFamily="2" charset="0"/>
              </a:rPr>
              <a:t> </a:t>
            </a:r>
            <a:r>
              <a:rPr lang="en-US" sz="2400" dirty="0" err="1">
                <a:latin typeface="Optima" panose="02000503060000020004" pitchFamily="2" charset="0"/>
              </a:rPr>
              <a:t>pulmonaire</a:t>
            </a:r>
            <a:r>
              <a:rPr lang="en-US" sz="2400" dirty="0">
                <a:latin typeface="Optima" panose="02000503060000020004" pitchFamily="2" charset="0"/>
              </a:rPr>
              <a:t> (</a:t>
            </a:r>
            <a:r>
              <a:rPr lang="en-US" sz="2400" dirty="0" err="1">
                <a:latin typeface="Optima" panose="02000503060000020004" pitchFamily="2" charset="0"/>
              </a:rPr>
              <a:t>thrombotique</a:t>
            </a:r>
            <a:r>
              <a:rPr lang="en-US" sz="2400" dirty="0">
                <a:latin typeface="Optima" panose="02000503060000020004" pitchFamily="2" charset="0"/>
              </a:rPr>
              <a:t> / </a:t>
            </a:r>
            <a:r>
              <a:rPr lang="en-US" sz="2400" dirty="0" err="1">
                <a:latin typeface="Optima" panose="02000503060000020004" pitchFamily="2" charset="0"/>
              </a:rPr>
              <a:t>septique</a:t>
            </a:r>
            <a:r>
              <a:rPr lang="en-US" sz="2400" dirty="0">
                <a:latin typeface="Optima" panose="02000503060000020004" pitchFamily="2" charset="0"/>
              </a:rPr>
              <a:t> / </a:t>
            </a:r>
            <a:r>
              <a:rPr lang="en-US" sz="2400" dirty="0" err="1">
                <a:latin typeface="Optima" panose="02000503060000020004" pitchFamily="2" charset="0"/>
              </a:rPr>
              <a:t>graisseuse</a:t>
            </a:r>
            <a:r>
              <a:rPr lang="en-US" sz="2400" dirty="0">
                <a:latin typeface="Optima" panose="02000503060000020004" pitchFamily="2" charset="0"/>
              </a:rPr>
              <a:t>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err="1">
                <a:latin typeface="Optima" panose="02000503060000020004" pitchFamily="2" charset="0"/>
              </a:rPr>
              <a:t>Œdème</a:t>
            </a:r>
            <a:r>
              <a:rPr lang="en-US" sz="2400" dirty="0">
                <a:latin typeface="Optima" panose="02000503060000020004" pitchFamily="2" charset="0"/>
              </a:rPr>
              <a:t> </a:t>
            </a:r>
            <a:r>
              <a:rPr lang="en-US" sz="2400" dirty="0" err="1">
                <a:latin typeface="Optima" panose="02000503060000020004" pitchFamily="2" charset="0"/>
              </a:rPr>
              <a:t>pulmonaire</a:t>
            </a:r>
            <a:r>
              <a:rPr lang="en-US" sz="2400" dirty="0">
                <a:latin typeface="Optima" panose="02000503060000020004" pitchFamily="2" charset="0"/>
              </a:rPr>
              <a:t> : </a:t>
            </a:r>
            <a:r>
              <a:rPr lang="en-US" sz="2400" dirty="0" err="1">
                <a:latin typeface="Optima" panose="02000503060000020004" pitchFamily="2" charset="0"/>
              </a:rPr>
              <a:t>cardiogénique</a:t>
            </a:r>
            <a:r>
              <a:rPr lang="en-US" sz="2400" dirty="0">
                <a:latin typeface="Optima" panose="02000503060000020004" pitchFamily="2" charset="0"/>
              </a:rPr>
              <a:t> vs </a:t>
            </a:r>
            <a:r>
              <a:rPr lang="en-US" sz="2400" dirty="0" err="1">
                <a:latin typeface="Optima" panose="02000503060000020004" pitchFamily="2" charset="0"/>
              </a:rPr>
              <a:t>lésionnel</a:t>
            </a:r>
            <a:r>
              <a:rPr lang="en-US" sz="2400" dirty="0">
                <a:latin typeface="Optima" panose="02000503060000020004" pitchFamily="2" charset="0"/>
              </a:rPr>
              <a:t> (SDRA)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err="1">
                <a:latin typeface="Optima" panose="02000503060000020004" pitchFamily="2" charset="0"/>
              </a:rPr>
              <a:t>Hémorragie</a:t>
            </a:r>
            <a:r>
              <a:rPr lang="en-US" sz="2400" dirty="0">
                <a:latin typeface="Optima" panose="02000503060000020004" pitchFamily="2" charset="0"/>
              </a:rPr>
              <a:t> </a:t>
            </a:r>
            <a:r>
              <a:rPr lang="en-US" sz="2400" dirty="0" err="1">
                <a:latin typeface="Optima" panose="02000503060000020004" pitchFamily="2" charset="0"/>
              </a:rPr>
              <a:t>alvéolaire</a:t>
            </a:r>
            <a:endParaRPr lang="en-US" sz="2400" dirty="0">
              <a:latin typeface="Optima" panose="02000503060000020004" pitchFamily="2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III. Collections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aériennes</a:t>
            </a:r>
            <a:endParaRPr lang="en-US" sz="2400" b="1" dirty="0">
              <a:solidFill>
                <a:srgbClr val="FF0000"/>
              </a:solidFill>
              <a:latin typeface="Optima" panose="02000503060000020004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latin typeface="Optima" panose="02000503060000020004" pitchFamily="2" charset="0"/>
              </a:rPr>
              <a:t>Pneumothorax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err="1">
                <a:latin typeface="Optima" panose="02000503060000020004" pitchFamily="2" charset="0"/>
              </a:rPr>
              <a:t>Pneumomédiastin</a:t>
            </a:r>
            <a:r>
              <a:rPr lang="en-US" sz="2400" dirty="0">
                <a:latin typeface="Optima" panose="02000503060000020004" pitchFamily="2" charset="0"/>
              </a:rPr>
              <a:t> / </a:t>
            </a:r>
            <a:r>
              <a:rPr lang="en-US" sz="2400" dirty="0" err="1">
                <a:latin typeface="Optima" panose="02000503060000020004" pitchFamily="2" charset="0"/>
              </a:rPr>
              <a:t>pneumopéricarde</a:t>
            </a:r>
            <a:endParaRPr lang="en-US" sz="2400" dirty="0">
              <a:latin typeface="Optima" panose="02000503060000020004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err="1">
                <a:latin typeface="Optima" panose="02000503060000020004" pitchFamily="2" charset="0"/>
              </a:rPr>
              <a:t>Emphysème</a:t>
            </a:r>
            <a:r>
              <a:rPr lang="en-US" sz="2400" dirty="0">
                <a:latin typeface="Optima" panose="02000503060000020004" pitchFamily="2" charset="0"/>
              </a:rPr>
              <a:t> interstitial</a:t>
            </a:r>
          </a:p>
          <a:p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IV. Collections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liquidiennes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</a:p>
          <a:p>
            <a:endParaRPr lang="en-US" sz="2400" b="1" dirty="0">
              <a:latin typeface="Optima" panose="02000503060000020004" pitchFamily="2" charset="0"/>
            </a:endParaRPr>
          </a:p>
          <a:p>
            <a:endParaRPr lang="en-US" sz="2400" dirty="0">
              <a:latin typeface="Optima" panose="02000503060000020004" pitchFamily="2" charset="0"/>
            </a:endParaRPr>
          </a:p>
          <a:p>
            <a:endParaRPr lang="en-US" dirty="0"/>
          </a:p>
          <a:p>
            <a:endParaRPr lang="en-MA" dirty="0"/>
          </a:p>
        </p:txBody>
      </p:sp>
    </p:spTree>
    <p:extLst>
      <p:ext uri="{BB962C8B-B14F-4D97-AF65-F5344CB8AC3E}">
        <p14:creationId xmlns:p14="http://schemas.microsoft.com/office/powerpoint/2010/main" val="82247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D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844EDF-4811-24F8-4534-02AAFAB92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330C055E-A41E-ED9E-281B-7D253617C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8052" y="635076"/>
            <a:ext cx="8261129" cy="752000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Optima" panose="02000503060000020004" pitchFamily="2" charset="0"/>
              </a:rPr>
              <a:t>Atélectasie vs pneumonie </a:t>
            </a:r>
          </a:p>
          <a:p>
            <a:endParaRPr lang="fr-FR" sz="4400" b="1" dirty="0">
              <a:latin typeface="Optima" panose="02000503060000020004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4957787-B915-D86B-9F4E-D684E4A9DE00}"/>
              </a:ext>
            </a:extLst>
          </p:cNvPr>
          <p:cNvGrpSpPr/>
          <p:nvPr/>
        </p:nvGrpSpPr>
        <p:grpSpPr>
          <a:xfrm>
            <a:off x="181389" y="181800"/>
            <a:ext cx="11829221" cy="6494400"/>
            <a:chOff x="198783" y="184150"/>
            <a:chExt cx="11829221" cy="6494400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29E309D8-F469-2C0B-D942-D0770C954842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198782"/>
              <a:ext cx="1181596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1D4843AD-64A6-6433-4F89-0D0DB848F566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6665705"/>
              <a:ext cx="1182922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ED7BF59C-1081-A381-6C43-19D05EF5FC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8783" y="184150"/>
              <a:ext cx="0" cy="64944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6D2D6912-6CD8-7D15-D2AA-BCF48A0811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18479" y="184150"/>
              <a:ext cx="0" cy="6487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Google Shape;145;p28">
            <a:extLst>
              <a:ext uri="{FF2B5EF4-FFF2-40B4-BE49-F238E27FC236}">
                <a16:creationId xmlns:a16="http://schemas.microsoft.com/office/drawing/2014/main" id="{6841E3DE-6C82-CB71-F275-23C5FADF6686}"/>
              </a:ext>
            </a:extLst>
          </p:cNvPr>
          <p:cNvCxnSpPr>
            <a:cxnSpLocks/>
          </p:cNvCxnSpPr>
          <p:nvPr/>
        </p:nvCxnSpPr>
        <p:spPr>
          <a:xfrm>
            <a:off x="1052645" y="1328595"/>
            <a:ext cx="10086710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017AF07-E519-59FB-68F3-AE5FB20D11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063093"/>
              </p:ext>
            </p:extLst>
          </p:nvPr>
        </p:nvGraphicFramePr>
        <p:xfrm>
          <a:off x="159193" y="1328594"/>
          <a:ext cx="8010419" cy="4944383"/>
        </p:xfrm>
        <a:graphic>
          <a:graphicData uri="http://schemas.openxmlformats.org/drawingml/2006/table">
            <a:tbl>
              <a:tblPr/>
              <a:tblGrid>
                <a:gridCol w="1975704">
                  <a:extLst>
                    <a:ext uri="{9D8B030D-6E8A-4147-A177-3AD203B41FA5}">
                      <a16:colId xmlns:a16="http://schemas.microsoft.com/office/drawing/2014/main" val="2631734856"/>
                    </a:ext>
                  </a:extLst>
                </a:gridCol>
                <a:gridCol w="3017419">
                  <a:extLst>
                    <a:ext uri="{9D8B030D-6E8A-4147-A177-3AD203B41FA5}">
                      <a16:colId xmlns:a16="http://schemas.microsoft.com/office/drawing/2014/main" val="3261152824"/>
                    </a:ext>
                  </a:extLst>
                </a:gridCol>
                <a:gridCol w="3017296">
                  <a:extLst>
                    <a:ext uri="{9D8B030D-6E8A-4147-A177-3AD203B41FA5}">
                      <a16:colId xmlns:a16="http://schemas.microsoft.com/office/drawing/2014/main" val="1178113652"/>
                    </a:ext>
                  </a:extLst>
                </a:gridCol>
              </a:tblGrid>
              <a:tr h="5458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Mécanisme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Perte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d’aération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avec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réduction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de volume</a:t>
                      </a:r>
                      <a:endParaRPr lang="en-US" sz="1400" dirty="0">
                        <a:solidFill>
                          <a:srgbClr val="FF0000"/>
                        </a:solidFill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Infection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parenchymateuse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sans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perte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de volume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initiale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8753137"/>
                  </a:ext>
                </a:extLst>
              </a:tr>
              <a:tr h="13467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Radiographie</a:t>
                      </a:r>
                      <a:r>
                        <a:rPr lang="en-US" sz="1400" b="1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thoracique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 err="1">
                          <a:latin typeface="Optima" panose="02000503060000020004" pitchFamily="2" charset="0"/>
                        </a:rPr>
                        <a:t>Opacité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systématisée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n-US" sz="1400" b="1" dirty="0">
                          <a:latin typeface="Optima" panose="02000503060000020004" pitchFamily="2" charset="0"/>
                        </a:rPr>
                        <a:t>Signes de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perte</a:t>
                      </a:r>
                      <a:r>
                        <a:rPr lang="en-US" sz="1400" b="1" dirty="0">
                          <a:latin typeface="Optima" panose="02000503060000020004" pitchFamily="2" charset="0"/>
                        </a:rPr>
                        <a:t> de volume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: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Attraction des scissures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Ascension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hémidiaphragmatique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Attraction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médiastinale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homolatérale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Rapprochement costal</a:t>
                      </a: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 err="1">
                          <a:latin typeface="Optima" panose="02000503060000020004" pitchFamily="2" charset="0"/>
                        </a:rPr>
                        <a:t>opacité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alvéolaire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systématisée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ou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non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Optima" panose="02000503060000020004" pitchFamily="2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Bronchogramme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aérien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fréquent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dirty="0">
                          <a:latin typeface="Optima" panose="02000503060000020004" pitchFamily="2" charset="0"/>
                        </a:rPr>
                        <a:t>Pas de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signes</a:t>
                      </a:r>
                      <a:r>
                        <a:rPr lang="en-US" sz="1400" b="1" dirty="0">
                          <a:latin typeface="Optima" panose="02000503060000020004" pitchFamily="2" charset="0"/>
                        </a:rPr>
                        <a:t> de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perte</a:t>
                      </a:r>
                      <a:r>
                        <a:rPr lang="en-US" sz="1400" b="1" dirty="0">
                          <a:latin typeface="Optima" panose="02000503060000020004" pitchFamily="2" charset="0"/>
                        </a:rPr>
                        <a:t> de volume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(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sauf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évolution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tardive)</a:t>
                      </a: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594649"/>
                  </a:ext>
                </a:extLst>
              </a:tr>
              <a:tr h="4899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Topographie</a:t>
                      </a:r>
                      <a:r>
                        <a:rPr lang="en-US" sz="1400" b="1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fréquente</a:t>
                      </a:r>
                      <a:r>
                        <a:rPr lang="en-US" sz="1400" b="1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en</a:t>
                      </a:r>
                      <a:r>
                        <a:rPr lang="en-US" sz="1400" b="1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réanimation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Bases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pulmonaires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Zones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déclives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(inhalation)</a:t>
                      </a: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82052"/>
                  </a:ext>
                </a:extLst>
              </a:tr>
              <a:tr h="4899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Évolution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Installation et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régression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rapides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après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désobstruction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Optima" panose="02000503060000020004" pitchFamily="2" charset="0"/>
                        </a:rPr>
                        <a:t>Persistance plus prolongée malgré traitement</a:t>
                      </a: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091531"/>
                  </a:ext>
                </a:extLst>
              </a:tr>
              <a:tr h="10981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>
                          <a:latin typeface="Optima" panose="02000503060000020004" pitchFamily="2" charset="0"/>
                        </a:rPr>
                        <a:t>TDM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injectée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Condensation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homogène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Rehaussement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intense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(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hypervascularisation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relative)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Bronches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perméables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ou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comblées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Condensation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alvéolaire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non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rehaussée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 par rapport à 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  <a:latin typeface="Optima" panose="02000503060000020004" pitchFamily="2" charset="0"/>
                        </a:rPr>
                        <a:t>l’atélectas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ie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Nodules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centrolobulaires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, «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arbre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en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bourgeon » possibles</a:t>
                      </a: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132572"/>
                  </a:ext>
                </a:extLst>
              </a:tr>
              <a:tr h="2757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>
                          <a:latin typeface="Optima" panose="02000503060000020004" pitchFamily="2" charset="0"/>
                        </a:rPr>
                        <a:t>Volume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pulmonaire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 err="1">
                          <a:latin typeface="Optima" panose="02000503060000020004" pitchFamily="2" charset="0"/>
                        </a:rPr>
                        <a:t>Diminué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 err="1">
                          <a:latin typeface="Optima" panose="02000503060000020004" pitchFamily="2" charset="0"/>
                        </a:rPr>
                        <a:t>Conservé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ou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légèrement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augmenté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4884027"/>
                  </a:ext>
                </a:extLst>
              </a:tr>
              <a:tr h="4899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Contexte</a:t>
                      </a:r>
                      <a:r>
                        <a:rPr lang="en-US" sz="1400" b="1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b="1" dirty="0" err="1">
                          <a:latin typeface="Optima" panose="02000503060000020004" pitchFamily="2" charset="0"/>
                        </a:rPr>
                        <a:t>clinique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Optima" panose="02000503060000020004" pitchFamily="2" charset="0"/>
                        </a:rPr>
                        <a:t>Post-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opératoire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, intubation, obstruction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bronchique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 err="1">
                          <a:latin typeface="Optima" panose="02000503060000020004" pitchFamily="2" charset="0"/>
                        </a:rPr>
                        <a:t>Fièvre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, syndrome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infectieux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,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sécrétions</a:t>
                      </a:r>
                      <a:r>
                        <a:rPr lang="en-US" sz="1400" dirty="0">
                          <a:latin typeface="Optima" panose="02000503060000020004" pitchFamily="2" charset="0"/>
                        </a:rPr>
                        <a:t> </a:t>
                      </a:r>
                      <a:r>
                        <a:rPr lang="en-US" sz="1400" dirty="0" err="1">
                          <a:latin typeface="Optima" panose="02000503060000020004" pitchFamily="2" charset="0"/>
                        </a:rPr>
                        <a:t>purulentes</a:t>
                      </a:r>
                      <a:endParaRPr lang="en-US" sz="1400" dirty="0">
                        <a:latin typeface="Optima" panose="02000503060000020004" pitchFamily="2" charset="0"/>
                      </a:endParaRPr>
                    </a:p>
                  </a:txBody>
                  <a:tcPr marL="61286" marR="61286" marT="30643" marB="30643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96070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B4CB166-07A3-C8C8-3DEC-326DB7A27FF1}"/>
              </a:ext>
            </a:extLst>
          </p:cNvPr>
          <p:cNvSpPr txBox="1"/>
          <p:nvPr/>
        </p:nvSpPr>
        <p:spPr>
          <a:xfrm>
            <a:off x="8262269" y="4083677"/>
            <a:ext cx="377816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+mj-lt"/>
              </a:rPr>
              <a:t>TDM </a:t>
            </a:r>
            <a:r>
              <a:rPr lang="en-US" sz="1400" i="1" dirty="0" err="1">
                <a:latin typeface="+mj-lt"/>
              </a:rPr>
              <a:t>thoraciaue</a:t>
            </a:r>
            <a:r>
              <a:rPr lang="en-US" sz="1400" i="1" dirty="0">
                <a:latin typeface="+mj-lt"/>
              </a:rPr>
              <a:t> coupe </a:t>
            </a:r>
            <a:r>
              <a:rPr lang="en-US" sz="1400" i="1" dirty="0" err="1">
                <a:latin typeface="+mj-lt"/>
              </a:rPr>
              <a:t>axiale</a:t>
            </a:r>
            <a:r>
              <a:rPr lang="en-US" sz="1400" i="1" dirty="0">
                <a:latin typeface="+mj-lt"/>
              </a:rPr>
              <a:t> C+ </a:t>
            </a:r>
            <a:r>
              <a:rPr lang="en-US" sz="1400" i="1" dirty="0" err="1">
                <a:latin typeface="+mj-lt"/>
              </a:rPr>
              <a:t>montrant</a:t>
            </a:r>
            <a:r>
              <a:rPr lang="en-US" sz="1400" i="1" dirty="0">
                <a:latin typeface="+mj-lt"/>
              </a:rPr>
              <a:t> :</a:t>
            </a:r>
          </a:p>
          <a:p>
            <a:endParaRPr lang="en-US" sz="1200" i="1" dirty="0">
              <a:latin typeface="+mj-lt"/>
            </a:endParaRPr>
          </a:p>
          <a:p>
            <a:r>
              <a:rPr lang="en-US" sz="1200" i="1" dirty="0">
                <a:latin typeface="+mj-lt"/>
              </a:rPr>
              <a:t>- On observe un </a:t>
            </a:r>
            <a:r>
              <a:rPr lang="en-US" sz="1200" i="1" dirty="0" err="1">
                <a:latin typeface="+mj-lt"/>
              </a:rPr>
              <a:t>rehaussement</a:t>
            </a:r>
            <a:r>
              <a:rPr lang="en-US" sz="1200" i="1" dirty="0">
                <a:latin typeface="+mj-lt"/>
              </a:rPr>
              <a:t> du LID </a:t>
            </a:r>
            <a:r>
              <a:rPr lang="en-US" sz="1200" i="1" dirty="0" err="1">
                <a:latin typeface="+mj-lt"/>
              </a:rPr>
              <a:t>associé</a:t>
            </a:r>
            <a:r>
              <a:rPr lang="en-US" sz="1200" i="1" dirty="0">
                <a:latin typeface="+mj-lt"/>
              </a:rPr>
              <a:t> a </a:t>
            </a:r>
            <a:r>
              <a:rPr lang="en-US" sz="1200" i="1" dirty="0" err="1">
                <a:latin typeface="+mj-lt"/>
              </a:rPr>
              <a:t>une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dimunition</a:t>
            </a:r>
            <a:r>
              <a:rPr lang="en-US" sz="1200" i="1" dirty="0">
                <a:latin typeface="+mj-lt"/>
              </a:rPr>
              <a:t>, </a:t>
            </a:r>
            <a:r>
              <a:rPr lang="en-US" sz="1200" i="1" dirty="0" err="1">
                <a:latin typeface="+mj-lt"/>
              </a:rPr>
              <a:t>en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faveur</a:t>
            </a:r>
            <a:r>
              <a:rPr lang="en-US" sz="1200" i="1" dirty="0">
                <a:latin typeface="+mj-lt"/>
              </a:rPr>
              <a:t> avec </a:t>
            </a:r>
            <a:r>
              <a:rPr lang="en-US" sz="1200" i="1" dirty="0" err="1">
                <a:latin typeface="+mj-lt"/>
              </a:rPr>
              <a:t>une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b="1" i="1" dirty="0" err="1">
                <a:latin typeface="+mj-lt"/>
              </a:rPr>
              <a:t>atélectasie</a:t>
            </a:r>
            <a:r>
              <a:rPr lang="en-US" sz="1200" i="1" dirty="0">
                <a:latin typeface="+mj-lt"/>
              </a:rPr>
              <a:t> (fleche bleu).</a:t>
            </a:r>
          </a:p>
          <a:p>
            <a:r>
              <a:rPr lang="en-US" sz="1200" i="1" dirty="0">
                <a:latin typeface="+mj-lt"/>
              </a:rPr>
              <a:t>- On note </a:t>
            </a:r>
            <a:r>
              <a:rPr lang="en-US" sz="1200" i="1" dirty="0" err="1">
                <a:latin typeface="+mj-lt"/>
              </a:rPr>
              <a:t>aussi</a:t>
            </a:r>
            <a:r>
              <a:rPr lang="en-US" sz="1200" i="1" dirty="0">
                <a:latin typeface="+mj-lt"/>
              </a:rPr>
              <a:t> la presence d’un foyer de condensation </a:t>
            </a:r>
            <a:r>
              <a:rPr lang="en-US" sz="1200" i="1" dirty="0" err="1">
                <a:latin typeface="+mj-lt"/>
              </a:rPr>
              <a:t>alvéolaire</a:t>
            </a:r>
            <a:r>
              <a:rPr lang="en-US" sz="1200" i="1" dirty="0">
                <a:latin typeface="+mj-lt"/>
              </a:rPr>
              <a:t> avec </a:t>
            </a:r>
            <a:r>
              <a:rPr lang="en-US" sz="1200" i="1" dirty="0" err="1">
                <a:latin typeface="+mj-lt"/>
              </a:rPr>
              <a:t>vasculogramme</a:t>
            </a:r>
            <a:r>
              <a:rPr lang="en-US" sz="1200" i="1" dirty="0">
                <a:latin typeface="+mj-lt"/>
              </a:rPr>
              <a:t> du LIG </a:t>
            </a:r>
            <a:r>
              <a:rPr lang="en-US" sz="1200" b="1" i="1" dirty="0">
                <a:latin typeface="+mj-lt"/>
              </a:rPr>
              <a:t>non </a:t>
            </a:r>
            <a:r>
              <a:rPr lang="en-US" sz="1200" b="1" i="1" dirty="0" err="1">
                <a:latin typeface="+mj-lt"/>
              </a:rPr>
              <a:t>rehaussé</a:t>
            </a:r>
            <a:r>
              <a:rPr lang="en-US" sz="1200" i="1" dirty="0">
                <a:latin typeface="+mj-lt"/>
              </a:rPr>
              <a:t> après injection, </a:t>
            </a:r>
            <a:r>
              <a:rPr lang="en-US" sz="1200" i="1" dirty="0" err="1">
                <a:latin typeface="+mj-lt"/>
              </a:rPr>
              <a:t>ce</a:t>
            </a:r>
            <a:r>
              <a:rPr lang="en-US" sz="1200" i="1" dirty="0">
                <a:latin typeface="+mj-lt"/>
              </a:rPr>
              <a:t> qui </a:t>
            </a:r>
            <a:r>
              <a:rPr lang="en-US" sz="1200" i="1" dirty="0" err="1">
                <a:latin typeface="+mj-lt"/>
              </a:rPr>
              <a:t>indique</a:t>
            </a:r>
            <a:r>
              <a:rPr lang="en-US" sz="1200" i="1" dirty="0">
                <a:latin typeface="+mj-lt"/>
              </a:rPr>
              <a:t> la </a:t>
            </a:r>
            <a:r>
              <a:rPr lang="en-US" sz="1200" i="1" dirty="0" err="1">
                <a:latin typeface="+mj-lt"/>
              </a:rPr>
              <a:t>présence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d'une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b="1" i="1" dirty="0" err="1">
                <a:latin typeface="+mj-lt"/>
              </a:rPr>
              <a:t>pneumonie</a:t>
            </a:r>
            <a:r>
              <a:rPr lang="en-US" sz="1200" b="1" i="1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(fleche orange).</a:t>
            </a:r>
            <a:endParaRPr lang="en-MA" sz="1200" i="1" dirty="0">
              <a:latin typeface="+mj-lt"/>
            </a:endParaRPr>
          </a:p>
        </p:txBody>
      </p:sp>
      <p:pic>
        <p:nvPicPr>
          <p:cNvPr id="11" name="Picture 10" descr="A close-up of an x-ray of a lung&#10;&#10;AI-generated content may be incorrect.">
            <a:extLst>
              <a:ext uri="{FF2B5EF4-FFF2-40B4-BE49-F238E27FC236}">
                <a16:creationId xmlns:a16="http://schemas.microsoft.com/office/drawing/2014/main" id="{5D489E82-349F-5CE1-9A5C-F573166E5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278" y="1328594"/>
            <a:ext cx="3713102" cy="2704495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62BEEB-3598-37CA-DF69-A5F1337A761A}"/>
              </a:ext>
            </a:extLst>
          </p:cNvPr>
          <p:cNvCxnSpPr/>
          <p:nvPr/>
        </p:nvCxnSpPr>
        <p:spPr>
          <a:xfrm flipV="1">
            <a:off x="8328212" y="3012141"/>
            <a:ext cx="636494" cy="1255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6706501-DC8E-B0A6-AA39-6E9FE9F16615}"/>
              </a:ext>
            </a:extLst>
          </p:cNvPr>
          <p:cNvCxnSpPr>
            <a:cxnSpLocks/>
          </p:cNvCxnSpPr>
          <p:nvPr/>
        </p:nvCxnSpPr>
        <p:spPr>
          <a:xfrm flipH="1" flipV="1">
            <a:off x="11139355" y="3425400"/>
            <a:ext cx="636494" cy="1613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54565FA-1F4F-2A0B-1DB9-AFA374CA281B}"/>
              </a:ext>
            </a:extLst>
          </p:cNvPr>
          <p:cNvSpPr txBox="1"/>
          <p:nvPr/>
        </p:nvSpPr>
        <p:spPr>
          <a:xfrm>
            <a:off x="3427329" y="6377395"/>
            <a:ext cx="110747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Gutschow SE, Walker CM. Acute Thoracic Conditions in the Intensive Care Unit. p. 226–237. </a:t>
            </a:r>
            <a:endParaRPr lang="en-MA" sz="1200" dirty="0"/>
          </a:p>
        </p:txBody>
      </p:sp>
    </p:spTree>
    <p:extLst>
      <p:ext uri="{BB962C8B-B14F-4D97-AF65-F5344CB8AC3E}">
        <p14:creationId xmlns:p14="http://schemas.microsoft.com/office/powerpoint/2010/main" val="3740117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D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751412-6C1B-628E-132D-FC9F1E721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2C1A5275-E385-3100-CFC8-14451FFCE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8409" y="544280"/>
            <a:ext cx="7598965" cy="752000"/>
          </a:xfrm>
        </p:spPr>
        <p:txBody>
          <a:bodyPr>
            <a:normAutofit/>
          </a:bodyPr>
          <a:lstStyle/>
          <a:p>
            <a:r>
              <a:rPr lang="fr-FR" sz="4400" b="1" dirty="0">
                <a:latin typeface="Optima" panose="02000503060000020004" pitchFamily="2" charset="0"/>
              </a:rPr>
              <a:t>Types d’</a:t>
            </a:r>
            <a:r>
              <a:rPr lang="fr-FR" sz="4400" b="1" dirty="0" err="1">
                <a:latin typeface="Optima" panose="02000503060000020004" pitchFamily="2" charset="0"/>
              </a:rPr>
              <a:t>oedeme</a:t>
            </a:r>
            <a:r>
              <a:rPr lang="fr-FR" sz="4400" b="1" dirty="0">
                <a:latin typeface="Optima" panose="02000503060000020004" pitchFamily="2" charset="0"/>
              </a:rPr>
              <a:t> pulmonaire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8ED934-B7DD-C9AA-3D54-D8EFFA7FE5D4}"/>
              </a:ext>
            </a:extLst>
          </p:cNvPr>
          <p:cNvGrpSpPr/>
          <p:nvPr/>
        </p:nvGrpSpPr>
        <p:grpSpPr>
          <a:xfrm>
            <a:off x="181389" y="181800"/>
            <a:ext cx="11829221" cy="6494400"/>
            <a:chOff x="198783" y="184150"/>
            <a:chExt cx="11829221" cy="6494400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034DD05F-A9E1-2391-2741-3DEC244FD161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198782"/>
              <a:ext cx="1181596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2D2DFE59-7A5F-D3D0-1636-E979D68B9199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6665705"/>
              <a:ext cx="1182922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4CBA1857-AA88-1F12-A67F-3EF9D7409A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8783" y="184150"/>
              <a:ext cx="0" cy="64944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FECB89A9-6C87-EBF9-E5E0-210ED154A4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18479" y="184150"/>
              <a:ext cx="9525" cy="6487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Google Shape;145;p28">
            <a:extLst>
              <a:ext uri="{FF2B5EF4-FFF2-40B4-BE49-F238E27FC236}">
                <a16:creationId xmlns:a16="http://schemas.microsoft.com/office/drawing/2014/main" id="{E047DD49-24B6-39BB-5AB3-675EFE31722C}"/>
              </a:ext>
            </a:extLst>
          </p:cNvPr>
          <p:cNvCxnSpPr>
            <a:cxnSpLocks/>
          </p:cNvCxnSpPr>
          <p:nvPr/>
        </p:nvCxnSpPr>
        <p:spPr>
          <a:xfrm>
            <a:off x="1052645" y="1328595"/>
            <a:ext cx="10086710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51E260D-BE37-162D-B96A-6E15ACE80A8D}"/>
              </a:ext>
            </a:extLst>
          </p:cNvPr>
          <p:cNvSpPr txBox="1"/>
          <p:nvPr/>
        </p:nvSpPr>
        <p:spPr>
          <a:xfrm>
            <a:off x="307480" y="1323573"/>
            <a:ext cx="540569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Cardiogénique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 (↑ pression </a:t>
            </a:r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hydrostatique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capillaire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) </a:t>
            </a:r>
            <a:endParaRPr lang="en-US" dirty="0">
              <a:solidFill>
                <a:srgbClr val="FF0000"/>
              </a:solidFill>
              <a:latin typeface="Optima" panose="02000503060000020004" pitchFamily="2" charset="0"/>
            </a:endParaRPr>
          </a:p>
          <a:p>
            <a:r>
              <a:rPr lang="en-US" sz="1600" b="1" dirty="0">
                <a:latin typeface="Optima" panose="02000503060000020004" pitchFamily="2" charset="0"/>
              </a:rPr>
              <a:t>- Syndrome </a:t>
            </a:r>
            <a:r>
              <a:rPr lang="en-US" sz="1600" b="1" dirty="0" err="1">
                <a:latin typeface="Optima" panose="02000503060000020004" pitchFamily="2" charset="0"/>
              </a:rPr>
              <a:t>alvéolo-interstitiel</a:t>
            </a:r>
            <a:r>
              <a:rPr lang="en-US" sz="1600" b="1" dirty="0">
                <a:latin typeface="Optima" panose="02000503060000020004" pitchFamily="2" charset="0"/>
              </a:rPr>
              <a:t> </a:t>
            </a:r>
            <a:r>
              <a:rPr lang="en-US" sz="1600" b="1" dirty="0" err="1">
                <a:latin typeface="Optima" panose="02000503060000020004" pitchFamily="2" charset="0"/>
              </a:rPr>
              <a:t>bilatéral</a:t>
            </a:r>
            <a:r>
              <a:rPr lang="en-US" sz="1600" b="1" dirty="0">
                <a:latin typeface="Optima" panose="02000503060000020004" pitchFamily="2" charset="0"/>
              </a:rPr>
              <a:t>, </a:t>
            </a:r>
            <a:r>
              <a:rPr lang="en-US" sz="1600" b="1" dirty="0" err="1">
                <a:latin typeface="Optima" panose="02000503060000020004" pitchFamily="2" charset="0"/>
              </a:rPr>
              <a:t>symétrique</a:t>
            </a:r>
            <a:r>
              <a:rPr lang="en-US" sz="1600" b="1" dirty="0">
                <a:latin typeface="Optima" panose="02000503060000020004" pitchFamily="2" charset="0"/>
              </a:rPr>
              <a:t>, </a:t>
            </a:r>
            <a:r>
              <a:rPr lang="en-US" sz="1600" b="1" dirty="0" err="1">
                <a:latin typeface="Optima" panose="02000503060000020004" pitchFamily="2" charset="0"/>
              </a:rPr>
              <a:t>péri-hilaire</a:t>
            </a:r>
            <a:r>
              <a:rPr lang="en-US" sz="1600" b="1" dirty="0">
                <a:latin typeface="Optima" panose="02000503060000020004" pitchFamily="2" charset="0"/>
              </a:rPr>
              <a:t> </a:t>
            </a:r>
            <a:r>
              <a:rPr lang="en-US" sz="1600" b="1" dirty="0" err="1">
                <a:latin typeface="Optima" panose="02000503060000020004" pitchFamily="2" charset="0"/>
              </a:rPr>
              <a:t>en</a:t>
            </a:r>
            <a:r>
              <a:rPr lang="en-US" sz="1600" b="1" dirty="0">
                <a:latin typeface="Optima" panose="02000503060000020004" pitchFamily="2" charset="0"/>
              </a:rPr>
              <a:t> « </a:t>
            </a:r>
            <a:r>
              <a:rPr lang="en-US" sz="1600" b="1" dirty="0" err="1">
                <a:latin typeface="Optima" panose="02000503060000020004" pitchFamily="2" charset="0"/>
              </a:rPr>
              <a:t>aile</a:t>
            </a:r>
            <a:r>
              <a:rPr lang="en-US" sz="1600" b="1" dirty="0">
                <a:latin typeface="Optima" panose="02000503060000020004" pitchFamily="2" charset="0"/>
              </a:rPr>
              <a:t> de papillon »</a:t>
            </a:r>
            <a:endParaRPr lang="en-US" sz="1600" dirty="0">
              <a:latin typeface="Optima" panose="02000503060000020004" pitchFamily="2" charset="0"/>
            </a:endParaRPr>
          </a:p>
          <a:p>
            <a:r>
              <a:rPr lang="en-US" sz="1600" dirty="0">
                <a:latin typeface="Optima" panose="02000503060000020004" pitchFamily="2" charset="0"/>
              </a:rPr>
              <a:t>- </a:t>
            </a:r>
            <a:r>
              <a:rPr lang="en-US" sz="1600" b="1" dirty="0">
                <a:latin typeface="Optima" panose="02000503060000020004" pitchFamily="2" charset="0"/>
              </a:rPr>
              <a:t>Gradient </a:t>
            </a:r>
            <a:r>
              <a:rPr lang="en-US" sz="1600" b="1" dirty="0" err="1">
                <a:latin typeface="Optima" panose="02000503060000020004" pitchFamily="2" charset="0"/>
              </a:rPr>
              <a:t>apico</a:t>
            </a:r>
            <a:r>
              <a:rPr lang="en-US" sz="1600" b="1" dirty="0">
                <a:latin typeface="Optima" panose="02000503060000020004" pitchFamily="2" charset="0"/>
              </a:rPr>
              <a:t>-basal</a:t>
            </a:r>
            <a:r>
              <a:rPr lang="en-US" sz="1600" dirty="0">
                <a:latin typeface="Optima" panose="02000503060000020004" pitchFamily="2" charset="0"/>
              </a:rPr>
              <a:t> et/</a:t>
            </a:r>
            <a:r>
              <a:rPr lang="en-US" sz="1600" dirty="0" err="1">
                <a:latin typeface="Optima" panose="02000503060000020004" pitchFamily="2" charset="0"/>
              </a:rPr>
              <a:t>ou</a:t>
            </a:r>
            <a:r>
              <a:rPr lang="en-US" sz="1600" dirty="0">
                <a:latin typeface="Optima" panose="02000503060000020004" pitchFamily="2" charset="0"/>
              </a:rPr>
              <a:t> </a:t>
            </a:r>
            <a:r>
              <a:rPr lang="en-US" sz="1600" b="1" dirty="0" err="1">
                <a:latin typeface="Optima" panose="02000503060000020004" pitchFamily="2" charset="0"/>
              </a:rPr>
              <a:t>déclive</a:t>
            </a:r>
            <a:r>
              <a:rPr lang="en-US" sz="1600" b="1" dirty="0">
                <a:latin typeface="Optima" panose="02000503060000020004" pitchFamily="2" charset="0"/>
              </a:rPr>
              <a:t> </a:t>
            </a:r>
            <a:r>
              <a:rPr lang="en-US" sz="1600" b="1" dirty="0" err="1">
                <a:latin typeface="Optima" panose="02000503060000020004" pitchFamily="2" charset="0"/>
              </a:rPr>
              <a:t>postérieur</a:t>
            </a:r>
            <a:endParaRPr lang="en-US" sz="1600" dirty="0">
              <a:latin typeface="Optima" panose="02000503060000020004" pitchFamily="2" charset="0"/>
            </a:endParaRPr>
          </a:p>
          <a:p>
            <a:r>
              <a:rPr lang="en-US" sz="1600" dirty="0">
                <a:latin typeface="Optima" panose="02000503060000020004" pitchFamily="2" charset="0"/>
              </a:rPr>
              <a:t>- </a:t>
            </a:r>
            <a:r>
              <a:rPr lang="en-US" sz="1600" b="1" dirty="0" err="1">
                <a:latin typeface="Optima" panose="02000503060000020004" pitchFamily="2" charset="0"/>
              </a:rPr>
              <a:t>Cardiomégalie</a:t>
            </a:r>
            <a:r>
              <a:rPr lang="en-US" sz="1600" dirty="0">
                <a:latin typeface="Optima" panose="02000503060000020004" pitchFamily="2" charset="0"/>
              </a:rPr>
              <a:t> et </a:t>
            </a:r>
            <a:r>
              <a:rPr lang="en-US" sz="1600" b="1" dirty="0" err="1">
                <a:latin typeface="Optima" panose="02000503060000020004" pitchFamily="2" charset="0"/>
              </a:rPr>
              <a:t>epanchements</a:t>
            </a:r>
            <a:r>
              <a:rPr lang="en-US" sz="1600" b="1" dirty="0">
                <a:latin typeface="Optima" panose="02000503060000020004" pitchFamily="2" charset="0"/>
              </a:rPr>
              <a:t> </a:t>
            </a:r>
            <a:r>
              <a:rPr lang="en-US" sz="1600" b="1" dirty="0" err="1">
                <a:latin typeface="Optima" panose="02000503060000020004" pitchFamily="2" charset="0"/>
              </a:rPr>
              <a:t>pleuraux</a:t>
            </a:r>
            <a:endParaRPr lang="en-US" dirty="0">
              <a:latin typeface="Optima" panose="02000503060000020004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b="1" dirty="0" err="1">
                <a:latin typeface="Optima" panose="02000503060000020004" pitchFamily="2" charset="0"/>
              </a:rPr>
              <a:t>Interstitiel</a:t>
            </a:r>
            <a:r>
              <a:rPr lang="en-US" sz="1600" b="1" dirty="0">
                <a:latin typeface="Optima" panose="02000503060000020004" pitchFamily="2" charset="0"/>
              </a:rPr>
              <a:t> :</a:t>
            </a:r>
            <a:r>
              <a:rPr lang="en-US" sz="1600" dirty="0" err="1">
                <a:latin typeface="Optima" panose="02000503060000020004" pitchFamily="2" charset="0"/>
              </a:rPr>
              <a:t>Lignes</a:t>
            </a:r>
            <a:r>
              <a:rPr lang="en-US" sz="1600" dirty="0">
                <a:latin typeface="Optima" panose="02000503060000020004" pitchFamily="2" charset="0"/>
              </a:rPr>
              <a:t> </a:t>
            </a:r>
            <a:r>
              <a:rPr lang="en-US" sz="1600" dirty="0" err="1">
                <a:latin typeface="Optima" panose="02000503060000020004" pitchFamily="2" charset="0"/>
              </a:rPr>
              <a:t>septales</a:t>
            </a:r>
            <a:r>
              <a:rPr lang="en-US" sz="1600" dirty="0">
                <a:latin typeface="Optima" panose="02000503060000020004" pitchFamily="2" charset="0"/>
              </a:rPr>
              <a:t> (</a:t>
            </a:r>
            <a:r>
              <a:rPr lang="en-US" sz="1600" dirty="0" err="1">
                <a:latin typeface="Optima" panose="02000503060000020004" pitchFamily="2" charset="0"/>
              </a:rPr>
              <a:t>réticulations</a:t>
            </a:r>
            <a:r>
              <a:rPr lang="en-US" sz="1600" dirty="0">
                <a:latin typeface="Optima" panose="02000503060000020004" pitchFamily="2" charset="0"/>
              </a:rPr>
              <a:t> </a:t>
            </a:r>
            <a:r>
              <a:rPr lang="en-US" sz="1600" dirty="0" err="1">
                <a:latin typeface="Optima" panose="02000503060000020004" pitchFamily="2" charset="0"/>
              </a:rPr>
              <a:t>interlobulaires</a:t>
            </a:r>
            <a:r>
              <a:rPr lang="en-US" sz="1600" dirty="0">
                <a:latin typeface="Optima" panose="02000503060000020004" pitchFamily="2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b="1" dirty="0" err="1">
                <a:latin typeface="Optima" panose="02000503060000020004" pitchFamily="2" charset="0"/>
              </a:rPr>
              <a:t>Alvéolaire</a:t>
            </a:r>
            <a:r>
              <a:rPr lang="en-US" sz="1600" b="1" dirty="0">
                <a:latin typeface="Optima" panose="02000503060000020004" pitchFamily="2" charset="0"/>
              </a:rPr>
              <a:t> :</a:t>
            </a:r>
            <a:r>
              <a:rPr lang="en-US" sz="1600" dirty="0">
                <a:latin typeface="Optima" panose="02000503060000020004" pitchFamily="2" charset="0"/>
              </a:rPr>
              <a:t>Verre </a:t>
            </a:r>
            <a:r>
              <a:rPr lang="en-US" sz="1600" dirty="0" err="1">
                <a:latin typeface="Optima" panose="02000503060000020004" pitchFamily="2" charset="0"/>
              </a:rPr>
              <a:t>dépoli</a:t>
            </a:r>
            <a:r>
              <a:rPr lang="en-US" sz="1600" dirty="0">
                <a:latin typeface="Optima" panose="02000503060000020004" pitchFamily="2" charset="0"/>
              </a:rPr>
              <a:t>, condensations, </a:t>
            </a:r>
            <a:r>
              <a:rPr lang="en-US" sz="1600" dirty="0" err="1">
                <a:latin typeface="Optima" panose="02000503060000020004" pitchFamily="2" charset="0"/>
              </a:rPr>
              <a:t>epargne</a:t>
            </a:r>
            <a:r>
              <a:rPr lang="en-US" sz="1600" dirty="0">
                <a:latin typeface="Optima" panose="02000503060000020004" pitchFamily="2" charset="0"/>
              </a:rPr>
              <a:t> sous </a:t>
            </a:r>
            <a:r>
              <a:rPr lang="en-US" sz="1600" dirty="0" err="1">
                <a:latin typeface="Optima" panose="02000503060000020004" pitchFamily="2" charset="0"/>
              </a:rPr>
              <a:t>pleurale</a:t>
            </a:r>
            <a:r>
              <a:rPr lang="en-US" sz="1600" dirty="0">
                <a:latin typeface="Optima" panose="02000503060000020004" pitchFamily="2" charset="0"/>
              </a:rPr>
              <a:t> (par </a:t>
            </a:r>
            <a:r>
              <a:rPr lang="en-US" sz="1600" dirty="0" err="1">
                <a:latin typeface="Optima" panose="02000503060000020004" pitchFamily="2" charset="0"/>
              </a:rPr>
              <a:t>résorption</a:t>
            </a:r>
            <a:r>
              <a:rPr lang="en-US" sz="1600" dirty="0">
                <a:latin typeface="Optima" panose="02000503060000020004" pitchFamily="2" charset="0"/>
              </a:rPr>
              <a:t>)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Optima" panose="02000503060000020004" pitchFamily="2" charset="0"/>
            </a:endParaRPr>
          </a:p>
          <a:p>
            <a:endParaRPr lang="en-MA" dirty="0">
              <a:latin typeface="Optima" panose="02000503060000020004" pitchFamily="2" charset="0"/>
            </a:endParaRPr>
          </a:p>
        </p:txBody>
      </p:sp>
      <p:pic>
        <p:nvPicPr>
          <p:cNvPr id="10" name="Picture 9" descr="A close-up of a ct scan&#10;&#10;AI-generated content may be incorrect.">
            <a:extLst>
              <a:ext uri="{FF2B5EF4-FFF2-40B4-BE49-F238E27FC236}">
                <a16:creationId xmlns:a16="http://schemas.microsoft.com/office/drawing/2014/main" id="{A9E525EF-5E5D-7EEE-080A-4EFDE7504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946" y="3393030"/>
            <a:ext cx="2624259" cy="22223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998590-972B-6039-BE0E-64B26B323618}"/>
              </a:ext>
            </a:extLst>
          </p:cNvPr>
          <p:cNvSpPr txBox="1"/>
          <p:nvPr/>
        </p:nvSpPr>
        <p:spPr>
          <a:xfrm>
            <a:off x="6116145" y="5615356"/>
            <a:ext cx="57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+mj-lt"/>
              </a:rPr>
              <a:t>TDM </a:t>
            </a:r>
            <a:r>
              <a:rPr lang="en-US" sz="1200" i="1" dirty="0" err="1">
                <a:latin typeface="+mj-lt"/>
              </a:rPr>
              <a:t>thoracique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fenetre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parenchymateuse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objectivant</a:t>
            </a:r>
            <a:r>
              <a:rPr lang="en-US" sz="1200" i="1" dirty="0">
                <a:latin typeface="+mj-lt"/>
              </a:rPr>
              <a:t> des </a:t>
            </a:r>
            <a:r>
              <a:rPr lang="en-US" sz="1200" i="1" dirty="0" err="1">
                <a:latin typeface="+mj-lt"/>
              </a:rPr>
              <a:t>fo</a:t>
            </a:r>
            <a:r>
              <a:rPr lang="en-MA" sz="1200" i="1" dirty="0">
                <a:latin typeface="+mj-lt"/>
              </a:rPr>
              <a:t>yers de verre depoli des deux hémichapms pulmonaires réalisant l’aspect de verre dépoli en mosaique, sans autre signes cardiaque, evoquant un SDRA </a:t>
            </a:r>
          </a:p>
        </p:txBody>
      </p:sp>
      <p:pic>
        <p:nvPicPr>
          <p:cNvPr id="17" name="Picture 16" descr="A close-up of a chest x-ray&#10;&#10;AI-generated content may be incorrect.">
            <a:extLst>
              <a:ext uri="{FF2B5EF4-FFF2-40B4-BE49-F238E27FC236}">
                <a16:creationId xmlns:a16="http://schemas.microsoft.com/office/drawing/2014/main" id="{F0811FD1-89CD-DEC4-D90D-B7901B81B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574" y="3393031"/>
            <a:ext cx="2703362" cy="22223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6E536EF-7936-000E-8E47-6C8571088A4A}"/>
              </a:ext>
            </a:extLst>
          </p:cNvPr>
          <p:cNvSpPr txBox="1"/>
          <p:nvPr/>
        </p:nvSpPr>
        <p:spPr>
          <a:xfrm>
            <a:off x="6060505" y="1323571"/>
            <a:ext cx="540569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Lésionnel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 : syndrome de </a:t>
            </a:r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detresse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respiratoire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aigue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  SDRA (↑ </a:t>
            </a:r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perméabilité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Optima" panose="02000503060000020004" pitchFamily="2" charset="0"/>
              </a:rPr>
              <a:t>alvéolo-capillaire</a:t>
            </a:r>
            <a:r>
              <a:rPr lang="en-US" b="1" dirty="0">
                <a:solidFill>
                  <a:srgbClr val="FF0000"/>
                </a:solidFill>
                <a:latin typeface="Optima" panose="02000503060000020004" pitchFamily="2" charset="0"/>
              </a:rPr>
              <a:t>)</a:t>
            </a:r>
            <a:endParaRPr lang="en-US" dirty="0">
              <a:solidFill>
                <a:srgbClr val="FF0000"/>
              </a:solidFill>
              <a:latin typeface="Optima" panose="0200050306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Optima" panose="02000503060000020004" pitchFamily="2" charset="0"/>
              </a:rPr>
              <a:t>Absence</a:t>
            </a:r>
            <a:r>
              <a:rPr lang="en-US" sz="1600" dirty="0">
                <a:latin typeface="Optima" panose="02000503060000020004" pitchFamily="2" charset="0"/>
              </a:rPr>
              <a:t> </a:t>
            </a:r>
            <a:r>
              <a:rPr lang="en-US" sz="1600" dirty="0" err="1">
                <a:latin typeface="Optima" panose="02000503060000020004" pitchFamily="2" charset="0"/>
              </a:rPr>
              <a:t>habituelle</a:t>
            </a:r>
            <a:r>
              <a:rPr lang="en-US" sz="1600" dirty="0">
                <a:latin typeface="Optima" panose="02000503060000020004" pitchFamily="2" charset="0"/>
              </a:rPr>
              <a:t> de </a:t>
            </a:r>
            <a:r>
              <a:rPr lang="en-US" sz="1600" dirty="0" err="1">
                <a:latin typeface="Optima" panose="02000503060000020004" pitchFamily="2" charset="0"/>
              </a:rPr>
              <a:t>signes</a:t>
            </a:r>
            <a:r>
              <a:rPr lang="en-US" sz="1600" dirty="0">
                <a:latin typeface="Optima" panose="02000503060000020004" pitchFamily="2" charset="0"/>
              </a:rPr>
              <a:t> de surcharge (</a:t>
            </a:r>
            <a:r>
              <a:rPr lang="en-US" sz="1600" dirty="0" err="1">
                <a:latin typeface="Optima" panose="02000503060000020004" pitchFamily="2" charset="0"/>
              </a:rPr>
              <a:t>cœur</a:t>
            </a:r>
            <a:r>
              <a:rPr lang="en-US" sz="1600" dirty="0">
                <a:latin typeface="Optima" panose="02000503060000020004" pitchFamily="2" charset="0"/>
              </a:rPr>
              <a:t> </a:t>
            </a:r>
            <a:r>
              <a:rPr lang="en-US" sz="1600" dirty="0" err="1">
                <a:latin typeface="Optima" panose="02000503060000020004" pitchFamily="2" charset="0"/>
              </a:rPr>
              <a:t>souvent</a:t>
            </a:r>
            <a:r>
              <a:rPr lang="en-US" sz="1600" dirty="0">
                <a:latin typeface="Optima" panose="02000503060000020004" pitchFamily="2" charset="0"/>
              </a:rPr>
              <a:t> </a:t>
            </a:r>
            <a:r>
              <a:rPr lang="en-US" sz="1600" b="1" dirty="0">
                <a:latin typeface="Optima" panose="02000503060000020004" pitchFamily="2" charset="0"/>
              </a:rPr>
              <a:t>normal</a:t>
            </a:r>
            <a:r>
              <a:rPr lang="en-US" sz="1600" dirty="0">
                <a:latin typeface="Optima" panose="02000503060000020004" pitchFamily="2" charset="0"/>
              </a:rPr>
              <a:t>, </a:t>
            </a:r>
            <a:r>
              <a:rPr lang="en-US" sz="1600" dirty="0" err="1">
                <a:latin typeface="Optima" panose="02000503060000020004" pitchFamily="2" charset="0"/>
              </a:rPr>
              <a:t>pédicule</a:t>
            </a:r>
            <a:r>
              <a:rPr lang="en-US" sz="1600" dirty="0">
                <a:latin typeface="Optima" panose="02000503060000020004" pitchFamily="2" charset="0"/>
              </a:rPr>
              <a:t> non </a:t>
            </a:r>
            <a:r>
              <a:rPr lang="en-US" sz="1600" dirty="0" err="1">
                <a:latin typeface="Optima" panose="02000503060000020004" pitchFamily="2" charset="0"/>
              </a:rPr>
              <a:t>élargi</a:t>
            </a:r>
            <a:r>
              <a:rPr lang="en-US" sz="1600" dirty="0">
                <a:latin typeface="Optima" panose="02000503060000020004" pitchFamily="2" charset="0"/>
              </a:rPr>
              <a:t>, </a:t>
            </a:r>
            <a:r>
              <a:rPr lang="en-US" sz="1600" dirty="0" err="1">
                <a:latin typeface="Optima" panose="02000503060000020004" pitchFamily="2" charset="0"/>
              </a:rPr>
              <a:t>septas</a:t>
            </a:r>
            <a:r>
              <a:rPr lang="en-US" sz="1600" dirty="0">
                <a:latin typeface="Optima" panose="02000503060000020004" pitchFamily="2" charset="0"/>
              </a:rPr>
              <a:t>/</a:t>
            </a:r>
            <a:r>
              <a:rPr lang="en-US" sz="1600" dirty="0" err="1">
                <a:latin typeface="Optima" panose="02000503060000020004" pitchFamily="2" charset="0"/>
              </a:rPr>
              <a:t>épanchements</a:t>
            </a:r>
            <a:r>
              <a:rPr lang="en-US" sz="1600" dirty="0">
                <a:latin typeface="Optima" panose="02000503060000020004" pitchFamily="2" charset="0"/>
              </a:rPr>
              <a:t> </a:t>
            </a:r>
            <a:r>
              <a:rPr lang="en-US" sz="1600" b="1" dirty="0" err="1">
                <a:latin typeface="Optima" panose="02000503060000020004" pitchFamily="2" charset="0"/>
              </a:rPr>
              <a:t>discrets</a:t>
            </a:r>
            <a:r>
              <a:rPr lang="en-US" sz="1600" dirty="0">
                <a:latin typeface="Optima" panose="02000503060000020004" pitchFamily="2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Optima" panose="02000503060000020004" pitchFamily="2" charset="0"/>
              </a:rPr>
              <a:t>En TDM : </a:t>
            </a:r>
            <a:r>
              <a:rPr lang="en-US" sz="1600" b="1" dirty="0">
                <a:latin typeface="Optima" panose="02000503060000020004" pitchFamily="2" charset="0"/>
              </a:rPr>
              <a:t>condensations </a:t>
            </a:r>
            <a:r>
              <a:rPr lang="en-US" sz="1600" b="1" dirty="0" err="1">
                <a:latin typeface="Optima" panose="02000503060000020004" pitchFamily="2" charset="0"/>
              </a:rPr>
              <a:t>déclives</a:t>
            </a:r>
            <a:r>
              <a:rPr lang="en-US" sz="1600" b="1" dirty="0">
                <a:latin typeface="Optima" panose="02000503060000020004" pitchFamily="2" charset="0"/>
              </a:rPr>
              <a:t> + verre </a:t>
            </a:r>
            <a:r>
              <a:rPr lang="en-US" sz="1600" b="1" dirty="0" err="1">
                <a:latin typeface="Optima" panose="02000503060000020004" pitchFamily="2" charset="0"/>
              </a:rPr>
              <a:t>dépoli</a:t>
            </a:r>
            <a:r>
              <a:rPr lang="en-US" sz="1600" b="1" dirty="0">
                <a:latin typeface="Optima" panose="02000503060000020004" pitchFamily="2" charset="0"/>
              </a:rPr>
              <a:t>, </a:t>
            </a:r>
            <a:r>
              <a:rPr lang="en-US" sz="1600" dirty="0">
                <a:latin typeface="Optima" panose="02000503060000020004" pitchFamily="2" charset="0"/>
              </a:rPr>
              <a:t>gradient </a:t>
            </a:r>
            <a:r>
              <a:rPr lang="en-US" sz="1600" dirty="0" err="1">
                <a:latin typeface="Optima" panose="02000503060000020004" pitchFamily="2" charset="0"/>
              </a:rPr>
              <a:t>antéro-postérieur</a:t>
            </a:r>
            <a:r>
              <a:rPr lang="en-US" sz="1600" dirty="0">
                <a:latin typeface="Optima" panose="02000503060000020004" pitchFamily="2" charset="0"/>
              </a:rPr>
              <a:t>,  </a:t>
            </a:r>
            <a:r>
              <a:rPr lang="en-US" sz="1600" dirty="0" err="1">
                <a:latin typeface="Optima" panose="02000503060000020004" pitchFamily="2" charset="0"/>
              </a:rPr>
              <a:t>traduisant</a:t>
            </a:r>
            <a:r>
              <a:rPr lang="en-US" sz="1600" dirty="0">
                <a:latin typeface="Optima" panose="02000503060000020004" pitchFamily="2" charset="0"/>
              </a:rPr>
              <a:t> le </a:t>
            </a:r>
            <a:r>
              <a:rPr lang="en-US" sz="1600" dirty="0" err="1">
                <a:latin typeface="Optima" panose="02000503060000020004" pitchFamily="2" charset="0"/>
              </a:rPr>
              <a:t>recrutement</a:t>
            </a:r>
            <a:r>
              <a:rPr lang="en-US" sz="1600" dirty="0">
                <a:latin typeface="Optima" panose="02000503060000020004" pitchFamily="2" charset="0"/>
              </a:rPr>
              <a:t>/</a:t>
            </a:r>
            <a:r>
              <a:rPr lang="en-US" sz="1600" dirty="0" err="1">
                <a:latin typeface="Optima" panose="02000503060000020004" pitchFamily="2" charset="0"/>
              </a:rPr>
              <a:t>atélectasie</a:t>
            </a:r>
            <a:r>
              <a:rPr lang="en-US" sz="1600" dirty="0">
                <a:latin typeface="Optima" panose="02000503060000020004" pitchFamily="2" charset="0"/>
              </a:rPr>
              <a:t> et le “</a:t>
            </a:r>
            <a:r>
              <a:rPr lang="en-US" sz="1600" b="1" dirty="0">
                <a:latin typeface="Optima" panose="02000503060000020004" pitchFamily="2" charset="0"/>
              </a:rPr>
              <a:t>baby lung</a:t>
            </a:r>
            <a:r>
              <a:rPr lang="en-US" sz="1600" dirty="0">
                <a:latin typeface="Optima" panose="02000503060000020004" pitchFamily="2" charset="0"/>
              </a:rPr>
              <a:t>”.</a:t>
            </a:r>
          </a:p>
          <a:p>
            <a:pPr marL="342900" indent="-342900">
              <a:buAutoNum type="arabicPeriod"/>
            </a:pPr>
            <a:endParaRPr lang="en-US" dirty="0">
              <a:latin typeface="Optima" panose="02000503060000020004" pitchFamily="2" charset="0"/>
            </a:endParaRPr>
          </a:p>
          <a:p>
            <a:endParaRPr lang="en-US" dirty="0">
              <a:latin typeface="Optima" panose="02000503060000020004" pitchFamily="2" charset="0"/>
            </a:endParaRPr>
          </a:p>
          <a:p>
            <a:endParaRPr lang="en-MA" dirty="0">
              <a:latin typeface="Optima" panose="02000503060000020004" pitchFamily="2" charset="0"/>
            </a:endParaRPr>
          </a:p>
        </p:txBody>
      </p:sp>
      <p:pic>
        <p:nvPicPr>
          <p:cNvPr id="21" name="Picture 20" descr="A close-up of a lung&#10;&#10;AI-generated content may be incorrect.">
            <a:extLst>
              <a:ext uri="{FF2B5EF4-FFF2-40B4-BE49-F238E27FC236}">
                <a16:creationId xmlns:a16="http://schemas.microsoft.com/office/drawing/2014/main" id="{CE12ED00-F7F0-2EBD-E0BB-9A264260E1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86" y="3393030"/>
            <a:ext cx="2485226" cy="2120465"/>
          </a:xfrm>
          <a:prstGeom prst="rect">
            <a:avLst/>
          </a:prstGeom>
        </p:spPr>
      </p:pic>
      <p:pic>
        <p:nvPicPr>
          <p:cNvPr id="23" name="Picture 22" descr="A close up of a chest x-ray&#10;&#10;AI-generated content may be incorrect.">
            <a:extLst>
              <a:ext uri="{FF2B5EF4-FFF2-40B4-BE49-F238E27FC236}">
                <a16:creationId xmlns:a16="http://schemas.microsoft.com/office/drawing/2014/main" id="{2AC82801-3C54-B754-9578-ED5967F77C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1681" y="3393030"/>
            <a:ext cx="2513403" cy="214403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97E247C-DE87-9237-5757-407566EEDB12}"/>
              </a:ext>
            </a:extLst>
          </p:cNvPr>
          <p:cNvSpPr txBox="1"/>
          <p:nvPr/>
        </p:nvSpPr>
        <p:spPr>
          <a:xfrm>
            <a:off x="222920" y="5568377"/>
            <a:ext cx="58091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+mj-lt"/>
              </a:rPr>
              <a:t>TDM </a:t>
            </a:r>
            <a:r>
              <a:rPr lang="en-US" sz="1200" i="1" dirty="0" err="1">
                <a:latin typeface="+mj-lt"/>
              </a:rPr>
              <a:t>thoracique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fenetre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parenchymateuse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objectivant</a:t>
            </a:r>
            <a:r>
              <a:rPr lang="en-US" sz="1200" i="1" dirty="0">
                <a:latin typeface="+mj-lt"/>
              </a:rPr>
              <a:t> :</a:t>
            </a:r>
          </a:p>
          <a:p>
            <a:r>
              <a:rPr lang="en-US" sz="1200" i="1" dirty="0" err="1">
                <a:latin typeface="+mj-lt"/>
              </a:rPr>
              <a:t>Oedeme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interstitel</a:t>
            </a:r>
            <a:r>
              <a:rPr lang="en-US" sz="1200" i="1" dirty="0">
                <a:latin typeface="+mj-lt"/>
              </a:rPr>
              <a:t> (fleche bleu) : </a:t>
            </a:r>
            <a:r>
              <a:rPr lang="en-US" sz="1200" i="1" dirty="0" err="1">
                <a:latin typeface="+mj-lt"/>
              </a:rPr>
              <a:t>Epaississement</a:t>
            </a:r>
            <a:r>
              <a:rPr lang="en-US" sz="1200" i="1" dirty="0">
                <a:latin typeface="+mj-lt"/>
              </a:rPr>
              <a:t> des </a:t>
            </a:r>
            <a:r>
              <a:rPr lang="en-US" sz="1200" i="1" dirty="0" err="1">
                <a:latin typeface="+mj-lt"/>
              </a:rPr>
              <a:t>septas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interlobulaires</a:t>
            </a:r>
            <a:endParaRPr lang="en-US" sz="1200" i="1" dirty="0">
              <a:latin typeface="+mj-lt"/>
            </a:endParaRPr>
          </a:p>
          <a:p>
            <a:r>
              <a:rPr lang="en-US" sz="1200" i="1" dirty="0" err="1">
                <a:latin typeface="+mj-lt"/>
              </a:rPr>
              <a:t>Oedeme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alvéolaire</a:t>
            </a:r>
            <a:r>
              <a:rPr lang="en-US" sz="1200" i="1" dirty="0">
                <a:latin typeface="+mj-lt"/>
              </a:rPr>
              <a:t> (fleche orange) : verre </a:t>
            </a:r>
            <a:r>
              <a:rPr lang="en-US" sz="1200" i="1" dirty="0" err="1">
                <a:latin typeface="+mj-lt"/>
              </a:rPr>
              <a:t>depoli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bilatérale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i="1" dirty="0" err="1">
                <a:latin typeface="+mj-lt"/>
              </a:rPr>
              <a:t>en</a:t>
            </a:r>
            <a:r>
              <a:rPr lang="en-US" sz="1200" i="1" dirty="0">
                <a:latin typeface="+mj-lt"/>
              </a:rPr>
              <a:t> « </a:t>
            </a:r>
            <a:r>
              <a:rPr lang="en-US" sz="1200" i="1" dirty="0" err="1">
                <a:latin typeface="+mj-lt"/>
              </a:rPr>
              <a:t>aile</a:t>
            </a:r>
            <a:r>
              <a:rPr lang="en-US" sz="1200" i="1" dirty="0">
                <a:latin typeface="+mj-lt"/>
              </a:rPr>
              <a:t> de papillon »</a:t>
            </a:r>
          </a:p>
          <a:p>
            <a:endParaRPr lang="en-MA" sz="1400" i="1" dirty="0"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04A486-A8CF-7241-EBF7-441935F632A8}"/>
              </a:ext>
            </a:extLst>
          </p:cNvPr>
          <p:cNvSpPr txBox="1"/>
          <p:nvPr/>
        </p:nvSpPr>
        <p:spPr>
          <a:xfrm>
            <a:off x="2312101" y="6362052"/>
            <a:ext cx="76529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 err="1"/>
              <a:t>Craighero</a:t>
            </a:r>
            <a:r>
              <a:rPr lang="en-US" sz="1200" i="1" dirty="0"/>
              <a:t>, F. (2020, April 21). Guide </a:t>
            </a:r>
            <a:r>
              <a:rPr lang="en-US" sz="1200" i="1" dirty="0" err="1"/>
              <a:t>d’interprétation</a:t>
            </a:r>
            <a:r>
              <a:rPr lang="en-US" sz="1200" i="1" dirty="0"/>
              <a:t> TDM </a:t>
            </a:r>
            <a:r>
              <a:rPr lang="en-US" sz="1200" i="1" dirty="0" err="1"/>
              <a:t>thoracique</a:t>
            </a:r>
            <a:r>
              <a:rPr lang="en-US" sz="1200" i="1" dirty="0"/>
              <a:t> [PDF]. WordPress. Retrieved February 28, 2026.</a:t>
            </a:r>
            <a:endParaRPr lang="en-MA" sz="1200" i="1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E4C5914-D794-C9C7-0840-F3255A86004D}"/>
              </a:ext>
            </a:extLst>
          </p:cNvPr>
          <p:cNvCxnSpPr>
            <a:cxnSpLocks/>
          </p:cNvCxnSpPr>
          <p:nvPr/>
        </p:nvCxnSpPr>
        <p:spPr>
          <a:xfrm flipV="1">
            <a:off x="382574" y="4964546"/>
            <a:ext cx="361122" cy="54894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C821682-D94A-4DA5-87DA-289885A90A94}"/>
              </a:ext>
            </a:extLst>
          </p:cNvPr>
          <p:cNvCxnSpPr>
            <a:cxnSpLocks/>
          </p:cNvCxnSpPr>
          <p:nvPr/>
        </p:nvCxnSpPr>
        <p:spPr>
          <a:xfrm flipV="1">
            <a:off x="2876016" y="5019661"/>
            <a:ext cx="458951" cy="438717"/>
          </a:xfrm>
          <a:prstGeom prst="straightConnector1">
            <a:avLst/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69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D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785E05-C05D-125F-C7A2-E98940349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9DB0547-B69F-D76B-BDD4-7AF0EDE31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1966" y="608911"/>
            <a:ext cx="9432382" cy="752000"/>
          </a:xfrm>
        </p:spPr>
        <p:txBody>
          <a:bodyPr>
            <a:normAutofit fontScale="92500"/>
          </a:bodyPr>
          <a:lstStyle/>
          <a:p>
            <a:r>
              <a:rPr lang="en-MA" sz="3600" b="1" dirty="0">
                <a:latin typeface="Optima" panose="02000503060000020004" pitchFamily="2" charset="0"/>
              </a:rPr>
              <a:t>Syndrome</a:t>
            </a:r>
            <a:r>
              <a:rPr lang="en-MA" sz="3600" dirty="0"/>
              <a:t> </a:t>
            </a:r>
            <a:r>
              <a:rPr lang="en-MA" sz="3600" b="1" dirty="0">
                <a:latin typeface="Optima" panose="02000503060000020004" pitchFamily="2" charset="0"/>
              </a:rPr>
              <a:t>de detresse respiratoire aigue : SDRA</a:t>
            </a:r>
            <a:endParaRPr lang="fr-FR" sz="3600" b="1" dirty="0">
              <a:latin typeface="Optima" panose="02000503060000020004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4F4D357-8DD2-F5BE-DA0F-3917A722FED3}"/>
              </a:ext>
            </a:extLst>
          </p:cNvPr>
          <p:cNvGrpSpPr/>
          <p:nvPr/>
        </p:nvGrpSpPr>
        <p:grpSpPr>
          <a:xfrm>
            <a:off x="181389" y="181800"/>
            <a:ext cx="11829221" cy="6494400"/>
            <a:chOff x="198783" y="184150"/>
            <a:chExt cx="11829221" cy="6494400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A9D1345-5003-31DE-51FE-4F1E94045751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198782"/>
              <a:ext cx="1181596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1B6BD7F2-A667-6CA3-0EF5-E483937F0201}"/>
                </a:ext>
              </a:extLst>
            </p:cNvPr>
            <p:cNvCxnSpPr>
              <a:cxnSpLocks/>
            </p:cNvCxnSpPr>
            <p:nvPr/>
          </p:nvCxnSpPr>
          <p:spPr>
            <a:xfrm>
              <a:off x="198783" y="6665705"/>
              <a:ext cx="11829221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113071D8-3A20-279B-50AF-ED30C06CBA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8783" y="184150"/>
              <a:ext cx="0" cy="64944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5B7CE58-FBA6-2925-59B5-A11476FDF6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18479" y="184150"/>
              <a:ext cx="9525" cy="6487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Google Shape;145;p28">
            <a:extLst>
              <a:ext uri="{FF2B5EF4-FFF2-40B4-BE49-F238E27FC236}">
                <a16:creationId xmlns:a16="http://schemas.microsoft.com/office/drawing/2014/main" id="{66EA8B08-9B3A-3D2E-50F4-D97FC4158CFF}"/>
              </a:ext>
            </a:extLst>
          </p:cNvPr>
          <p:cNvCxnSpPr>
            <a:cxnSpLocks/>
          </p:cNvCxnSpPr>
          <p:nvPr/>
        </p:nvCxnSpPr>
        <p:spPr>
          <a:xfrm>
            <a:off x="1052645" y="1328595"/>
            <a:ext cx="10086710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32D96C4-7DAF-7957-A358-94BF32F5582B}"/>
              </a:ext>
            </a:extLst>
          </p:cNvPr>
          <p:cNvSpPr txBox="1"/>
          <p:nvPr/>
        </p:nvSpPr>
        <p:spPr>
          <a:xfrm>
            <a:off x="338304" y="1360912"/>
            <a:ext cx="1113806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Phase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aigue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: 1ère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semaine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b="1" dirty="0" err="1">
                <a:latin typeface="Optima" panose="02000503060000020004" pitchFamily="2" charset="0"/>
              </a:rPr>
              <a:t>Opacités</a:t>
            </a:r>
            <a:r>
              <a:rPr lang="en-US" b="1" dirty="0">
                <a:latin typeface="Optima" panose="02000503060000020004" pitchFamily="2" charset="0"/>
              </a:rPr>
              <a:t> </a:t>
            </a:r>
            <a:r>
              <a:rPr lang="en-US" b="1" dirty="0" err="1">
                <a:latin typeface="Optima" panose="02000503060000020004" pitchFamily="2" charset="0"/>
              </a:rPr>
              <a:t>bilatérales</a:t>
            </a:r>
            <a:r>
              <a:rPr lang="en-US" b="1" dirty="0">
                <a:latin typeface="Optima" panose="02000503060000020004" pitchFamily="2" charset="0"/>
              </a:rPr>
              <a:t> diffuses avec gradient</a:t>
            </a:r>
            <a:r>
              <a:rPr lang="en-US" dirty="0">
                <a:latin typeface="Optima" panose="02000503060000020004" pitchFamily="2" charset="0"/>
              </a:rPr>
              <a:t> </a:t>
            </a:r>
            <a:r>
              <a:rPr lang="en-US" b="1" dirty="0" err="1">
                <a:latin typeface="Optima" panose="02000503060000020004" pitchFamily="2" charset="0"/>
              </a:rPr>
              <a:t>antéro-postérieur</a:t>
            </a:r>
            <a:endParaRPr lang="en-US" dirty="0">
              <a:latin typeface="Optima" panose="02000503060000020004" pitchFamily="2" charset="0"/>
            </a:endParaRP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b="1" dirty="0">
                <a:latin typeface="Optima" panose="02000503060000020004" pitchFamily="2" charset="0"/>
              </a:rPr>
              <a:t>Condensations </a:t>
            </a:r>
            <a:r>
              <a:rPr lang="en-US" dirty="0">
                <a:latin typeface="Optima" panose="02000503060000020004" pitchFamily="2" charset="0"/>
              </a:rPr>
              <a:t>des </a:t>
            </a:r>
            <a:r>
              <a:rPr lang="en-US" b="1" dirty="0" err="1">
                <a:latin typeface="Optima" panose="02000503060000020004" pitchFamily="2" charset="0"/>
              </a:rPr>
              <a:t>régions</a:t>
            </a:r>
            <a:r>
              <a:rPr lang="en-US" b="1" dirty="0">
                <a:latin typeface="Optima" panose="02000503060000020004" pitchFamily="2" charset="0"/>
              </a:rPr>
              <a:t> </a:t>
            </a:r>
            <a:r>
              <a:rPr lang="en-US" b="1" dirty="0" err="1">
                <a:latin typeface="Optima" panose="02000503060000020004" pitchFamily="2" charset="0"/>
              </a:rPr>
              <a:t>déclives</a:t>
            </a:r>
            <a:r>
              <a:rPr lang="en-US" b="1" dirty="0">
                <a:latin typeface="Optima" panose="02000503060000020004" pitchFamily="2" charset="0"/>
              </a:rPr>
              <a:t> </a:t>
            </a:r>
            <a:r>
              <a:rPr lang="en-US" dirty="0">
                <a:latin typeface="Optima" panose="02000503060000020004" pitchFamily="2" charset="0"/>
              </a:rPr>
              <a:t>(</a:t>
            </a:r>
            <a:r>
              <a:rPr lang="en-US" dirty="0" err="1">
                <a:latin typeface="Optima" panose="02000503060000020004" pitchFamily="2" charset="0"/>
              </a:rPr>
              <a:t>atélectasies</a:t>
            </a:r>
            <a:r>
              <a:rPr lang="en-US" dirty="0">
                <a:latin typeface="Optima" panose="02000503060000020004" pitchFamily="2" charset="0"/>
              </a:rPr>
              <a:t>) du </a:t>
            </a:r>
            <a:r>
              <a:rPr lang="en-US" dirty="0" err="1">
                <a:latin typeface="Optima" panose="02000503060000020004" pitchFamily="2" charset="0"/>
              </a:rPr>
              <a:t>poumon</a:t>
            </a:r>
            <a:r>
              <a:rPr lang="en-US" dirty="0">
                <a:latin typeface="Optima" panose="02000503060000020004" pitchFamily="2" charset="0"/>
              </a:rPr>
              <a:t> avec </a:t>
            </a:r>
            <a:r>
              <a:rPr lang="en-US" b="1" dirty="0">
                <a:latin typeface="Optima" panose="02000503060000020004" pitchFamily="2" charset="0"/>
              </a:rPr>
              <a:t>verre </a:t>
            </a:r>
            <a:r>
              <a:rPr lang="en-US" b="1" dirty="0" err="1">
                <a:latin typeface="Optima" panose="02000503060000020004" pitchFamily="2" charset="0"/>
              </a:rPr>
              <a:t>dépoli</a:t>
            </a:r>
            <a:r>
              <a:rPr lang="en-US" b="1" dirty="0">
                <a:latin typeface="Optima" panose="02000503060000020004" pitchFamily="2" charset="0"/>
              </a:rPr>
              <a:t> </a:t>
            </a:r>
            <a:r>
              <a:rPr lang="en-US" dirty="0" err="1">
                <a:latin typeface="Optima" panose="02000503060000020004" pitchFamily="2" charset="0"/>
              </a:rPr>
              <a:t>en</a:t>
            </a:r>
            <a:r>
              <a:rPr lang="en-US" dirty="0">
                <a:latin typeface="Optima" panose="02000503060000020004" pitchFamily="2" charset="0"/>
              </a:rPr>
              <a:t> </a:t>
            </a:r>
            <a:r>
              <a:rPr lang="en-US" dirty="0" err="1">
                <a:latin typeface="Optima" panose="02000503060000020004" pitchFamily="2" charset="0"/>
              </a:rPr>
              <a:t>superficie</a:t>
            </a:r>
            <a:endParaRPr lang="en-US" dirty="0">
              <a:latin typeface="Optima" panose="02000503060000020004" pitchFamily="2" charset="0"/>
            </a:endParaRP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dirty="0" err="1">
                <a:latin typeface="Optima" panose="02000503060000020004" pitchFamily="2" charset="0"/>
              </a:rPr>
              <a:t>Poumon</a:t>
            </a:r>
            <a:r>
              <a:rPr lang="en-US" dirty="0">
                <a:latin typeface="Optima" panose="02000503060000020004" pitchFamily="2" charset="0"/>
              </a:rPr>
              <a:t> normal dans les zones non </a:t>
            </a:r>
            <a:r>
              <a:rPr lang="en-US" dirty="0" err="1">
                <a:latin typeface="Optima" panose="02000503060000020004" pitchFamily="2" charset="0"/>
              </a:rPr>
              <a:t>déclives</a:t>
            </a:r>
            <a:endParaRPr lang="en-US" dirty="0">
              <a:latin typeface="Optima" panose="02000503060000020004" pitchFamily="2" charset="0"/>
            </a:endParaRP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dirty="0" err="1">
                <a:latin typeface="Optima" panose="02000503060000020004" pitchFamily="2" charset="0"/>
              </a:rPr>
              <a:t>Asymétrie</a:t>
            </a:r>
            <a:r>
              <a:rPr lang="en-US" dirty="0">
                <a:latin typeface="Optima" panose="02000503060000020004" pitchFamily="2" charset="0"/>
              </a:rPr>
              <a:t> (SDRA </a:t>
            </a:r>
            <a:r>
              <a:rPr lang="en-US" dirty="0" err="1">
                <a:latin typeface="Optima" panose="02000503060000020004" pitchFamily="2" charset="0"/>
              </a:rPr>
              <a:t>pulmonaire</a:t>
            </a:r>
            <a:r>
              <a:rPr lang="en-US" dirty="0">
                <a:latin typeface="Optima" panose="02000503060000020004" pitchFamily="2" charset="0"/>
              </a:rPr>
              <a:t>/extra-</a:t>
            </a:r>
            <a:r>
              <a:rPr lang="en-US" dirty="0" err="1">
                <a:latin typeface="Optima" panose="02000503060000020004" pitchFamily="2" charset="0"/>
              </a:rPr>
              <a:t>pulm</a:t>
            </a:r>
            <a:r>
              <a:rPr lang="en-US" dirty="0">
                <a:latin typeface="Optima" panose="02000503060000020004" pitchFamily="2" charset="0"/>
              </a:rPr>
              <a:t>)</a:t>
            </a:r>
          </a:p>
          <a:p>
            <a:r>
              <a:rPr lang="en-US" dirty="0">
                <a:latin typeface="Optima" panose="02000503060000020004" pitchFamily="2" charset="0"/>
              </a:rPr>
              <a:t>- Distribution </a:t>
            </a:r>
            <a:r>
              <a:rPr lang="en-US" b="1" dirty="0">
                <a:latin typeface="Optima" panose="02000503060000020004" pitchFamily="2" charset="0"/>
              </a:rPr>
              <a:t>plus périphérique</a:t>
            </a:r>
            <a:r>
              <a:rPr lang="en-US" dirty="0">
                <a:latin typeface="Optima" panose="02000503060000020004" pitchFamily="2" charset="0"/>
              </a:rPr>
              <a:t>/ OAP</a:t>
            </a: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b="1" dirty="0" err="1">
                <a:latin typeface="Optima" panose="02000503060000020004" pitchFamily="2" charset="0"/>
              </a:rPr>
              <a:t>Epanchement</a:t>
            </a:r>
            <a:r>
              <a:rPr lang="en-US" b="1" dirty="0">
                <a:latin typeface="Optima" panose="02000503060000020004" pitchFamily="2" charset="0"/>
              </a:rPr>
              <a:t> pleural </a:t>
            </a:r>
            <a:r>
              <a:rPr lang="en-US" dirty="0">
                <a:latin typeface="Optima" panose="02000503060000020004" pitchFamily="2" charset="0"/>
              </a:rPr>
              <a:t>(50%)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Phase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intermédiaire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ou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proliférative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: 2ème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semaine</a:t>
            </a:r>
            <a:endParaRPr lang="en-US" sz="2400" b="1" dirty="0">
              <a:solidFill>
                <a:srgbClr val="FF0000"/>
              </a:solidFill>
              <a:latin typeface="Optima" panose="02000503060000020004" pitchFamily="2" charset="0"/>
            </a:endParaRPr>
          </a:p>
          <a:p>
            <a:r>
              <a:rPr lang="en-US" dirty="0">
                <a:latin typeface="Optima" panose="02000503060000020004" pitchFamily="2" charset="0"/>
              </a:rPr>
              <a:t>- Apparition </a:t>
            </a:r>
            <a:r>
              <a:rPr lang="en-US" dirty="0" err="1">
                <a:latin typeface="Optima" panose="02000503060000020004" pitchFamily="2" charset="0"/>
              </a:rPr>
              <a:t>d’</a:t>
            </a:r>
            <a:r>
              <a:rPr lang="en-US" b="1" dirty="0" err="1">
                <a:latin typeface="Optima" panose="02000503060000020004" pitchFamily="2" charset="0"/>
              </a:rPr>
              <a:t>opacités</a:t>
            </a:r>
            <a:r>
              <a:rPr lang="en-US" b="1" dirty="0">
                <a:latin typeface="Optima" panose="02000503060000020004" pitchFamily="2" charset="0"/>
              </a:rPr>
              <a:t> </a:t>
            </a:r>
            <a:r>
              <a:rPr lang="en-US" b="1" dirty="0" err="1">
                <a:latin typeface="Optima" panose="02000503060000020004" pitchFamily="2" charset="0"/>
              </a:rPr>
              <a:t>réticulaires</a:t>
            </a:r>
            <a:endParaRPr lang="en-US" dirty="0">
              <a:latin typeface="Optima" panose="02000503060000020004" pitchFamily="2" charset="0"/>
            </a:endParaRP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b="1" dirty="0" err="1">
                <a:latin typeface="Optima" panose="02000503060000020004" pitchFamily="2" charset="0"/>
              </a:rPr>
              <a:t>Bronchectasies</a:t>
            </a:r>
            <a:r>
              <a:rPr lang="en-US" b="1" dirty="0">
                <a:latin typeface="Optima" panose="02000503060000020004" pitchFamily="2" charset="0"/>
              </a:rPr>
              <a:t> de traction </a:t>
            </a:r>
            <a:r>
              <a:rPr lang="en-US" dirty="0">
                <a:latin typeface="Optima" panose="02000503060000020004" pitchFamily="2" charset="0"/>
              </a:rPr>
              <a:t>(</a:t>
            </a:r>
            <a:r>
              <a:rPr lang="en-US" dirty="0" err="1">
                <a:latin typeface="Optima" panose="02000503060000020004" pitchFamily="2" charset="0"/>
              </a:rPr>
              <a:t>parfois</a:t>
            </a:r>
            <a:r>
              <a:rPr lang="en-US" dirty="0">
                <a:latin typeface="Optima" panose="02000503060000020004" pitchFamily="2" charset="0"/>
              </a:rPr>
              <a:t> </a:t>
            </a:r>
            <a:r>
              <a:rPr lang="en-US" dirty="0" err="1">
                <a:latin typeface="Optima" panose="02000503060000020004" pitchFamily="2" charset="0"/>
              </a:rPr>
              <a:t>réversible</a:t>
            </a:r>
            <a:r>
              <a:rPr lang="en-US" dirty="0">
                <a:latin typeface="Optima" panose="02000503060000020004" pitchFamily="2" charset="0"/>
              </a:rPr>
              <a:t>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Stade </a:t>
            </a:r>
            <a:r>
              <a:rPr lang="en-US" sz="2400" b="1" dirty="0" err="1">
                <a:solidFill>
                  <a:srgbClr val="FF0000"/>
                </a:solidFill>
                <a:latin typeface="Optima" panose="02000503060000020004" pitchFamily="2" charset="0"/>
              </a:rPr>
              <a:t>tardif</a:t>
            </a:r>
            <a:r>
              <a:rPr lang="en-US" sz="2400" b="1" dirty="0">
                <a:solidFill>
                  <a:srgbClr val="FF0000"/>
                </a:solidFill>
                <a:latin typeface="Optima" panose="02000503060000020004" pitchFamily="2" charset="0"/>
              </a:rPr>
              <a:t> (fibrose)</a:t>
            </a:r>
          </a:p>
          <a:p>
            <a:r>
              <a:rPr lang="en-US" dirty="0">
                <a:latin typeface="Optima" panose="02000503060000020004" pitchFamily="2" charset="0"/>
              </a:rPr>
              <a:t>- Normal </a:t>
            </a:r>
            <a:r>
              <a:rPr lang="en-US" dirty="0" err="1">
                <a:latin typeface="Optima" panose="02000503060000020004" pitchFamily="2" charset="0"/>
              </a:rPr>
              <a:t>ou</a:t>
            </a:r>
            <a:r>
              <a:rPr lang="en-US" dirty="0">
                <a:latin typeface="Optima" panose="02000503060000020004" pitchFamily="2" charset="0"/>
              </a:rPr>
              <a:t> anomalies (&gt; 70% des patients </a:t>
            </a:r>
            <a:r>
              <a:rPr lang="en-US" dirty="0" err="1">
                <a:latin typeface="Optima" panose="02000503060000020004" pitchFamily="2" charset="0"/>
              </a:rPr>
              <a:t>gardent</a:t>
            </a:r>
            <a:r>
              <a:rPr lang="en-US" dirty="0">
                <a:latin typeface="Optima" panose="02000503060000020004" pitchFamily="2" charset="0"/>
              </a:rPr>
              <a:t> des anomalies à 6 </a:t>
            </a:r>
            <a:r>
              <a:rPr lang="en-US" dirty="0" err="1">
                <a:latin typeface="Optima" panose="02000503060000020004" pitchFamily="2" charset="0"/>
              </a:rPr>
              <a:t>mois</a:t>
            </a:r>
            <a:r>
              <a:rPr lang="en-US" dirty="0">
                <a:latin typeface="Optima" panose="02000503060000020004" pitchFamily="2" charset="0"/>
              </a:rPr>
              <a:t>)</a:t>
            </a: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b="1" dirty="0">
                <a:latin typeface="Optima" panose="02000503060000020004" pitchFamily="2" charset="0"/>
              </a:rPr>
              <a:t>Verre </a:t>
            </a:r>
            <a:r>
              <a:rPr lang="en-US" b="1" dirty="0" err="1">
                <a:latin typeface="Optima" panose="02000503060000020004" pitchFamily="2" charset="0"/>
              </a:rPr>
              <a:t>dépoli</a:t>
            </a:r>
            <a:r>
              <a:rPr lang="en-US" b="1" dirty="0">
                <a:latin typeface="Optima" panose="02000503060000020004" pitchFamily="2" charset="0"/>
              </a:rPr>
              <a:t>, </a:t>
            </a:r>
            <a:r>
              <a:rPr lang="en-US" b="1" dirty="0" err="1">
                <a:latin typeface="Optima" panose="02000503060000020004" pitchFamily="2" charset="0"/>
              </a:rPr>
              <a:t>réticulations</a:t>
            </a:r>
            <a:endParaRPr lang="en-US" dirty="0">
              <a:latin typeface="Optima" panose="02000503060000020004" pitchFamily="2" charset="0"/>
            </a:endParaRP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b="1" dirty="0" err="1">
                <a:latin typeface="Optima" panose="02000503060000020004" pitchFamily="2" charset="0"/>
              </a:rPr>
              <a:t>Kystes</a:t>
            </a:r>
            <a:r>
              <a:rPr lang="en-US" dirty="0">
                <a:latin typeface="Optima" panose="02000503060000020004" pitchFamily="2" charset="0"/>
              </a:rPr>
              <a:t> (hyper-insufflation?)</a:t>
            </a: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b="1" dirty="0" err="1">
                <a:latin typeface="Optima" panose="02000503060000020004" pitchFamily="2" charset="0"/>
              </a:rPr>
              <a:t>Bronchectasies</a:t>
            </a:r>
            <a:r>
              <a:rPr lang="en-US" b="1" dirty="0">
                <a:latin typeface="Optima" panose="02000503060000020004" pitchFamily="2" charset="0"/>
              </a:rPr>
              <a:t> de traction </a:t>
            </a:r>
            <a:r>
              <a:rPr lang="en-US" dirty="0">
                <a:latin typeface="Optima" panose="02000503060000020004" pitchFamily="2" charset="0"/>
              </a:rPr>
              <a:t>++</a:t>
            </a:r>
          </a:p>
          <a:p>
            <a:r>
              <a:rPr lang="en-US" dirty="0">
                <a:latin typeface="Optima" panose="02000503060000020004" pitchFamily="2" charset="0"/>
              </a:rPr>
              <a:t>- </a:t>
            </a:r>
            <a:r>
              <a:rPr lang="en-US" dirty="0" err="1">
                <a:latin typeface="Optima" panose="02000503060000020004" pitchFamily="2" charset="0"/>
              </a:rPr>
              <a:t>Régions</a:t>
            </a:r>
            <a:r>
              <a:rPr lang="en-US" dirty="0">
                <a:latin typeface="Optima" panose="02000503060000020004" pitchFamily="2" charset="0"/>
              </a:rPr>
              <a:t> </a:t>
            </a:r>
            <a:r>
              <a:rPr lang="en-US" dirty="0" err="1">
                <a:latin typeface="Optima" panose="02000503060000020004" pitchFamily="2" charset="0"/>
              </a:rPr>
              <a:t>antérieures</a:t>
            </a:r>
            <a:r>
              <a:rPr lang="en-US" dirty="0">
                <a:latin typeface="Optima" panose="02000503060000020004" pitchFamily="2" charset="0"/>
              </a:rPr>
              <a:t> (</a:t>
            </a:r>
            <a:r>
              <a:rPr lang="en-US" dirty="0" err="1">
                <a:latin typeface="Optima" panose="02000503060000020004" pitchFamily="2" charset="0"/>
              </a:rPr>
              <a:t>lésions</a:t>
            </a:r>
            <a:r>
              <a:rPr lang="en-US" dirty="0">
                <a:latin typeface="Optima" panose="02000503060000020004" pitchFamily="2" charset="0"/>
              </a:rPr>
              <a:t> </a:t>
            </a:r>
            <a:r>
              <a:rPr lang="en-US" dirty="0" err="1">
                <a:latin typeface="Optima" panose="02000503060000020004" pitchFamily="2" charset="0"/>
              </a:rPr>
              <a:t>d’hyper</a:t>
            </a:r>
            <a:r>
              <a:rPr lang="en-US" dirty="0">
                <a:latin typeface="Optima" panose="02000503060000020004" pitchFamily="2" charset="0"/>
              </a:rPr>
              <a:t>-insufflation?) </a:t>
            </a:r>
            <a:r>
              <a:rPr lang="en-US" dirty="0" err="1">
                <a:latin typeface="Optima" panose="02000503060000020004" pitchFamily="2" charset="0"/>
              </a:rPr>
              <a:t>ou</a:t>
            </a:r>
            <a:r>
              <a:rPr lang="en-US" dirty="0">
                <a:latin typeface="Optima" panose="02000503060000020004" pitchFamily="2" charset="0"/>
              </a:rPr>
              <a:t> </a:t>
            </a:r>
            <a:r>
              <a:rPr lang="en-US" dirty="0" err="1">
                <a:latin typeface="Optima" panose="02000503060000020004" pitchFamily="2" charset="0"/>
              </a:rPr>
              <a:t>diffus</a:t>
            </a:r>
            <a:r>
              <a:rPr lang="en-US" dirty="0">
                <a:latin typeface="Optima" panose="02000503060000020004" pitchFamily="2" charset="0"/>
              </a:rPr>
              <a:t> ++ (</a:t>
            </a:r>
            <a:r>
              <a:rPr lang="en-US" dirty="0" err="1">
                <a:latin typeface="Optima" panose="02000503060000020004" pitchFamily="2" charset="0"/>
              </a:rPr>
              <a:t>rarement</a:t>
            </a:r>
            <a:r>
              <a:rPr lang="en-US" dirty="0">
                <a:latin typeface="Optima" panose="02000503060000020004" pitchFamily="2" charset="0"/>
              </a:rPr>
              <a:t> </a:t>
            </a:r>
            <a:r>
              <a:rPr lang="en-US" dirty="0" err="1">
                <a:latin typeface="Optima" panose="02000503060000020004" pitchFamily="2" charset="0"/>
              </a:rPr>
              <a:t>postérieur</a:t>
            </a:r>
            <a:r>
              <a:rPr lang="en-US" dirty="0">
                <a:latin typeface="Optima" panose="02000503060000020004" pitchFamily="2" charset="0"/>
              </a:rPr>
              <a:t>)</a:t>
            </a:r>
          </a:p>
          <a:p>
            <a:endParaRPr lang="en-US" dirty="0">
              <a:latin typeface="Optima" panose="02000503060000020004" pitchFamily="2" charset="0"/>
            </a:endParaRPr>
          </a:p>
          <a:p>
            <a:endParaRPr lang="en-US" sz="1400" dirty="0"/>
          </a:p>
          <a:p>
            <a:endParaRPr lang="en-MA" sz="1400" dirty="0"/>
          </a:p>
        </p:txBody>
      </p:sp>
    </p:spTree>
    <p:extLst>
      <p:ext uri="{BB962C8B-B14F-4D97-AF65-F5344CB8AC3E}">
        <p14:creationId xmlns:p14="http://schemas.microsoft.com/office/powerpoint/2010/main" val="3716432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29319</TotalTime>
  <Words>643</Words>
  <Application>Microsoft Macintosh PowerPoint</Application>
  <PresentationFormat>Widescreen</PresentationFormat>
  <Paragraphs>97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Optima</vt:lpstr>
      <vt:lpstr>Wingdings</vt:lpstr>
      <vt:lpstr>Thème Office</vt:lpstr>
      <vt:lpstr>Imagerie du thorax aigue chez un patient de réanimation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ÉTUDE PROSPECTIVE SUR LA CORRÉLATION DE LA E-FAST ÉCHOGRAPHIE ET BODYSCANNER CHEZ LE POLYTRAUMATISÉ AU SERVICE DES URGENCES DE L’HOPITAL IBN-SINA :   À PROPOS DE 40 CAS    </dc:title>
  <dc:creator>Mourad Zekri</dc:creator>
  <cp:lastModifiedBy>Microsoft Office User</cp:lastModifiedBy>
  <cp:revision>85</cp:revision>
  <dcterms:created xsi:type="dcterms:W3CDTF">2023-12-09T21:25:10Z</dcterms:created>
  <dcterms:modified xsi:type="dcterms:W3CDTF">2026-02-28T21:39:35Z</dcterms:modified>
</cp:coreProperties>
</file>