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94" r:id="rId2"/>
    <p:sldId id="263" r:id="rId3"/>
    <p:sldId id="268" r:id="rId4"/>
    <p:sldId id="304" r:id="rId5"/>
    <p:sldId id="301" r:id="rId6"/>
    <p:sldId id="303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7129" autoAdjust="0"/>
  </p:normalViewPr>
  <p:slideViewPr>
    <p:cSldViewPr snapToGrid="0">
      <p:cViewPr varScale="1">
        <p:scale>
          <a:sx n="63" d="100"/>
          <a:sy n="63" d="100"/>
        </p:scale>
        <p:origin x="9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AAA31-550C-5840-AC5E-45664D8D71F3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99A132-CE1B-7548-9549-02318561FA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30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5EBB2-9F10-4949-9A7D-8C83AA59088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46620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5EBB2-9F10-4949-9A7D-8C83AA59088F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2983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5D95D-9593-962C-139E-C1B06A1E5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7D64EB-A558-3B38-8110-84FBFD338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52DF2AC4-E91F-3820-8CFB-F2497FE21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b="1" baseline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9BEFD7E-6AA4-8338-FE29-23C610CA02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5EBB2-9F10-4949-9A7D-8C83AA59088F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0166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A51AD-7E7B-124E-30D5-A2CA3833B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81980B3-0B9B-1A6B-7671-91234ABBE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4860442F-DF96-AE84-A3CA-9CEDD15CE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b="1" baseline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536C4B-53EA-C9E6-0CCE-A93730D376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5EBB2-9F10-4949-9A7D-8C83AA59088F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1050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AEC80A-B6EC-542B-A541-F467529620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A6D8B0-B9DC-63F9-1ADF-42495A2021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0D31D8-A307-3C25-4900-C5A483211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E2C477-CCAB-B01B-FFD0-C98486BC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FDD197-630E-738A-C477-DFD40D4F7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3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0B4E04-BAA6-5D73-1EC5-3CE84FAE4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B76568-B0B5-E8D8-2AE9-E6BAFDAD0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0B2FB0-1CD3-A09B-E880-94F9E4A91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BEE229-E9F7-1B14-1E6B-6F055A451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CC5C71-920B-1CDB-06B2-FEB1750D6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242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7660F-FA15-AA05-C07E-CCAB85288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7C9AAC-1AC5-0B18-6AAA-362D3A5B14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554724-309D-6457-CCA8-0D938A880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8ECE06-2A2E-8864-24B9-BF0F4268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96F92D-FA5B-712C-2478-18871FAFD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0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D4409F-F8A7-1F6A-D50A-0B789A5F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FD054E-6BD8-0CCA-9CF9-4E9FCD3072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BE8718-3CF5-DCEB-074B-56CAE49E6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E25A882-56F5-FB09-2773-4802E6F4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20CA2C-2BDF-F5C4-E693-1CB79214F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AC2D512-996E-2A98-9BDE-3DC20D5E8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127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ED2037-5B5C-35E4-3D02-389AB94B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C6F3F4-685F-5E2A-9055-848EC171E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5B9A6A-F34E-3ACB-ACD9-0E6D35F40F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EA3E623-C7BF-DB9C-C7F9-7606E2804D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25F2C78-D383-364F-539D-7BBF7BA88C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C3F59FD-5614-8B9B-7F5F-605224EB5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D8E406-61BC-AC1D-79A8-F0438DAD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6C0BAD1-D6D9-BE4A-38AB-4B7EEEE1D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9984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7EAA0F-4846-5203-E49A-2992FBB2C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BB5763-0D87-A752-1773-242E3FB2B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CAA8ACA-956B-9CE3-6AAB-8476214C6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6F73C6-5E85-297D-E34A-900737858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7534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29F7577-C79A-79E0-581A-CFAACF655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432F755-15B0-8B9A-2263-99BA15E8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5BB248-8570-29A9-96AF-0E5211287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66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7D8FDB-429E-1798-AA27-E48B37CD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17215A-6E92-65DA-0A0A-DAED8F439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CA4D28-B1F3-A902-D053-C4CE9FB8B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0FCCE6-B763-3AC9-2521-23838E9B2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02EA5B5-1D38-CB17-34F5-D6A84E8C9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33DBA8-1DDC-690F-D01D-2FDF1895D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3173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5D2149-4398-AFB3-8BDB-17C332590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2F846B1-9636-6EE2-B265-DB43D2C664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37C774-034D-6870-1F1D-15830518A9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2979ED6-4B17-7F6F-5654-D44E2B7B7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38B39C-CCB2-3643-2DA1-6FBDC634A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CD4193-BB9A-14C3-212B-63D2987EA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2575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6FC6E3-8166-0B7F-78AF-C13248E9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E303AB-6DBF-6D6C-68BD-1FE85FF60A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03A932-360B-8E14-A494-B4243F6AF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1FBA45-21B7-A5D6-BCF6-BFA1603C1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48FEA1-E8D3-155D-82CB-C6DCDE32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8145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1D2EC7-2324-E9B2-B31F-BCBD6F5555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EB8F124-1CC9-EAE2-B2EA-0A84D78B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E2865B-531B-13EF-78AB-7BE8E5486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BE4B7B-17AC-E20A-28AE-692C74D1F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970E65-2B1D-78A5-CFC2-F3563A47E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27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B8D9B16-95A7-7628-64ED-E1F294C81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264634-FD1B-676C-7E3B-8BA372FA7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D0A361-4AFF-82C1-0EDB-A4CB008CE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A3A73-EBC0-6544-B3FC-CCAA7FCC9FD9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AE663A-5CCE-978D-83E3-00ED180C9A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D44C898-2B36-F766-03CE-9BB55C728B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57D06-8AEA-BC48-99FC-84654586A0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32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CA084D-E6AB-1453-62FB-F7689AA2B16E}"/>
              </a:ext>
            </a:extLst>
          </p:cNvPr>
          <p:cNvSpPr txBox="1">
            <a:spLocks/>
          </p:cNvSpPr>
          <p:nvPr/>
        </p:nvSpPr>
        <p:spPr>
          <a:xfrm>
            <a:off x="816429" y="1436914"/>
            <a:ext cx="10537371" cy="2247852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bg2"/>
                </a:solidFill>
              </a:rPr>
              <a:t>IRM de l’ATM : clé du diagnostic et du suivi des dysfonctionnements disco-ligamentaires dans le SADAM </a:t>
            </a:r>
            <a:endParaRPr lang="fr-FR" sz="4800" b="1" dirty="0">
              <a:solidFill>
                <a:schemeClr val="bg2"/>
              </a:solidFill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94865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4928" y="1364657"/>
            <a:ext cx="7396843" cy="5351386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fr-FR" sz="2400" dirty="0"/>
              <a:t>L’ ATM est l’une des articulations les plus sollicitées du corps humain</a:t>
            </a:r>
          </a:p>
          <a:p>
            <a:pPr fontAlgn="base">
              <a:spcAft>
                <a:spcPct val="0"/>
              </a:spcAft>
            </a:pPr>
            <a:r>
              <a:rPr lang="fr-FR" sz="2400" dirty="0"/>
              <a:t>Intervient en permanence dans : mastication, phonation, déglutition</a:t>
            </a:r>
          </a:p>
          <a:p>
            <a:r>
              <a:rPr lang="fr-FR" sz="2400" dirty="0"/>
              <a:t>Le syndrome </a:t>
            </a:r>
            <a:r>
              <a:rPr lang="fr-FR" sz="2400" dirty="0" err="1"/>
              <a:t>algo-dystrophique</a:t>
            </a:r>
            <a:r>
              <a:rPr lang="fr-FR" sz="2400" dirty="0"/>
              <a:t> de l’appareil manducateur (SADAM) ou dysfonctionnements de l’ATM (DAM) : pathologies complexes, multifactorielles</a:t>
            </a:r>
          </a:p>
          <a:p>
            <a:pPr fontAlgn="base">
              <a:spcAft>
                <a:spcPct val="0"/>
              </a:spcAft>
            </a:pPr>
            <a:r>
              <a:rPr lang="fr-FR" sz="2400" dirty="0"/>
              <a:t>Clinique: Douleurs, craquements, limitation d’ouverture buccale.</a:t>
            </a:r>
          </a:p>
          <a:p>
            <a:pPr fontAlgn="base">
              <a:spcAft>
                <a:spcPct val="0"/>
              </a:spcAft>
            </a:pPr>
            <a:r>
              <a:rPr lang="fr-FR" sz="2400" dirty="0"/>
              <a:t>Pathologie disco-ligamentaire est la cause la plus fréquente du SADAM</a:t>
            </a:r>
          </a:p>
          <a:p>
            <a:pPr fontAlgn="base">
              <a:spcAft>
                <a:spcPct val="0"/>
              </a:spcAft>
            </a:pPr>
            <a:r>
              <a:rPr lang="fr-FR" sz="2400" dirty="0">
                <a:cs typeface="Times New Roman" panose="02020603050405020304" pitchFamily="18" charset="0"/>
              </a:rPr>
              <a:t>IRM: examen de référence, o</a:t>
            </a:r>
            <a:r>
              <a:rPr lang="fr-FR" sz="2400" dirty="0"/>
              <a:t>util essentiel pour le diagnostic et la prise en charge des SADAM</a:t>
            </a:r>
          </a:p>
          <a:p>
            <a:pPr marL="0" indent="0" fontAlgn="base">
              <a:spcAft>
                <a:spcPct val="0"/>
              </a:spcAft>
              <a:buNone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792CA985-D79F-7DF7-868A-0939C838CD33}"/>
              </a:ext>
            </a:extLst>
          </p:cNvPr>
          <p:cNvSpPr txBox="1">
            <a:spLocks/>
          </p:cNvSpPr>
          <p:nvPr/>
        </p:nvSpPr>
        <p:spPr>
          <a:xfrm>
            <a:off x="1133061" y="141957"/>
            <a:ext cx="9925877" cy="991103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bg2"/>
                </a:solidFill>
                <a:latin typeface="Gill Sans MT" panose="020B0502020104020203" pitchFamily="34" charset="77"/>
              </a:rPr>
              <a:t>INTRODUCTION</a:t>
            </a:r>
            <a:r>
              <a:rPr lang="fr-FR" sz="4800" b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77"/>
              </a:rPr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D64FB8-E6E7-2A60-8896-2ADFA1463F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04" t="2231" r="3613" b="3259"/>
          <a:stretch>
            <a:fillRect/>
          </a:stretch>
        </p:blipFill>
        <p:spPr>
          <a:xfrm>
            <a:off x="7451407" y="1492288"/>
            <a:ext cx="4740593" cy="451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45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0B8C4-673B-ED1C-6AEF-1DD615FE4A6A}"/>
              </a:ext>
            </a:extLst>
          </p:cNvPr>
          <p:cNvSpPr txBox="1">
            <a:spLocks/>
          </p:cNvSpPr>
          <p:nvPr/>
        </p:nvSpPr>
        <p:spPr>
          <a:xfrm>
            <a:off x="1045029" y="152400"/>
            <a:ext cx="10149377" cy="1023257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bg2"/>
                </a:solidFill>
                <a:latin typeface="Gill Sans MT" panose="020B0502020104020203" pitchFamily="34" charset="77"/>
              </a:rPr>
              <a:t>RAPPELS ANATOMIQUE</a:t>
            </a:r>
            <a:endParaRPr lang="fr-FR" b="1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77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C974FB-6131-B14E-117C-01A92BE6A3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67" b="533"/>
          <a:stretch>
            <a:fillRect/>
          </a:stretch>
        </p:blipFill>
        <p:spPr>
          <a:xfrm>
            <a:off x="195718" y="1587500"/>
            <a:ext cx="5059921" cy="4339771"/>
          </a:xfrm>
          <a:prstGeom prst="rect">
            <a:avLst/>
          </a:prstGeom>
        </p:spPr>
      </p:pic>
      <p:pic>
        <p:nvPicPr>
          <p:cNvPr id="7" name="Espace réservé du contenu 4">
            <a:extLst>
              <a:ext uri="{FF2B5EF4-FFF2-40B4-BE49-F238E27FC236}">
                <a16:creationId xmlns:a16="http://schemas.microsoft.com/office/drawing/2014/main" id="{6E1B6F1F-40E5-A624-9A8F-8DA153899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32612" y="1587500"/>
            <a:ext cx="5591884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1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03618A7-1B24-1D33-19D7-566F4EBFDDE3}"/>
              </a:ext>
            </a:extLst>
          </p:cNvPr>
          <p:cNvSpPr txBox="1">
            <a:spLocks/>
          </p:cNvSpPr>
          <p:nvPr/>
        </p:nvSpPr>
        <p:spPr>
          <a:xfrm>
            <a:off x="1338943" y="62446"/>
            <a:ext cx="9831745" cy="819297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bg2"/>
                </a:solidFill>
                <a:latin typeface="Gill Sans MT" panose="020B0502020104020203" pitchFamily="34" charset="77"/>
              </a:rPr>
              <a:t>PHYSIOLOGIE</a:t>
            </a:r>
            <a:endParaRPr lang="fr-FR" b="1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77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66B59DE-8097-DCBC-73CB-DAE4E8D21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434" y="1448978"/>
            <a:ext cx="2936383" cy="228924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1360752-0F3F-CBC9-41AD-E6A8C2381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2425" y="3866572"/>
            <a:ext cx="2450399" cy="19581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4798217-8E1B-D8DB-23EF-EBA3A0BA99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361" y="4861816"/>
            <a:ext cx="2034862" cy="171206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A553E42-FE29-4A91-ABAA-EED0249824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9757" y="4691407"/>
            <a:ext cx="2450399" cy="216659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64794DA-E1CE-A0AC-0A66-85F8DABC45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754" y="3280420"/>
            <a:ext cx="3409801" cy="351513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332A758-5755-EC94-5499-A4C0EE7DF231}"/>
              </a:ext>
            </a:extLst>
          </p:cNvPr>
          <p:cNvSpPr txBox="1"/>
          <p:nvPr/>
        </p:nvSpPr>
        <p:spPr>
          <a:xfrm>
            <a:off x="226183" y="1104764"/>
            <a:ext cx="859966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dirty="0"/>
              <a:t>Bouche fermée : </a:t>
            </a:r>
          </a:p>
          <a:p>
            <a:pPr lvl="1"/>
            <a:r>
              <a:rPr lang="fr-FR" sz="2200" dirty="0"/>
              <a:t>Disque et tête solidaire</a:t>
            </a:r>
          </a:p>
          <a:p>
            <a:pPr lvl="1"/>
            <a:r>
              <a:rPr lang="fr-FR" sz="2200" dirty="0"/>
              <a:t>Bord postérieur du ménisque à 12h (+/- 10°)</a:t>
            </a:r>
          </a:p>
          <a:p>
            <a:r>
              <a:rPr lang="fr-FR" sz="2200" dirty="0"/>
              <a:t>Ouverture de la bouche : </a:t>
            </a:r>
          </a:p>
          <a:p>
            <a:pPr lvl="1"/>
            <a:r>
              <a:rPr lang="fr-FR" sz="2200" dirty="0"/>
              <a:t>Disque se déplace en 1</a:t>
            </a:r>
            <a:r>
              <a:rPr lang="fr-FR" sz="2200" baseline="30000" dirty="0"/>
              <a:t>er</a:t>
            </a:r>
            <a:r>
              <a:rPr lang="fr-FR" sz="2200" dirty="0"/>
              <a:t> en regard du tubercule, suivi par la tête</a:t>
            </a:r>
          </a:p>
          <a:p>
            <a:pPr lvl="1"/>
            <a:r>
              <a:rPr lang="fr-FR" sz="2200" dirty="0"/>
              <a:t>Meilleure étude du bourrelet postérieur en BO</a:t>
            </a:r>
          </a:p>
        </p:txBody>
      </p:sp>
    </p:spTree>
    <p:extLst>
      <p:ext uri="{BB962C8B-B14F-4D97-AF65-F5344CB8AC3E}">
        <p14:creationId xmlns:p14="http://schemas.microsoft.com/office/powerpoint/2010/main" val="1596845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A4F04-6956-F4C0-21AF-0D425F2AF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2BA307-24AD-2C87-1705-29DB109462A6}"/>
              </a:ext>
            </a:extLst>
          </p:cNvPr>
          <p:cNvSpPr txBox="1">
            <a:spLocks/>
          </p:cNvSpPr>
          <p:nvPr/>
        </p:nvSpPr>
        <p:spPr>
          <a:xfrm>
            <a:off x="838201" y="152401"/>
            <a:ext cx="10356205" cy="8128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bg2"/>
                </a:solidFill>
                <a:latin typeface="Gill Sans MT" panose="020B0502020104020203" pitchFamily="34" charset="77"/>
              </a:rPr>
              <a:t>IMAGERIE</a:t>
            </a:r>
            <a:endParaRPr lang="fr-FR" b="1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77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7025639-145A-70AD-AFEC-9C28F2EC05F8}"/>
              </a:ext>
            </a:extLst>
          </p:cNvPr>
          <p:cNvSpPr txBox="1"/>
          <p:nvPr/>
        </p:nvSpPr>
        <p:spPr>
          <a:xfrm>
            <a:off x="355146" y="1399205"/>
            <a:ext cx="6098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/>
              <a:t>Désunion </a:t>
            </a:r>
            <a:r>
              <a:rPr lang="fr-FR" sz="2400" b="1" dirty="0" err="1"/>
              <a:t>condylo</a:t>
            </a:r>
            <a:r>
              <a:rPr lang="fr-FR" sz="2400" b="1" dirty="0"/>
              <a:t>-discale réductible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7C6365-E836-34DE-BBE8-8F29D05F6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06" y="2294874"/>
            <a:ext cx="6369160" cy="329055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92EFBC5-D68F-CC40-31B9-578060DF46D7}"/>
              </a:ext>
            </a:extLst>
          </p:cNvPr>
          <p:cNvSpPr txBox="1"/>
          <p:nvPr/>
        </p:nvSpPr>
        <p:spPr>
          <a:xfrm>
            <a:off x="6453866" y="1382876"/>
            <a:ext cx="6098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/>
              <a:t>Désunion </a:t>
            </a:r>
            <a:r>
              <a:rPr lang="fr-FR" sz="2400" b="1" dirty="0" err="1"/>
              <a:t>condylo</a:t>
            </a:r>
            <a:r>
              <a:rPr lang="fr-FR" sz="2400" b="1" dirty="0"/>
              <a:t>-discale irréductible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AFE9C7C-A15C-0107-FECB-0DF835137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994" y="2053029"/>
            <a:ext cx="5292300" cy="377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59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5B5C1-7954-A678-CB9E-377E17A96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C20C6F-CBE3-C568-0C37-06C765CBFE65}"/>
              </a:ext>
            </a:extLst>
          </p:cNvPr>
          <p:cNvSpPr txBox="1">
            <a:spLocks/>
          </p:cNvSpPr>
          <p:nvPr/>
        </p:nvSpPr>
        <p:spPr>
          <a:xfrm>
            <a:off x="838201" y="152401"/>
            <a:ext cx="10356205" cy="812800"/>
          </a:xfrm>
          <a:prstGeom prst="rect">
            <a:avLst/>
          </a:prstGeom>
          <a:solidFill>
            <a:schemeClr val="accent5">
              <a:lumMod val="50000"/>
            </a:schemeClr>
          </a:solidFill>
          <a:ln w="6350" cap="flat" cmpd="sng" algn="ctr">
            <a:solidFill>
              <a:schemeClr val="bg1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bg2"/>
                </a:solidFill>
                <a:latin typeface="Gill Sans MT" panose="020B0502020104020203" pitchFamily="34" charset="77"/>
              </a:rPr>
              <a:t>IMAGERIE</a:t>
            </a:r>
            <a:endParaRPr lang="fr-FR" b="1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77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8DCF644-012D-E85C-AF41-033958F00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292" y="1261102"/>
            <a:ext cx="3486640" cy="503135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DFD1EF9-5040-E0B2-853B-306E5124B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891" y="1468671"/>
            <a:ext cx="4475415" cy="366854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F7CD92D-DA77-31E9-63BE-6B050984B1CB}"/>
              </a:ext>
            </a:extLst>
          </p:cNvPr>
          <p:cNvSpPr txBox="1"/>
          <p:nvPr/>
        </p:nvSpPr>
        <p:spPr>
          <a:xfrm>
            <a:off x="119694" y="1734937"/>
            <a:ext cx="34866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Coupe coronale en DP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Normalement ménisque ne dépasse pas les bords externes et internes des condyles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6C5992FF-0D77-D59C-3E05-62831B1A6613}"/>
              </a:ext>
            </a:extLst>
          </p:cNvPr>
          <p:cNvSpPr txBox="1"/>
          <p:nvPr/>
        </p:nvSpPr>
        <p:spPr>
          <a:xfrm>
            <a:off x="119694" y="1261102"/>
            <a:ext cx="2910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/>
              <a:t>Luxation médiane</a:t>
            </a:r>
          </a:p>
        </p:txBody>
      </p:sp>
    </p:spTree>
    <p:extLst>
      <p:ext uri="{BB962C8B-B14F-4D97-AF65-F5344CB8AC3E}">
        <p14:creationId xmlns:p14="http://schemas.microsoft.com/office/powerpoint/2010/main" val="12407985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174</Words>
  <Application>Microsoft Office PowerPoint</Application>
  <PresentationFormat>Grand écran</PresentationFormat>
  <Paragraphs>27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Gill Sans MT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khaoula bounar</dc:creator>
  <cp:lastModifiedBy>minahbinah40@gmail.com</cp:lastModifiedBy>
  <cp:revision>18</cp:revision>
  <dcterms:created xsi:type="dcterms:W3CDTF">2026-02-27T20:48:04Z</dcterms:created>
  <dcterms:modified xsi:type="dcterms:W3CDTF">2026-02-28T22:11:02Z</dcterms:modified>
</cp:coreProperties>
</file>