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56" r:id="rId4"/>
    <p:sldId id="257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CCALINI, Sara" initials="BS" lastIdx="4" clrIdx="0">
    <p:extLst>
      <p:ext uri="{19B8F6BF-5375-455C-9EA6-DF929625EA0E}">
        <p15:presenceInfo xmlns:p15="http://schemas.microsoft.com/office/powerpoint/2012/main" userId="S-1-5-21-1292428093-854245398-725345543-3101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79"/>
  </p:normalViewPr>
  <p:slideViewPr>
    <p:cSldViewPr snapToGrid="0">
      <p:cViewPr varScale="1">
        <p:scale>
          <a:sx n="104" d="100"/>
          <a:sy n="104" d="100"/>
        </p:scale>
        <p:origin x="6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952A0-D421-FE4C-A37C-8AF51DA34D82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8B772-E9ED-9045-B7A0-E67869B0B6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072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8B772-E9ED-9045-B7A0-E67869B0B67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60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8CE6A-4927-2D76-5FA9-C3D92F0AC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2D73C08-EBBE-A6D9-7FD8-CFBCD93347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409E4B-569B-28A6-0111-F4673E80D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368CA0-90F4-99EE-D0A4-9CEA47829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78B772-E9ED-9045-B7A0-E67869B0B67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676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5D3AD0-047C-2DC1-9F44-1DBA28787E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920A09-ACA6-EC5E-6ADF-74C7B81A14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2F9F5A-EA45-0C87-9C1A-7F799F243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3F3A8A-C655-73C5-9861-8B711310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465D7E-C931-3049-63A2-B03E6019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087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6B5603-90A5-1209-FD34-DAA491329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A9A253-9F86-4FB7-D23A-BA5D8C17E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B1C909-E4AD-CA31-3CBA-68FBC861A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E68120-ABD0-7D14-2927-1D551FD30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03C73B-6038-D592-4620-0B0CF3324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03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14EA3-21B3-1F85-F4DD-8621716A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004398-BC19-9DFC-4BFB-09EDBD145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4C7121-391A-493F-3A8C-B9B0B4F6B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7B16F8-0344-E0DC-9B93-EE091504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C04C70-16C8-AD22-C0F2-6F3E3B118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00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0E111-BF5F-2528-3D29-A7673DE3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078685-088A-720F-A7C6-0C30F5548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8A24E3F-9E43-B9B4-1B80-B3D35722E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24246C-6C85-4D3E-CE3D-E67EAC8D2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EECE15-3DEF-585B-4E46-08B8187BE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C1EED2-D235-DFD0-605F-D3ADCF2BD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624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CC8E6-A3F0-5A49-AFB0-CD42FEB1F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DBFE5F-6697-67E6-B6C9-4404043BC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A6ADA1-936E-5B4A-481F-AD90F062C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09584CE-D3D8-E93F-0F6A-3258704574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2E7DF5-C553-02E6-2481-BE34F707D7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AAC9C72-D8B4-BEEB-38DA-9570EB2D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6879350-43E6-D926-34E4-64D142C9B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BD1A72-CE28-BF88-0EAA-BCCD9D44C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53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2C7BFC-4637-2048-FB1E-BAC0FD5B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49CFF5-1A56-6A54-24E7-EB7237BB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DB2CA37-CD91-6BC1-38F9-15FDA10E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04E479-F8B7-0A6C-480E-8FF036A6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08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911F11E-B27A-B39B-CF4F-F79A20E33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8221987-C0D6-BB6C-6D79-DB613C5DE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728706-9719-E036-87A5-9FFF2EB60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255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45E934-442B-B24A-749A-0148EB912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D7477A-160B-AC5F-0E82-33CF5FD71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41EC5B-8EF2-2FE7-0CF5-7968EFB7B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4B70EF-C814-7576-B628-481A7BE99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D499D4-FE22-E086-32AE-B65416A30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A044BC-388C-9B38-E665-E460CF37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600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BC5DC-F2AB-3483-A992-1A8DB6C6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EE48124-8E2A-2AB2-1CC0-AF8CA2E9E7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1128CA-1003-5906-850E-DEE42DCF4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4F0496-11F7-01B9-B925-2FD361EC4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8FDBC2-B7B8-96C5-B422-DE8AB012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0E9BB7-2E3D-F2F4-BFB9-AD43E4F21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524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D2FDD9-07D6-8B27-9024-2389AE769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8D12665-3324-7B50-EA7D-4A4FC6F68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1D3B47-F8A0-0B35-E3DE-13AB6C59D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CB1829-ADF6-B9EE-70CA-9F42F8C8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673EFB-DD65-7449-B4B6-88BE65D7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50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916386-6CA0-C7DE-05CB-359C4CFD3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7ED81F-2A04-D7E1-B7BF-FE3F3A9C8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42B6C3-A832-B8D4-C0CC-A7544134C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F2DD31-E74C-2B21-0185-5D93B0858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233CF8-BB58-D6EA-92B8-C0CCE5EE8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45C9DD9-7947-33BD-F095-E83F8EAB8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5AD7A5-CA4C-2AD7-E2BC-AF7F746A3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C509CB-19AE-F7B6-B57B-73AD758BA5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88DEBA-4107-204A-9B4C-75D855DD3568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9A2C51-1636-0E14-EE81-BA826FD991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93122A-3B49-C773-4AF7-F5E5BD0CF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7D0CF6-1A90-C14E-AEAC-0173C3FA38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17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gif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jpg"/><Relationship Id="rId5" Type="http://schemas.openxmlformats.org/officeDocument/2006/relationships/image" Target="../media/image3.gif"/><Relationship Id="rId10" Type="http://schemas.openxmlformats.org/officeDocument/2006/relationships/image" Target="../media/image6.png"/><Relationship Id="rId4" Type="http://schemas.openxmlformats.org/officeDocument/2006/relationships/image" Target="../media/image2.gif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gif"/><Relationship Id="rId7" Type="http://schemas.microsoft.com/office/2007/relationships/hdphoto" Target="../media/hdphoto3.wdp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jpg"/><Relationship Id="rId5" Type="http://schemas.openxmlformats.org/officeDocument/2006/relationships/image" Target="../media/image3.gif"/><Relationship Id="rId10" Type="http://schemas.openxmlformats.org/officeDocument/2006/relationships/image" Target="../media/image6.png"/><Relationship Id="rId4" Type="http://schemas.openxmlformats.org/officeDocument/2006/relationships/image" Target="../media/image2.gif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5.gif"/><Relationship Id="rId5" Type="http://schemas.microsoft.com/office/2007/relationships/hdphoto" Target="../media/hdphoto6.wdp"/><Relationship Id="rId15" Type="http://schemas.microsoft.com/office/2007/relationships/hdphoto" Target="../media/hdphoto10.wdp"/><Relationship Id="rId10" Type="http://schemas.openxmlformats.org/officeDocument/2006/relationships/image" Target="../media/image14.gif"/><Relationship Id="rId4" Type="http://schemas.openxmlformats.org/officeDocument/2006/relationships/image" Target="../media/image11.png"/><Relationship Id="rId9" Type="http://schemas.microsoft.com/office/2007/relationships/hdphoto" Target="../media/hdphoto8.wdp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068290-EA96-703F-1080-97870A491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71B13B3-086F-B77A-A262-0B4E2A430121}"/>
              </a:ext>
            </a:extLst>
          </p:cNvPr>
          <p:cNvSpPr txBox="1"/>
          <p:nvPr/>
        </p:nvSpPr>
        <p:spPr>
          <a:xfrm>
            <a:off x="1416407" y="295915"/>
            <a:ext cx="120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sportif de 64 ans adressé pour hyperexcitabilité ventriculaire et suspicion initiale de cardiomyopathie dilatée</a:t>
            </a:r>
          </a:p>
        </p:txBody>
      </p:sp>
      <p:pic>
        <p:nvPicPr>
          <p:cNvPr id="8" name="Image 7" descr="Une image contenant monochrome, Photographie monochrome, noir et blanc&#10;&#10;Le contenu généré par l’IA peut être incorrect.">
            <a:extLst>
              <a:ext uri="{FF2B5EF4-FFF2-40B4-BE49-F238E27FC236}">
                <a16:creationId xmlns:a16="http://schemas.microsoft.com/office/drawing/2014/main" id="{A047313D-12EE-E2D3-BB4A-CC557B3A34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71" r="20065" b="9914"/>
          <a:stretch>
            <a:fillRect/>
          </a:stretch>
        </p:blipFill>
        <p:spPr>
          <a:xfrm>
            <a:off x="5641640" y="801480"/>
            <a:ext cx="2785910" cy="2434024"/>
          </a:xfrm>
          <a:prstGeom prst="rect">
            <a:avLst/>
          </a:prstGeom>
        </p:spPr>
      </p:pic>
      <p:pic>
        <p:nvPicPr>
          <p:cNvPr id="12" name="Image 11" descr="Une image contenant monochrome, Photographie monochrome, croquis, noir et blanc&#10;&#10;Le contenu généré par l’IA peut être incorrect.">
            <a:extLst>
              <a:ext uri="{FF2B5EF4-FFF2-40B4-BE49-F238E27FC236}">
                <a16:creationId xmlns:a16="http://schemas.microsoft.com/office/drawing/2014/main" id="{EA140C52-C3D9-3005-80E5-F39574A32C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227" r="13409"/>
          <a:stretch>
            <a:fillRect/>
          </a:stretch>
        </p:blipFill>
        <p:spPr>
          <a:xfrm>
            <a:off x="449323" y="795204"/>
            <a:ext cx="2245858" cy="2384891"/>
          </a:xfrm>
          <a:prstGeom prst="rect">
            <a:avLst/>
          </a:prstGeom>
        </p:spPr>
      </p:pic>
      <p:pic>
        <p:nvPicPr>
          <p:cNvPr id="14" name="Image 13" descr="Une image contenant Imagerie médicale, noir et blanc&#10;&#10;Le contenu généré par l’IA peut être incorrect.">
            <a:extLst>
              <a:ext uri="{FF2B5EF4-FFF2-40B4-BE49-F238E27FC236}">
                <a16:creationId xmlns:a16="http://schemas.microsoft.com/office/drawing/2014/main" id="{530C8C8D-964D-8CFA-B7CA-BC69E7B057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117" r="22138"/>
          <a:stretch>
            <a:fillRect/>
          </a:stretch>
        </p:blipFill>
        <p:spPr>
          <a:xfrm>
            <a:off x="3021871" y="795205"/>
            <a:ext cx="2275993" cy="241689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14B9AEE-E72E-8387-7EDE-34BC9EB22038}"/>
              </a:ext>
            </a:extLst>
          </p:cNvPr>
          <p:cNvSpPr txBox="1"/>
          <p:nvPr/>
        </p:nvSpPr>
        <p:spPr>
          <a:xfrm>
            <a:off x="236963" y="3282116"/>
            <a:ext cx="57584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Franche dyskinésie sous infundibulaire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</a:t>
            </a: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la paroi basale du VD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contrastant </a:t>
            </a: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avec une normokinésie apicale</a:t>
            </a:r>
            <a:b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Verticalisation proto-diastolique du septum témoignant d'une surcharge volumétrique du VD</a:t>
            </a: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C88F0F2-68A0-179B-F69E-E9A803A52527}"/>
              </a:ext>
            </a:extLst>
          </p:cNvPr>
          <p:cNvSpPr txBox="1"/>
          <p:nvPr/>
        </p:nvSpPr>
        <p:spPr>
          <a:xfrm>
            <a:off x="7514781" y="6011439"/>
            <a:ext cx="37971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Rehaussement tardif diffus du VD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Fibrose interstitielle dense de la </a:t>
            </a: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paroi latérale du VG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9771F90E-EF63-BC2D-8045-A113C2375AB9}"/>
              </a:ext>
            </a:extLst>
          </p:cNvPr>
          <p:cNvGrpSpPr/>
          <p:nvPr/>
        </p:nvGrpSpPr>
        <p:grpSpPr>
          <a:xfrm>
            <a:off x="5922171" y="3651996"/>
            <a:ext cx="3316746" cy="2175850"/>
            <a:chOff x="5505203" y="3554051"/>
            <a:chExt cx="3316746" cy="2175850"/>
          </a:xfrm>
        </p:grpSpPr>
        <p:pic>
          <p:nvPicPr>
            <p:cNvPr id="18" name="Image 17" descr="Une image contenant Imagerie médicale, radiologie, médical, Radiographie médicale&#10;&#10;Le contenu généré par l’IA peut être incorrect.">
              <a:extLst>
                <a:ext uri="{FF2B5EF4-FFF2-40B4-BE49-F238E27FC236}">
                  <a16:creationId xmlns:a16="http://schemas.microsoft.com/office/drawing/2014/main" id="{B8D0AB96-9EE0-D63A-724B-EE191247D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15000"/>
                      </a14:imgEffect>
                    </a14:imgLayer>
                  </a14:imgProps>
                </a:ext>
              </a:extLst>
            </a:blip>
            <a:srcRect l="24267" t="20832" r="5550" b="33126"/>
            <a:stretch>
              <a:fillRect/>
            </a:stretch>
          </p:blipFill>
          <p:spPr>
            <a:xfrm>
              <a:off x="5505203" y="3554051"/>
              <a:ext cx="3316746" cy="2175850"/>
            </a:xfrm>
            <a:prstGeom prst="rect">
              <a:avLst/>
            </a:prstGeom>
          </p:spPr>
        </p:pic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E1E1C165-43A9-9884-DFCF-F8E13A4C76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76559" y="5367400"/>
              <a:ext cx="67705" cy="13877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423A7A62-E2CA-5D29-772A-C0A67A74A90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47076" y="5455323"/>
              <a:ext cx="49445" cy="13877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E7F5FD3-27A0-6182-C2E4-DFC53272987F}"/>
              </a:ext>
            </a:extLst>
          </p:cNvPr>
          <p:cNvGrpSpPr/>
          <p:nvPr/>
        </p:nvGrpSpPr>
        <p:grpSpPr>
          <a:xfrm>
            <a:off x="8993038" y="3700161"/>
            <a:ext cx="2961998" cy="2127686"/>
            <a:chOff x="8993038" y="3603448"/>
            <a:chExt cx="2961998" cy="2211355"/>
          </a:xfrm>
        </p:grpSpPr>
        <p:pic>
          <p:nvPicPr>
            <p:cNvPr id="16" name="Image 15" descr="Une image contenant noir et blanc, monochrome, plein air, sol&#10;&#10;Le contenu généré par l’IA peut être incorrect.">
              <a:extLst>
                <a:ext uri="{FF2B5EF4-FFF2-40B4-BE49-F238E27FC236}">
                  <a16:creationId xmlns:a16="http://schemas.microsoft.com/office/drawing/2014/main" id="{0C07C66C-0FBF-A8DF-4457-DC70EB1DD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41000"/>
                      </a14:imgEffect>
                      <a14:imgEffect>
                        <a14:brightnessContrast contrast="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93038" y="3603448"/>
              <a:ext cx="2961998" cy="2211355"/>
            </a:xfrm>
            <a:prstGeom prst="rect">
              <a:avLst/>
            </a:prstGeom>
          </p:spPr>
        </p:pic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4BC6C625-D9A9-A8B7-31B4-1A23D4FBFB38}"/>
                </a:ext>
              </a:extLst>
            </p:cNvPr>
            <p:cNvGrpSpPr/>
            <p:nvPr/>
          </p:nvGrpSpPr>
          <p:grpSpPr>
            <a:xfrm>
              <a:off x="9295938" y="3819647"/>
              <a:ext cx="2016023" cy="1839281"/>
              <a:chOff x="9295938" y="3819647"/>
              <a:chExt cx="2016023" cy="1839281"/>
            </a:xfrm>
          </p:grpSpPr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B99B2A8F-6555-EB23-9CF9-FE52090C2F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13748" y="3819647"/>
                <a:ext cx="119811" cy="18173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7BAE7F78-46CB-A7A3-13AD-29FCBAE9BB1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150790" y="5072908"/>
                <a:ext cx="161171" cy="13169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9066B5DB-3AFB-5E03-E65B-4CC6E8E977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95938" y="4896606"/>
                <a:ext cx="188858" cy="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81A3F4F0-86BD-0A26-E2D4-025271CAB4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84796" y="5474898"/>
                <a:ext cx="128952" cy="18403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8DC167D-E791-D41F-076B-490B774DBD05}"/>
              </a:ext>
            </a:extLst>
          </p:cNvPr>
          <p:cNvGrpSpPr/>
          <p:nvPr/>
        </p:nvGrpSpPr>
        <p:grpSpPr>
          <a:xfrm>
            <a:off x="8875536" y="795204"/>
            <a:ext cx="2961998" cy="2725952"/>
            <a:chOff x="8875536" y="645740"/>
            <a:chExt cx="2961998" cy="2725952"/>
          </a:xfrm>
        </p:grpSpPr>
        <p:pic>
          <p:nvPicPr>
            <p:cNvPr id="22" name="Image 21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A444481E-80E3-6FDE-69F2-FA5E66096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875536" y="645740"/>
              <a:ext cx="2961998" cy="2725952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B055FAF-7D8C-819D-8850-00FF60F548F4}"/>
                </a:ext>
              </a:extLst>
            </p:cNvPr>
            <p:cNvSpPr/>
            <p:nvPr/>
          </p:nvSpPr>
          <p:spPr>
            <a:xfrm>
              <a:off x="9877169" y="2413686"/>
              <a:ext cx="510746" cy="222422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CADA234-B63A-70FD-E075-23BC313769D0}"/>
                </a:ext>
              </a:extLst>
            </p:cNvPr>
            <p:cNvSpPr/>
            <p:nvPr/>
          </p:nvSpPr>
          <p:spPr>
            <a:xfrm>
              <a:off x="10895416" y="2734962"/>
              <a:ext cx="683757" cy="258288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30710556-A12F-6DFB-3C5E-40A1ACCB0F92}"/>
              </a:ext>
            </a:extLst>
          </p:cNvPr>
          <p:cNvGrpSpPr/>
          <p:nvPr/>
        </p:nvGrpSpPr>
        <p:grpSpPr>
          <a:xfrm>
            <a:off x="3327662" y="4127048"/>
            <a:ext cx="2242620" cy="1988138"/>
            <a:chOff x="2932928" y="4167263"/>
            <a:chExt cx="2661218" cy="2402740"/>
          </a:xfrm>
        </p:grpSpPr>
        <p:pic>
          <p:nvPicPr>
            <p:cNvPr id="49" name="Image 48" descr="Une image contenant cercle, Imagerie médicale, radiologie&#10;&#10;Le contenu généré par l’IA peut être incorrect.">
              <a:extLst>
                <a:ext uri="{FF2B5EF4-FFF2-40B4-BE49-F238E27FC236}">
                  <a16:creationId xmlns:a16="http://schemas.microsoft.com/office/drawing/2014/main" id="{6DB24106-4A36-B4CA-3565-BD9A418E2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3400" t="6838" r="15488" b="37985"/>
            <a:stretch>
              <a:fillRect/>
            </a:stretch>
          </p:blipFill>
          <p:spPr>
            <a:xfrm>
              <a:off x="2932928" y="4167263"/>
              <a:ext cx="2661218" cy="2402740"/>
            </a:xfrm>
            <a:prstGeom prst="rect">
              <a:avLst/>
            </a:prstGeom>
          </p:spPr>
        </p:pic>
        <p:cxnSp>
          <p:nvCxnSpPr>
            <p:cNvPr id="53" name="Connecteur droit avec flèche 52">
              <a:extLst>
                <a:ext uri="{FF2B5EF4-FFF2-40B4-BE49-F238E27FC236}">
                  <a16:creationId xmlns:a16="http://schemas.microsoft.com/office/drawing/2014/main" id="{24F3746B-2AE6-92D0-A6B9-A1AB7093660D}"/>
                </a:ext>
              </a:extLst>
            </p:cNvPr>
            <p:cNvCxnSpPr>
              <a:cxnSpLocks/>
            </p:cNvCxnSpPr>
            <p:nvPr/>
          </p:nvCxnSpPr>
          <p:spPr>
            <a:xfrm>
              <a:off x="3447640" y="4523014"/>
              <a:ext cx="130756" cy="97972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2B4A64B0-0AE1-FD3D-5953-05EE279D5512}"/>
                </a:ext>
              </a:extLst>
            </p:cNvPr>
            <p:cNvCxnSpPr>
              <a:cxnSpLocks/>
            </p:cNvCxnSpPr>
            <p:nvPr/>
          </p:nvCxnSpPr>
          <p:spPr>
            <a:xfrm>
              <a:off x="3660872" y="4348722"/>
              <a:ext cx="85567" cy="137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98D3BB4C-99EA-F63F-E014-DE35E6BD687F}"/>
                </a:ext>
              </a:extLst>
            </p:cNvPr>
            <p:cNvCxnSpPr>
              <a:cxnSpLocks/>
            </p:cNvCxnSpPr>
            <p:nvPr/>
          </p:nvCxnSpPr>
          <p:spPr>
            <a:xfrm>
              <a:off x="3949409" y="4242791"/>
              <a:ext cx="0" cy="15307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ZoneTexte 64">
            <a:extLst>
              <a:ext uri="{FF2B5EF4-FFF2-40B4-BE49-F238E27FC236}">
                <a16:creationId xmlns:a16="http://schemas.microsoft.com/office/drawing/2014/main" id="{C2B6D8DB-CF22-4050-FE84-7B6180392375}"/>
              </a:ext>
            </a:extLst>
          </p:cNvPr>
          <p:cNvSpPr txBox="1"/>
          <p:nvPr/>
        </p:nvSpPr>
        <p:spPr>
          <a:xfrm>
            <a:off x="3667027" y="6146312"/>
            <a:ext cx="17062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Infiltration graisseuse épicardique de la paroi latérale du VD</a:t>
            </a:r>
          </a:p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F4E44C-91A0-4AB0-9F98-A25B67169597}"/>
              </a:ext>
            </a:extLst>
          </p:cNvPr>
          <p:cNvSpPr txBox="1"/>
          <p:nvPr/>
        </p:nvSpPr>
        <p:spPr>
          <a:xfrm>
            <a:off x="159107" y="101880"/>
            <a:ext cx="125730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 1</a:t>
            </a:r>
          </a:p>
        </p:txBody>
      </p:sp>
      <p:sp>
        <p:nvSpPr>
          <p:cNvPr id="4" name="Rectangle 3"/>
          <p:cNvSpPr/>
          <p:nvPr/>
        </p:nvSpPr>
        <p:spPr>
          <a:xfrm>
            <a:off x="1011422" y="6239461"/>
            <a:ext cx="17600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Infiltration graisseuse myocardique du VG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12"/>
          <a:srcRect l="17288" t="3207" r="14827" b="8401"/>
          <a:stretch/>
        </p:blipFill>
        <p:spPr>
          <a:xfrm>
            <a:off x="615876" y="4113113"/>
            <a:ext cx="2467325" cy="2025804"/>
          </a:xfrm>
          <a:prstGeom prst="rect">
            <a:avLst/>
          </a:prstGeom>
        </p:spPr>
      </p:pic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B4A64B0-0AE1-FD3D-5953-05EE279D5512}"/>
              </a:ext>
            </a:extLst>
          </p:cNvPr>
          <p:cNvCxnSpPr>
            <a:cxnSpLocks/>
          </p:cNvCxnSpPr>
          <p:nvPr/>
        </p:nvCxnSpPr>
        <p:spPr>
          <a:xfrm flipH="1" flipV="1">
            <a:off x="2415281" y="5874897"/>
            <a:ext cx="37816" cy="15442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2B4A64B0-0AE1-FD3D-5953-05EE279D5512}"/>
              </a:ext>
            </a:extLst>
          </p:cNvPr>
          <p:cNvCxnSpPr>
            <a:cxnSpLocks/>
          </p:cNvCxnSpPr>
          <p:nvPr/>
        </p:nvCxnSpPr>
        <p:spPr>
          <a:xfrm flipH="1" flipV="1">
            <a:off x="2581700" y="5815298"/>
            <a:ext cx="94683" cy="13681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467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94C8FD-FB07-043B-E6CC-BD489B05E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0C376C-9436-7941-778E-CF349B16C46C}"/>
              </a:ext>
            </a:extLst>
          </p:cNvPr>
          <p:cNvSpPr txBox="1"/>
          <p:nvPr/>
        </p:nvSpPr>
        <p:spPr>
          <a:xfrm>
            <a:off x="888868" y="55692"/>
            <a:ext cx="120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sportif de 64 ans adressé pour hyperexcitabilité ventriculaire et suspicion initiale de cardiomyopathie dilatée</a:t>
            </a:r>
          </a:p>
        </p:txBody>
      </p:sp>
      <p:pic>
        <p:nvPicPr>
          <p:cNvPr id="8" name="Image 7" descr="Une image contenant monochrome, Photographie monochrome, noir et blanc&#10;&#10;Le contenu généré par l’IA peut être incorrect.">
            <a:extLst>
              <a:ext uri="{FF2B5EF4-FFF2-40B4-BE49-F238E27FC236}">
                <a16:creationId xmlns:a16="http://schemas.microsoft.com/office/drawing/2014/main" id="{949CA604-A049-F7E8-274D-C41BF0D61A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71" r="20065" b="9914"/>
          <a:stretch>
            <a:fillRect/>
          </a:stretch>
        </p:blipFill>
        <p:spPr>
          <a:xfrm>
            <a:off x="5725509" y="730798"/>
            <a:ext cx="2655704" cy="2320264"/>
          </a:xfrm>
          <a:prstGeom prst="rect">
            <a:avLst/>
          </a:prstGeom>
        </p:spPr>
      </p:pic>
      <p:pic>
        <p:nvPicPr>
          <p:cNvPr id="12" name="Image 11" descr="Une image contenant monochrome, Photographie monochrome, croquis, noir et blanc&#10;&#10;Le contenu généré par l’IA peut être incorrect.">
            <a:extLst>
              <a:ext uri="{FF2B5EF4-FFF2-40B4-BE49-F238E27FC236}">
                <a16:creationId xmlns:a16="http://schemas.microsoft.com/office/drawing/2014/main" id="{32DAD253-7D31-FC17-1101-9EC316D90D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227" r="13409"/>
          <a:stretch>
            <a:fillRect/>
          </a:stretch>
        </p:blipFill>
        <p:spPr>
          <a:xfrm>
            <a:off x="318233" y="645740"/>
            <a:ext cx="2483332" cy="2637066"/>
          </a:xfrm>
          <a:prstGeom prst="rect">
            <a:avLst/>
          </a:prstGeom>
        </p:spPr>
      </p:pic>
      <p:pic>
        <p:nvPicPr>
          <p:cNvPr id="14" name="Image 13" descr="Une image contenant Imagerie médicale, noir et blanc&#10;&#10;Le contenu généré par l’IA peut être incorrect.">
            <a:extLst>
              <a:ext uri="{FF2B5EF4-FFF2-40B4-BE49-F238E27FC236}">
                <a16:creationId xmlns:a16="http://schemas.microsoft.com/office/drawing/2014/main" id="{BC30BEC2-FD30-0CBA-141A-B8293AB2E1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117" r="22138"/>
          <a:stretch>
            <a:fillRect/>
          </a:stretch>
        </p:blipFill>
        <p:spPr>
          <a:xfrm>
            <a:off x="3021871" y="645740"/>
            <a:ext cx="2483332" cy="263706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7AC0531-4A27-7C7D-97BF-8168CF7F9FB7}"/>
              </a:ext>
            </a:extLst>
          </p:cNvPr>
          <p:cNvSpPr txBox="1"/>
          <p:nvPr/>
        </p:nvSpPr>
        <p:spPr>
          <a:xfrm>
            <a:off x="236964" y="3282806"/>
            <a:ext cx="53710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Franche dyskinésie sous infundibulaire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et </a:t>
            </a: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la paroi basale du VD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contrastant </a:t>
            </a: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avec une normokinésie apicale</a:t>
            </a:r>
            <a:b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Verticalisation proto-diastolique du septum témoignant d'une surcharge volumétrique du VD</a:t>
            </a: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6C7C711-78A9-0339-5E20-BE1DB523D3E6}"/>
              </a:ext>
            </a:extLst>
          </p:cNvPr>
          <p:cNvSpPr txBox="1"/>
          <p:nvPr/>
        </p:nvSpPr>
        <p:spPr>
          <a:xfrm>
            <a:off x="7514781" y="5914727"/>
            <a:ext cx="37971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Rehaussement tardif diffus du VD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Fibrose interstitielle dense de la </a:t>
            </a:r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paroi latérale du VG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314C4B46-0436-DA79-7A1A-8BC8738F54DE}"/>
              </a:ext>
            </a:extLst>
          </p:cNvPr>
          <p:cNvGrpSpPr/>
          <p:nvPr/>
        </p:nvGrpSpPr>
        <p:grpSpPr>
          <a:xfrm>
            <a:off x="5922171" y="3555284"/>
            <a:ext cx="3316746" cy="2175850"/>
            <a:chOff x="5505203" y="3554051"/>
            <a:chExt cx="3316746" cy="2175850"/>
          </a:xfrm>
        </p:grpSpPr>
        <p:pic>
          <p:nvPicPr>
            <p:cNvPr id="18" name="Image 17" descr="Une image contenant Imagerie médicale, radiologie, médical, Radiographie médicale&#10;&#10;Le contenu généré par l’IA peut être incorrect.">
              <a:extLst>
                <a:ext uri="{FF2B5EF4-FFF2-40B4-BE49-F238E27FC236}">
                  <a16:creationId xmlns:a16="http://schemas.microsoft.com/office/drawing/2014/main" id="{6DAEC39E-B080-445D-87B5-055E5FEAE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15000"/>
                      </a14:imgEffect>
                    </a14:imgLayer>
                  </a14:imgProps>
                </a:ext>
              </a:extLst>
            </a:blip>
            <a:srcRect l="24267" t="20832" r="5550" b="33126"/>
            <a:stretch>
              <a:fillRect/>
            </a:stretch>
          </p:blipFill>
          <p:spPr>
            <a:xfrm>
              <a:off x="5505203" y="3554051"/>
              <a:ext cx="3316746" cy="2175850"/>
            </a:xfrm>
            <a:prstGeom prst="rect">
              <a:avLst/>
            </a:prstGeom>
          </p:spPr>
        </p:pic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27EF1ADD-78DC-0B10-C878-F57D543C0D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76559" y="5367400"/>
              <a:ext cx="67705" cy="13877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25016987-FE1C-A4DE-4EE6-8C7B92CA02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47076" y="5455323"/>
              <a:ext cx="49445" cy="13877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D300821D-3822-5786-C973-1855849F4486}"/>
              </a:ext>
            </a:extLst>
          </p:cNvPr>
          <p:cNvGrpSpPr/>
          <p:nvPr/>
        </p:nvGrpSpPr>
        <p:grpSpPr>
          <a:xfrm>
            <a:off x="8993038" y="3603449"/>
            <a:ext cx="2961998" cy="2127686"/>
            <a:chOff x="8993038" y="3603448"/>
            <a:chExt cx="2961998" cy="2211355"/>
          </a:xfrm>
        </p:grpSpPr>
        <p:pic>
          <p:nvPicPr>
            <p:cNvPr id="16" name="Image 15" descr="Une image contenant noir et blanc, monochrome, plein air, sol&#10;&#10;Le contenu généré par l’IA peut être incorrect.">
              <a:extLst>
                <a:ext uri="{FF2B5EF4-FFF2-40B4-BE49-F238E27FC236}">
                  <a16:creationId xmlns:a16="http://schemas.microsoft.com/office/drawing/2014/main" id="{B8D01DEA-61F9-8142-5234-9EF20FF11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41000"/>
                      </a14:imgEffect>
                      <a14:imgEffect>
                        <a14:brightnessContrast contrast="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93038" y="3603448"/>
              <a:ext cx="2961998" cy="2211355"/>
            </a:xfrm>
            <a:prstGeom prst="rect">
              <a:avLst/>
            </a:prstGeom>
          </p:spPr>
        </p:pic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82CC8B21-C473-9F1D-7ED7-1BCADAD875C9}"/>
                </a:ext>
              </a:extLst>
            </p:cNvPr>
            <p:cNvGrpSpPr/>
            <p:nvPr/>
          </p:nvGrpSpPr>
          <p:grpSpPr>
            <a:xfrm>
              <a:off x="9295938" y="3819647"/>
              <a:ext cx="2016023" cy="1839281"/>
              <a:chOff x="9295938" y="3819647"/>
              <a:chExt cx="2016023" cy="1839281"/>
            </a:xfrm>
          </p:grpSpPr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12C05887-CDFE-6B42-D93D-E5E191612E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13748" y="3819647"/>
                <a:ext cx="119811" cy="18173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4616EF1B-72E2-6B1A-0340-BFD268BDCF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150790" y="5072908"/>
                <a:ext cx="161171" cy="13169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A82155BF-353A-389E-CE56-308B9461F8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95938" y="4896606"/>
                <a:ext cx="188858" cy="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CA16BF4D-6608-11DD-637D-E51F1ED7EE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84796" y="5474898"/>
                <a:ext cx="128952" cy="18403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621CFB9D-AA15-1E65-5C38-F54706754729}"/>
              </a:ext>
            </a:extLst>
          </p:cNvPr>
          <p:cNvGrpSpPr/>
          <p:nvPr/>
        </p:nvGrpSpPr>
        <p:grpSpPr>
          <a:xfrm>
            <a:off x="8875536" y="645740"/>
            <a:ext cx="2961998" cy="2725952"/>
            <a:chOff x="8875536" y="645740"/>
            <a:chExt cx="2961998" cy="2725952"/>
          </a:xfrm>
        </p:grpSpPr>
        <p:pic>
          <p:nvPicPr>
            <p:cNvPr id="22" name="Image 21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71B775E7-4CCC-22D6-C387-2878CBDFC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875536" y="645740"/>
              <a:ext cx="2961998" cy="2725952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64DBC7-00EC-E825-F55E-053FB460E125}"/>
                </a:ext>
              </a:extLst>
            </p:cNvPr>
            <p:cNvSpPr/>
            <p:nvPr/>
          </p:nvSpPr>
          <p:spPr>
            <a:xfrm>
              <a:off x="9877169" y="2413686"/>
              <a:ext cx="510746" cy="222422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8D2E2FD-5A92-9870-BDAA-85C9568D6686}"/>
                </a:ext>
              </a:extLst>
            </p:cNvPr>
            <p:cNvSpPr/>
            <p:nvPr/>
          </p:nvSpPr>
          <p:spPr>
            <a:xfrm>
              <a:off x="10895416" y="2734962"/>
              <a:ext cx="683757" cy="258288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4629CED4-385E-B338-5ED8-126FB9BBD2E7}"/>
              </a:ext>
            </a:extLst>
          </p:cNvPr>
          <p:cNvGrpSpPr/>
          <p:nvPr/>
        </p:nvGrpSpPr>
        <p:grpSpPr>
          <a:xfrm>
            <a:off x="2512275" y="4306037"/>
            <a:ext cx="2661218" cy="2402740"/>
            <a:chOff x="2932928" y="4167263"/>
            <a:chExt cx="2661218" cy="2402740"/>
          </a:xfrm>
        </p:grpSpPr>
        <p:pic>
          <p:nvPicPr>
            <p:cNvPr id="49" name="Image 48" descr="Une image contenant cercle, Imagerie médicale, radiologie&#10;&#10;Le contenu généré par l’IA peut être incorrect.">
              <a:extLst>
                <a:ext uri="{FF2B5EF4-FFF2-40B4-BE49-F238E27FC236}">
                  <a16:creationId xmlns:a16="http://schemas.microsoft.com/office/drawing/2014/main" id="{77D98896-4B32-B332-2535-B3FE5041F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3400" t="6838" r="15488" b="37985"/>
            <a:stretch>
              <a:fillRect/>
            </a:stretch>
          </p:blipFill>
          <p:spPr>
            <a:xfrm>
              <a:off x="2932928" y="4167263"/>
              <a:ext cx="2661218" cy="2402740"/>
            </a:xfrm>
            <a:prstGeom prst="rect">
              <a:avLst/>
            </a:prstGeom>
          </p:spPr>
        </p:pic>
        <p:cxnSp>
          <p:nvCxnSpPr>
            <p:cNvPr id="53" name="Connecteur droit avec flèche 52">
              <a:extLst>
                <a:ext uri="{FF2B5EF4-FFF2-40B4-BE49-F238E27FC236}">
                  <a16:creationId xmlns:a16="http://schemas.microsoft.com/office/drawing/2014/main" id="{CECD067C-688F-93B4-6838-9B27FA3B2096}"/>
                </a:ext>
              </a:extLst>
            </p:cNvPr>
            <p:cNvCxnSpPr>
              <a:cxnSpLocks/>
            </p:cNvCxnSpPr>
            <p:nvPr/>
          </p:nvCxnSpPr>
          <p:spPr>
            <a:xfrm>
              <a:off x="3447640" y="4523014"/>
              <a:ext cx="130756" cy="97972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>
              <a:extLst>
                <a:ext uri="{FF2B5EF4-FFF2-40B4-BE49-F238E27FC236}">
                  <a16:creationId xmlns:a16="http://schemas.microsoft.com/office/drawing/2014/main" id="{996106CB-7AA9-01A0-9913-950DC7F0AA81}"/>
                </a:ext>
              </a:extLst>
            </p:cNvPr>
            <p:cNvCxnSpPr>
              <a:cxnSpLocks/>
            </p:cNvCxnSpPr>
            <p:nvPr/>
          </p:nvCxnSpPr>
          <p:spPr>
            <a:xfrm>
              <a:off x="3660872" y="4348722"/>
              <a:ext cx="85567" cy="137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696090D9-858B-5F78-E938-16D1A4442C9A}"/>
                </a:ext>
              </a:extLst>
            </p:cNvPr>
            <p:cNvCxnSpPr>
              <a:cxnSpLocks/>
            </p:cNvCxnSpPr>
            <p:nvPr/>
          </p:nvCxnSpPr>
          <p:spPr>
            <a:xfrm>
              <a:off x="3949409" y="4242791"/>
              <a:ext cx="0" cy="15307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ZoneTexte 64">
            <a:extLst>
              <a:ext uri="{FF2B5EF4-FFF2-40B4-BE49-F238E27FC236}">
                <a16:creationId xmlns:a16="http://schemas.microsoft.com/office/drawing/2014/main" id="{6F2AF29D-3817-02C5-2AAB-56C8703D75D1}"/>
              </a:ext>
            </a:extLst>
          </p:cNvPr>
          <p:cNvSpPr txBox="1"/>
          <p:nvPr/>
        </p:nvSpPr>
        <p:spPr>
          <a:xfrm>
            <a:off x="600402" y="5017311"/>
            <a:ext cx="22570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Infiltration graisseuse épicardique sur le scanner cardiaque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3FC80F-39C4-6030-45CE-9BE7A7EDC4EB}"/>
              </a:ext>
            </a:extLst>
          </p:cNvPr>
          <p:cNvSpPr/>
          <p:nvPr/>
        </p:nvSpPr>
        <p:spPr>
          <a:xfrm>
            <a:off x="-10257" y="0"/>
            <a:ext cx="12202257" cy="6858000"/>
          </a:xfrm>
          <a:prstGeom prst="rect">
            <a:avLst/>
          </a:prstGeom>
          <a:solidFill>
            <a:schemeClr val="tx1">
              <a:alpha val="6412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E8A6D4-E37D-FAB3-F1C0-A1D342BC5089}"/>
              </a:ext>
            </a:extLst>
          </p:cNvPr>
          <p:cNvSpPr txBox="1"/>
          <p:nvPr/>
        </p:nvSpPr>
        <p:spPr>
          <a:xfrm>
            <a:off x="2533130" y="668873"/>
            <a:ext cx="7344039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Présence de critères majeurs de cardiomyopathie arythmogène 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Atteinte bi-ventriculaire </a:t>
            </a:r>
          </a:p>
        </p:txBody>
      </p:sp>
      <p:pic>
        <p:nvPicPr>
          <p:cNvPr id="5" name="Image 4" descr="Une image contenant texte, reçu, capture d’écran, algèbre&#10;&#10;Le contenu généré par l’IA peut être incorrect.">
            <a:extLst>
              <a:ext uri="{FF2B5EF4-FFF2-40B4-BE49-F238E27FC236}">
                <a16:creationId xmlns:a16="http://schemas.microsoft.com/office/drawing/2014/main" id="{8E5F9BA0-9A44-91A8-8A04-6F48E74E2A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466" y="1600229"/>
            <a:ext cx="11498443" cy="4422477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89FCFF2C-5C7C-4FE2-A7C5-1F55725BC16C}"/>
              </a:ext>
            </a:extLst>
          </p:cNvPr>
          <p:cNvSpPr txBox="1"/>
          <p:nvPr/>
        </p:nvSpPr>
        <p:spPr>
          <a:xfrm>
            <a:off x="159107" y="101880"/>
            <a:ext cx="125730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 1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0220" y="6623616"/>
            <a:ext cx="84466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</a:t>
            </a:r>
            <a:r>
              <a:rPr lang="fr-FR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diagnostic </a:t>
            </a:r>
            <a:r>
              <a:rPr lang="fr-FR" sz="9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fr-FR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9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arrhythmogenic</a:t>
            </a:r>
            <a:r>
              <a:rPr lang="fr-FR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9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cardiomyopathy</a:t>
            </a:r>
            <a:r>
              <a:rPr lang="fr-FR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9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fr-FR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9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</a:t>
            </a:r>
            <a:r>
              <a:rPr lang="fr-FR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Force consensus report D </a:t>
            </a:r>
            <a:r>
              <a:rPr lang="fr-FR" sz="9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Corrado</a:t>
            </a:r>
            <a:r>
              <a:rPr lang="fr-FR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International Journal of </a:t>
            </a:r>
            <a:r>
              <a:rPr lang="fr-FR" sz="9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Cardiology</a:t>
            </a:r>
            <a:r>
              <a:rPr lang="fr-FR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2024</a:t>
            </a:r>
          </a:p>
        </p:txBody>
      </p:sp>
    </p:spTree>
    <p:extLst>
      <p:ext uri="{BB962C8B-B14F-4D97-AF65-F5344CB8AC3E}">
        <p14:creationId xmlns:p14="http://schemas.microsoft.com/office/powerpoint/2010/main" val="471875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FE06EEF-1FC7-19B8-6E87-8139F10446B6}"/>
              </a:ext>
            </a:extLst>
          </p:cNvPr>
          <p:cNvSpPr txBox="1"/>
          <p:nvPr/>
        </p:nvSpPr>
        <p:spPr>
          <a:xfrm>
            <a:off x="1901687" y="55692"/>
            <a:ext cx="10290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 évolutif d’une cardiopathie arythmogène chez un patient de 63 ans diagnostiquée au décours d'un épisode de tachycardie ventriculaire en 1990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E59D02-D597-B987-6305-CB828201F38C}"/>
              </a:ext>
            </a:extLst>
          </p:cNvPr>
          <p:cNvSpPr txBox="1"/>
          <p:nvPr/>
        </p:nvSpPr>
        <p:spPr>
          <a:xfrm>
            <a:off x="2220402" y="4431390"/>
            <a:ext cx="3479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Dysfonction systolique droite et dilatation du VD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Dyskinésie infundibulaire et akinésie de l’apex du VD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Rehaussement tardif de la paroi latérale du VD</a:t>
            </a:r>
          </a:p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CBB54E-BAC2-A25C-8EDD-D4A4B2A9CA5B}"/>
              </a:ext>
            </a:extLst>
          </p:cNvPr>
          <p:cNvSpPr txBox="1"/>
          <p:nvPr/>
        </p:nvSpPr>
        <p:spPr>
          <a:xfrm>
            <a:off x="7227015" y="2526467"/>
            <a:ext cx="49649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Apparition d’une fibrose inféro-septale du VG</a:t>
            </a: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Altération de la FEVD à 27% et augmentation du VTDVD à 171 ml/m²</a:t>
            </a:r>
          </a:p>
          <a:p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Stabilité de l’étendue de la fibrose du VD</a:t>
            </a:r>
          </a:p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829143-4EC9-F3BF-0259-5AB1CBBED44D}"/>
              </a:ext>
            </a:extLst>
          </p:cNvPr>
          <p:cNvSpPr txBox="1"/>
          <p:nvPr/>
        </p:nvSpPr>
        <p:spPr>
          <a:xfrm>
            <a:off x="7282876" y="6135869"/>
            <a:ext cx="4789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Majoration de la dilatation du ventricule droit et de l'extension de la fibrose du VD</a:t>
            </a:r>
          </a:p>
        </p:txBody>
      </p:sp>
      <p:pic>
        <p:nvPicPr>
          <p:cNvPr id="9" name="Image 8" descr="Une image contenant monochrome, noir et blanc, Photographie monochrome, noir&#10;&#10;Le contenu généré par l’IA peut être incorrect.">
            <a:extLst>
              <a:ext uri="{FF2B5EF4-FFF2-40B4-BE49-F238E27FC236}">
                <a16:creationId xmlns:a16="http://schemas.microsoft.com/office/drawing/2014/main" id="{3DBE0DD4-AF74-9B6D-E66D-FC09D1A22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25000"/>
                    </a14:imgEffect>
                  </a14:imgLayer>
                </a14:imgProps>
              </a:ext>
            </a:extLst>
          </a:blip>
          <a:srcRect r="8576"/>
          <a:stretch>
            <a:fillRect/>
          </a:stretch>
        </p:blipFill>
        <p:spPr>
          <a:xfrm>
            <a:off x="9679354" y="899358"/>
            <a:ext cx="2336800" cy="1758770"/>
          </a:xfrm>
          <a:prstGeom prst="rect">
            <a:avLst/>
          </a:prstGeom>
        </p:spPr>
      </p:pic>
      <p:pic>
        <p:nvPicPr>
          <p:cNvPr id="11" name="Image 10" descr="Une image contenant noir et blanc, monochrome, Photographie monochrome, intérieur&#10;&#10;Le contenu généré par l’IA peut être incorrect.">
            <a:extLst>
              <a:ext uri="{FF2B5EF4-FFF2-40B4-BE49-F238E27FC236}">
                <a16:creationId xmlns:a16="http://schemas.microsoft.com/office/drawing/2014/main" id="{10F7FAA4-3E51-1283-8350-729B24569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 contrast="33000"/>
                    </a14:imgEffect>
                  </a14:imgLayer>
                </a14:imgProps>
              </a:ext>
            </a:extLst>
          </a:blip>
          <a:srcRect t="14219"/>
          <a:stretch>
            <a:fillRect/>
          </a:stretch>
        </p:blipFill>
        <p:spPr>
          <a:xfrm>
            <a:off x="7227015" y="890200"/>
            <a:ext cx="2356812" cy="1758770"/>
          </a:xfrm>
          <a:prstGeom prst="rect">
            <a:avLst/>
          </a:prstGeom>
        </p:spPr>
      </p:pic>
      <p:pic>
        <p:nvPicPr>
          <p:cNvPr id="13" name="Image 12" descr="Une image contenant monochrome, film radiographique, Photographie monochrome, noir et blanc&#10;&#10;Le contenu généré par l’IA peut être incorrect.">
            <a:extLst>
              <a:ext uri="{FF2B5EF4-FFF2-40B4-BE49-F238E27FC236}">
                <a16:creationId xmlns:a16="http://schemas.microsoft.com/office/drawing/2014/main" id="{C90ED9CF-BC97-8054-6F36-5DC9044CA8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6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9354" y="4574370"/>
            <a:ext cx="2336800" cy="1638300"/>
          </a:xfrm>
          <a:prstGeom prst="rect">
            <a:avLst/>
          </a:prstGeom>
        </p:spPr>
      </p:pic>
      <p:pic>
        <p:nvPicPr>
          <p:cNvPr id="15" name="Image 14" descr="Une image contenant monochrome, cercle, Photographie monochrome, noir et blanc&#10;&#10;Le contenu généré par l’IA peut être incorrect.">
            <a:extLst>
              <a:ext uri="{FF2B5EF4-FFF2-40B4-BE49-F238E27FC236}">
                <a16:creationId xmlns:a16="http://schemas.microsoft.com/office/drawing/2014/main" id="{80EBC405-F63F-ECC4-16CF-54BD76F4B5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2000" contrast="32000"/>
                    </a14:imgEffect>
                  </a14:imgLayer>
                </a14:imgProps>
              </a:ext>
            </a:extLst>
          </a:blip>
          <a:srcRect b="15955"/>
          <a:stretch>
            <a:fillRect/>
          </a:stretch>
        </p:blipFill>
        <p:spPr>
          <a:xfrm>
            <a:off x="7227015" y="4574370"/>
            <a:ext cx="2355490" cy="157358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3C1BBD-3F49-F654-C1D6-2063731F3F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5903" y="1144644"/>
            <a:ext cx="2138401" cy="155690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8B3C1B9-F7E4-D7FE-FF87-6781764969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27564" y="1118542"/>
            <a:ext cx="2138401" cy="1568161"/>
          </a:xfrm>
          <a:prstGeom prst="rect">
            <a:avLst/>
          </a:prstGeom>
        </p:spPr>
      </p:pic>
      <p:pic>
        <p:nvPicPr>
          <p:cNvPr id="21" name="Image 20" descr="Une image contenant monochrome, texte, Photographie monochrome, noir et blanc&#10;&#10;Le contenu généré par l’IA peut être incorrect.">
            <a:extLst>
              <a:ext uri="{FF2B5EF4-FFF2-40B4-BE49-F238E27FC236}">
                <a16:creationId xmlns:a16="http://schemas.microsoft.com/office/drawing/2014/main" id="{D51905C1-0860-CEAD-74A4-457A6AD4CE2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7000" contrast="25000"/>
                    </a14:imgEffect>
                  </a14:imgLayer>
                </a14:imgProps>
              </a:ext>
            </a:extLst>
          </a:blip>
          <a:srcRect b="4519"/>
          <a:stretch/>
        </p:blipFill>
        <p:spPr>
          <a:xfrm>
            <a:off x="3237035" y="2858473"/>
            <a:ext cx="2085137" cy="1441043"/>
          </a:xfrm>
          <a:prstGeom prst="rect">
            <a:avLst/>
          </a:prstGeom>
        </p:spPr>
      </p:pic>
      <p:pic>
        <p:nvPicPr>
          <p:cNvPr id="23" name="Image 22" descr="Une image contenant noir et blanc, monochrome&#10;&#10;Le contenu généré par l’IA peut être incorrect.">
            <a:extLst>
              <a:ext uri="{FF2B5EF4-FFF2-40B4-BE49-F238E27FC236}">
                <a16:creationId xmlns:a16="http://schemas.microsoft.com/office/drawing/2014/main" id="{C5C7BFC9-C64F-42EB-59F9-A0433DEC0F5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4000" contrast="27000"/>
                    </a14:imgEffect>
                  </a14:imgLayer>
                </a14:imgProps>
              </a:ext>
            </a:extLst>
          </a:blip>
          <a:srcRect t="7106" b="8215"/>
          <a:stretch>
            <a:fillRect/>
          </a:stretch>
        </p:blipFill>
        <p:spPr>
          <a:xfrm>
            <a:off x="531598" y="2809781"/>
            <a:ext cx="2260903" cy="1489735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0976C9D3-6342-6CD0-A4D1-75A80FE87A45}"/>
              </a:ext>
            </a:extLst>
          </p:cNvPr>
          <p:cNvGrpSpPr/>
          <p:nvPr/>
        </p:nvGrpSpPr>
        <p:grpSpPr>
          <a:xfrm>
            <a:off x="550651" y="4431390"/>
            <a:ext cx="1572902" cy="2225978"/>
            <a:chOff x="550651" y="4431390"/>
            <a:chExt cx="1572902" cy="2225978"/>
          </a:xfrm>
        </p:grpSpPr>
        <p:pic>
          <p:nvPicPr>
            <p:cNvPr id="27" name="Image 26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C9DFD665-D1FF-3FA9-36D2-7EB0A57AF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50651" y="4431390"/>
              <a:ext cx="1572902" cy="2225978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953D345-BF7F-12CB-050B-252617AAB1EF}"/>
                </a:ext>
              </a:extLst>
            </p:cNvPr>
            <p:cNvSpPr/>
            <p:nvPr/>
          </p:nvSpPr>
          <p:spPr>
            <a:xfrm>
              <a:off x="1448374" y="5736854"/>
              <a:ext cx="453313" cy="219998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91DA182-2B65-43D3-D326-D83D22DC9B8B}"/>
                </a:ext>
              </a:extLst>
            </p:cNvPr>
            <p:cNvSpPr/>
            <p:nvPr/>
          </p:nvSpPr>
          <p:spPr>
            <a:xfrm>
              <a:off x="1341180" y="6051801"/>
              <a:ext cx="693029" cy="219998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5A26632E-7D14-1374-632A-54CBCC03E960}"/>
              </a:ext>
            </a:extLst>
          </p:cNvPr>
          <p:cNvCxnSpPr/>
          <p:nvPr/>
        </p:nvCxnSpPr>
        <p:spPr>
          <a:xfrm flipV="1">
            <a:off x="10866096" y="2128705"/>
            <a:ext cx="135437" cy="1143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FC36737D-C804-F3D1-8122-2CFC9394F1CB}"/>
              </a:ext>
            </a:extLst>
          </p:cNvPr>
          <p:cNvCxnSpPr>
            <a:cxnSpLocks/>
          </p:cNvCxnSpPr>
          <p:nvPr/>
        </p:nvCxnSpPr>
        <p:spPr>
          <a:xfrm flipV="1">
            <a:off x="10543309" y="5978952"/>
            <a:ext cx="0" cy="16747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E3B6B3D-4E5B-241C-C4BA-5D9000BA7696}"/>
              </a:ext>
            </a:extLst>
          </p:cNvPr>
          <p:cNvCxnSpPr>
            <a:cxnSpLocks/>
          </p:cNvCxnSpPr>
          <p:nvPr/>
        </p:nvCxnSpPr>
        <p:spPr>
          <a:xfrm flipH="1">
            <a:off x="8813260" y="4769258"/>
            <a:ext cx="77821" cy="19286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A252BC1C-B553-FBB4-C841-B3AE03783DB9}"/>
              </a:ext>
            </a:extLst>
          </p:cNvPr>
          <p:cNvCxnSpPr>
            <a:cxnSpLocks/>
          </p:cNvCxnSpPr>
          <p:nvPr/>
        </p:nvCxnSpPr>
        <p:spPr>
          <a:xfrm flipH="1">
            <a:off x="8942588" y="4962120"/>
            <a:ext cx="110728" cy="9823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AD69F70E-9B4F-24BE-AC43-3CD83B1C5BD6}"/>
              </a:ext>
            </a:extLst>
          </p:cNvPr>
          <p:cNvCxnSpPr>
            <a:cxnSpLocks/>
          </p:cNvCxnSpPr>
          <p:nvPr/>
        </p:nvCxnSpPr>
        <p:spPr>
          <a:xfrm flipH="1" flipV="1">
            <a:off x="10747531" y="5858190"/>
            <a:ext cx="100223" cy="9576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A4287F70-AC2F-7658-D0F0-0491FD9EB678}"/>
              </a:ext>
            </a:extLst>
          </p:cNvPr>
          <p:cNvSpPr txBox="1"/>
          <p:nvPr/>
        </p:nvSpPr>
        <p:spPr>
          <a:xfrm>
            <a:off x="2609495" y="5665010"/>
            <a:ext cx="3035968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critère majeur de cardiomyopathie arythmogène (initialement DAVD) selon la Task Force de 2010</a:t>
            </a:r>
          </a:p>
          <a:p>
            <a:pPr algn="ctr"/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rehaussement tardif ne rentrait pas en compte dans les critères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5A5AAD92-0E2A-2DCC-9D3A-9DA1322A67B2}"/>
              </a:ext>
            </a:extLst>
          </p:cNvPr>
          <p:cNvSpPr txBox="1"/>
          <p:nvPr/>
        </p:nvSpPr>
        <p:spPr>
          <a:xfrm>
            <a:off x="7950809" y="3400621"/>
            <a:ext cx="3611754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 majeur supplémentaire selon les critères de Padoue 2020 : intégration du rehaussement tardif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588854-F09B-41F9-A7DD-D1D2B89B4B84}"/>
              </a:ext>
            </a:extLst>
          </p:cNvPr>
          <p:cNvSpPr txBox="1"/>
          <p:nvPr/>
        </p:nvSpPr>
        <p:spPr>
          <a:xfrm>
            <a:off x="159107" y="101880"/>
            <a:ext cx="125730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2F375E-2B9C-46C6-9369-97EBFC26F34B}"/>
              </a:ext>
            </a:extLst>
          </p:cNvPr>
          <p:cNvSpPr/>
          <p:nvPr/>
        </p:nvSpPr>
        <p:spPr>
          <a:xfrm>
            <a:off x="9328633" y="527087"/>
            <a:ext cx="761747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A3B244-FAB6-43F7-A30F-18236BB31E88}"/>
              </a:ext>
            </a:extLst>
          </p:cNvPr>
          <p:cNvSpPr/>
          <p:nvPr/>
        </p:nvSpPr>
        <p:spPr>
          <a:xfrm>
            <a:off x="9328633" y="4163999"/>
            <a:ext cx="697627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7E44EE-3FEA-495E-841C-47EE8C1A05A4}"/>
              </a:ext>
            </a:extLst>
          </p:cNvPr>
          <p:cNvSpPr/>
          <p:nvPr/>
        </p:nvSpPr>
        <p:spPr>
          <a:xfrm>
            <a:off x="1613799" y="730500"/>
            <a:ext cx="2505814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Première IRM en 2013</a:t>
            </a:r>
          </a:p>
        </p:txBody>
      </p:sp>
    </p:spTree>
    <p:extLst>
      <p:ext uri="{BB962C8B-B14F-4D97-AF65-F5344CB8AC3E}">
        <p14:creationId xmlns:p14="http://schemas.microsoft.com/office/powerpoint/2010/main" val="306561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7FF61A-4143-532B-31F6-4A5B22609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21189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310</Words>
  <Application>Microsoft Macintosh PowerPoint</Application>
  <PresentationFormat>Grand écran</PresentationFormat>
  <Paragraphs>36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Jennifer Rached</dc:creator>
  <cp:lastModifiedBy>Jennifer Rached</cp:lastModifiedBy>
  <cp:revision>33</cp:revision>
  <dcterms:created xsi:type="dcterms:W3CDTF">2026-03-04T10:19:27Z</dcterms:created>
  <dcterms:modified xsi:type="dcterms:W3CDTF">2026-03-06T14:06:30Z</dcterms:modified>
</cp:coreProperties>
</file>