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7" r:id="rId1"/>
  </p:sldMasterIdLst>
  <p:sldIdLst>
    <p:sldId id="256" r:id="rId2"/>
    <p:sldId id="259" r:id="rId3"/>
    <p:sldId id="264" r:id="rId4"/>
    <p:sldId id="265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28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9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31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015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6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32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64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435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57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10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754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1703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457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707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671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051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591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3622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1000"/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9625" y="247650"/>
            <a:ext cx="4267471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Anomalies cérébrales</a:t>
            </a:r>
            <a:endParaRPr lang="en-GB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733551" y="1023933"/>
            <a:ext cx="4536620" cy="56674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1) Ventriculomégalie/ Hydrocéphalie</a:t>
            </a:r>
            <a:endParaRPr lang="en-GB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83" y="3195155"/>
            <a:ext cx="2659265" cy="352885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39583" y="1909579"/>
            <a:ext cx="58320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MA" dirty="0"/>
              <a:t>Fréquente, peut être </a:t>
            </a:r>
            <a:r>
              <a:rPr lang="fr-MA" dirty="0" smtClean="0"/>
              <a:t>expliquée par accumulation </a:t>
            </a:r>
            <a:r>
              <a:rPr lang="fr-MA" dirty="0"/>
              <a:t>des GAG au niveau des méninges entravant l’absorption du LCR par les granulation arachnoïdiennes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68" y="2604904"/>
            <a:ext cx="2931956" cy="40528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930" y="1261927"/>
            <a:ext cx="3414714" cy="40528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54830" y="5541883"/>
            <a:ext cx="3758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Patiente âgée de 16 ans, suivi pour MPS. Bilan annuel.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526974" y="6378660"/>
            <a:ext cx="1920281" cy="345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Coupe axiale T2 TSE</a:t>
            </a:r>
            <a:endParaRPr lang="en-GB" sz="1400" dirty="0"/>
          </a:p>
        </p:txBody>
      </p:sp>
      <p:sp>
        <p:nvSpPr>
          <p:cNvPr id="14" name="Rectangle 13"/>
          <p:cNvSpPr/>
          <p:nvPr/>
        </p:nvSpPr>
        <p:spPr>
          <a:xfrm>
            <a:off x="5288084" y="6382646"/>
            <a:ext cx="1933941" cy="345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Coupe axiale FLAIR</a:t>
            </a:r>
            <a:endParaRPr lang="en-GB" sz="1400" dirty="0"/>
          </a:p>
        </p:txBody>
      </p:sp>
      <p:sp>
        <p:nvSpPr>
          <p:cNvPr id="17" name="Rectangle 16"/>
          <p:cNvSpPr/>
          <p:nvPr/>
        </p:nvSpPr>
        <p:spPr>
          <a:xfrm>
            <a:off x="8749007" y="5074293"/>
            <a:ext cx="2194560" cy="345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Coupe coronale T2 TSE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44410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1000"/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9625" y="247650"/>
            <a:ext cx="4023631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Anomalies cérébrales</a:t>
            </a:r>
            <a:endParaRPr lang="en-GB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733551" y="1023933"/>
            <a:ext cx="4762499" cy="56674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2) Anomalies </a:t>
            </a:r>
            <a:r>
              <a:rPr lang="fr-FR" b="1" dirty="0"/>
              <a:t>de la substance blanche</a:t>
            </a:r>
            <a:endParaRPr lang="en-GB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74" y="1876423"/>
            <a:ext cx="3223625" cy="39409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06" y="1876423"/>
            <a:ext cx="3770548" cy="39409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62" y="1876423"/>
            <a:ext cx="3383467" cy="39409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1159" y="5817326"/>
            <a:ext cx="10929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Patient de 10 ans, ATCD: Consanguinité </a:t>
            </a:r>
            <a:r>
              <a:rPr lang="fr-FR" dirty="0"/>
              <a:t>1</a:t>
            </a:r>
            <a:r>
              <a:rPr lang="fr-FR" dirty="0" smtClean="0"/>
              <a:t>er degré, suivi pour MPS type 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Coupes axiales objectivant des anomalies de signale de la substance blanche sous-corticale, en </a:t>
            </a:r>
            <a:r>
              <a:rPr lang="fr-FR" dirty="0" err="1" smtClean="0"/>
              <a:t>hypersignal</a:t>
            </a:r>
            <a:r>
              <a:rPr lang="fr-FR" dirty="0" smtClean="0"/>
              <a:t> T2 et FLAIR, sans traduction sur les autres séquences.</a:t>
            </a:r>
          </a:p>
          <a:p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901159" y="5463337"/>
            <a:ext cx="1920281" cy="345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Coupe axiale T2 TSE</a:t>
            </a:r>
            <a:endParaRPr lang="en-GB" sz="1400" dirty="0"/>
          </a:p>
        </p:txBody>
      </p:sp>
      <p:sp>
        <p:nvSpPr>
          <p:cNvPr id="9" name="Rectangle 8"/>
          <p:cNvSpPr/>
          <p:nvPr/>
        </p:nvSpPr>
        <p:spPr>
          <a:xfrm>
            <a:off x="4833256" y="5463337"/>
            <a:ext cx="1920281" cy="345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Coupe axiale FLAIR</a:t>
            </a:r>
            <a:endParaRPr lang="en-GB" sz="1400" dirty="0"/>
          </a:p>
        </p:txBody>
      </p:sp>
      <p:sp>
        <p:nvSpPr>
          <p:cNvPr id="10" name="Rectangle 9"/>
          <p:cNvSpPr/>
          <p:nvPr/>
        </p:nvSpPr>
        <p:spPr>
          <a:xfrm>
            <a:off x="8942419" y="5454697"/>
            <a:ext cx="1920281" cy="345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Coupe axiale FLAIR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904036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1000"/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9625" y="247650"/>
            <a:ext cx="7463517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Analyse de la charnière cranio-cervicale</a:t>
            </a:r>
            <a:endParaRPr lang="en-GB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733551" y="1023933"/>
            <a:ext cx="4762499" cy="56674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1) Hypoplasie/ Dysplasie de l’</a:t>
            </a:r>
            <a:r>
              <a:rPr lang="fr-FR" b="1" dirty="0" err="1" smtClean="0"/>
              <a:t>odonto</a:t>
            </a:r>
            <a:r>
              <a:rPr lang="en-GB" b="1" dirty="0"/>
              <a:t>ï</a:t>
            </a:r>
            <a:r>
              <a:rPr lang="fr-FR" b="1" dirty="0" smtClean="0"/>
              <a:t>de</a:t>
            </a:r>
            <a:endParaRPr lang="en-GB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0" t="3509" r="21459" b="24079"/>
          <a:stretch/>
        </p:blipFill>
        <p:spPr>
          <a:xfrm>
            <a:off x="4180529" y="1719258"/>
            <a:ext cx="4145280" cy="44508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3" t="13850" r="4879" b="3940"/>
          <a:stretch/>
        </p:blipFill>
        <p:spPr>
          <a:xfrm>
            <a:off x="211690" y="1719258"/>
            <a:ext cx="3521184" cy="3565983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 rot="2301880">
            <a:off x="1372616" y="3953690"/>
            <a:ext cx="450394" cy="200298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 rot="2301880">
            <a:off x="5106132" y="2383642"/>
            <a:ext cx="450394" cy="20029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 rot="10176655">
            <a:off x="6243606" y="2636812"/>
            <a:ext cx="450394" cy="200298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86269" y="5353306"/>
            <a:ext cx="4368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Hypoplasie de l’</a:t>
            </a:r>
            <a:r>
              <a:rPr lang="fr-FR" dirty="0" err="1" smtClean="0"/>
              <a:t>odonto</a:t>
            </a:r>
            <a:r>
              <a:rPr lang="en-GB" dirty="0"/>
              <a:t>ï</a:t>
            </a:r>
            <a:r>
              <a:rPr lang="fr-FR" dirty="0" smtClean="0"/>
              <a:t>de (=     ).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8387393" y="2415251"/>
            <a:ext cx="33778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smtClean="0"/>
              <a:t>A noter: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Une anomalie de signal intra-médullaire en </a:t>
            </a:r>
            <a:r>
              <a:rPr lang="fr-FR" dirty="0" err="1" smtClean="0"/>
              <a:t>hypersignal</a:t>
            </a:r>
            <a:r>
              <a:rPr lang="fr-FR" dirty="0" smtClean="0"/>
              <a:t>, correspondant une cavité </a:t>
            </a:r>
            <a:r>
              <a:rPr lang="fr-FR" dirty="0" err="1" smtClean="0"/>
              <a:t>syringomyélique</a:t>
            </a:r>
            <a:r>
              <a:rPr lang="fr-FR" dirty="0" smtClean="0"/>
              <a:t> (        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Epaississement rétro-</a:t>
            </a:r>
            <a:r>
              <a:rPr lang="fr-FR" dirty="0" err="1" smtClean="0"/>
              <a:t>odontoidien</a:t>
            </a:r>
            <a:r>
              <a:rPr lang="fr-FR" dirty="0" smtClean="0"/>
              <a:t> et du ligament longitudinal postérieur (        ).</a:t>
            </a:r>
            <a:endParaRPr lang="en-GB" dirty="0"/>
          </a:p>
        </p:txBody>
      </p:sp>
      <p:sp>
        <p:nvSpPr>
          <p:cNvPr id="15" name="Right Arrow 14"/>
          <p:cNvSpPr/>
          <p:nvPr/>
        </p:nvSpPr>
        <p:spPr>
          <a:xfrm rot="5852017">
            <a:off x="5637674" y="2165345"/>
            <a:ext cx="450394" cy="200298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211690" y="4939891"/>
            <a:ext cx="2131653" cy="345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Coupe sagittale T1 TSE</a:t>
            </a:r>
            <a:endParaRPr lang="en-GB" sz="1400" dirty="0"/>
          </a:p>
        </p:txBody>
      </p:sp>
      <p:sp>
        <p:nvSpPr>
          <p:cNvPr id="17" name="Rectangle 16"/>
          <p:cNvSpPr/>
          <p:nvPr/>
        </p:nvSpPr>
        <p:spPr>
          <a:xfrm>
            <a:off x="4180529" y="5830366"/>
            <a:ext cx="2131653" cy="345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Coupe sagittale T2 TSE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630501" y="6204567"/>
            <a:ext cx="4155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Dysplasie de l’</a:t>
            </a:r>
            <a:r>
              <a:rPr lang="fr-FR" dirty="0" err="1" smtClean="0"/>
              <a:t>odonto</a:t>
            </a:r>
            <a:r>
              <a:rPr lang="en-GB" dirty="0"/>
              <a:t>ï</a:t>
            </a:r>
            <a:r>
              <a:rPr lang="fr-FR" dirty="0" smtClean="0"/>
              <a:t>de(       )</a:t>
            </a:r>
            <a:endParaRPr lang="en-GB" dirty="0"/>
          </a:p>
        </p:txBody>
      </p:sp>
      <p:sp>
        <p:nvSpPr>
          <p:cNvPr id="19" name="Right Arrow 18"/>
          <p:cNvSpPr/>
          <p:nvPr/>
        </p:nvSpPr>
        <p:spPr>
          <a:xfrm>
            <a:off x="10732873" y="3940551"/>
            <a:ext cx="450394" cy="200298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Arrow 19"/>
          <p:cNvSpPr/>
          <p:nvPr/>
        </p:nvSpPr>
        <p:spPr>
          <a:xfrm>
            <a:off x="7575011" y="6298697"/>
            <a:ext cx="450394" cy="20029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        </a:t>
            </a:r>
            <a:endParaRPr lang="en-GB" dirty="0"/>
          </a:p>
        </p:txBody>
      </p:sp>
      <p:sp>
        <p:nvSpPr>
          <p:cNvPr id="21" name="Right Arrow 20"/>
          <p:cNvSpPr/>
          <p:nvPr/>
        </p:nvSpPr>
        <p:spPr>
          <a:xfrm>
            <a:off x="3403415" y="5476055"/>
            <a:ext cx="450394" cy="200298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Arrow 21"/>
          <p:cNvSpPr/>
          <p:nvPr/>
        </p:nvSpPr>
        <p:spPr>
          <a:xfrm>
            <a:off x="10049503" y="5012417"/>
            <a:ext cx="450394" cy="200298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266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1000"/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03834" y="938137"/>
            <a:ext cx="6188257" cy="1622183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Risque </a:t>
            </a:r>
            <a:r>
              <a:rPr lang="fr-FR" b="1" dirty="0" smtClean="0"/>
              <a:t>majeur = Risque de </a:t>
            </a:r>
            <a:r>
              <a:rPr lang="fr-FR" b="1" dirty="0"/>
              <a:t>complication </a:t>
            </a:r>
            <a:r>
              <a:rPr lang="fr-FR" b="1" dirty="0" smtClean="0"/>
              <a:t>bulbo-médullaire.</a:t>
            </a:r>
            <a:endParaRPr lang="en-GB" b="1" dirty="0"/>
          </a:p>
          <a:p>
            <a:pPr algn="ctr"/>
            <a:r>
              <a:rPr lang="fr-FR" b="1" dirty="0" smtClean="0"/>
              <a:t>Toute </a:t>
            </a:r>
            <a:r>
              <a:rPr lang="fr-FR" b="1" dirty="0"/>
              <a:t>IRM cérébrale chez un patient atteint de MPS doit comporter une analyse systématique de la jonction cranio-cervicale.</a:t>
            </a:r>
            <a:endParaRPr lang="en-GB" b="1" dirty="0"/>
          </a:p>
        </p:txBody>
      </p:sp>
      <p:sp>
        <p:nvSpPr>
          <p:cNvPr id="3" name="Rectangle 2"/>
          <p:cNvSpPr/>
          <p:nvPr/>
        </p:nvSpPr>
        <p:spPr>
          <a:xfrm>
            <a:off x="203834" y="2832960"/>
            <a:ext cx="66672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📏 À </a:t>
            </a:r>
            <a:r>
              <a:rPr lang="en-GB" b="1" dirty="0" err="1"/>
              <a:t>mesurer</a:t>
            </a:r>
            <a:r>
              <a:rPr lang="en-GB" b="1" dirty="0"/>
              <a:t> </a:t>
            </a:r>
            <a:r>
              <a:rPr lang="en-GB" b="1" dirty="0" err="1"/>
              <a:t>systématiquement</a:t>
            </a:r>
            <a:endParaRPr lang="en-GB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dirty="0" err="1" smtClean="0"/>
              <a:t>Diamètre</a:t>
            </a:r>
            <a:r>
              <a:rPr lang="en-GB" dirty="0" smtClean="0"/>
              <a:t> </a:t>
            </a:r>
            <a:r>
              <a:rPr lang="en-GB" dirty="0"/>
              <a:t>AP du </a:t>
            </a:r>
            <a:r>
              <a:rPr lang="en-GB"/>
              <a:t>canal </a:t>
            </a:r>
            <a:r>
              <a:rPr lang="en-GB" smtClean="0"/>
              <a:t>cervical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mtClean="0"/>
              <a:t>Distance </a:t>
            </a:r>
            <a:r>
              <a:rPr lang="en-GB" dirty="0" err="1" smtClean="0"/>
              <a:t>atlo-odontoïdienne</a:t>
            </a:r>
            <a:endParaRPr lang="en-GB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dirty="0" smtClean="0"/>
              <a:t>Position </a:t>
            </a:r>
            <a:r>
              <a:rPr lang="en-GB" dirty="0"/>
              <a:t>de </a:t>
            </a:r>
            <a:r>
              <a:rPr lang="en-GB" dirty="0" err="1"/>
              <a:t>l’odontoïde</a:t>
            </a:r>
            <a:r>
              <a:rPr lang="en-GB" dirty="0"/>
              <a:t> par rapport à la </a:t>
            </a:r>
            <a:r>
              <a:rPr lang="en-GB" dirty="0" err="1"/>
              <a:t>ligne</a:t>
            </a:r>
            <a:r>
              <a:rPr lang="en-GB" dirty="0"/>
              <a:t> de </a:t>
            </a:r>
            <a:r>
              <a:rPr lang="en-GB" dirty="0" smtClean="0"/>
              <a:t>Chamberlain (impression </a:t>
            </a:r>
            <a:r>
              <a:rPr lang="en-GB" dirty="0" err="1" smtClean="0"/>
              <a:t>basilaire</a:t>
            </a:r>
            <a:r>
              <a:rPr lang="en-GB" dirty="0" smtClean="0"/>
              <a:t>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dirty="0" err="1" smtClean="0"/>
              <a:t>Présence</a:t>
            </a:r>
            <a:r>
              <a:rPr lang="en-GB" dirty="0" smtClean="0"/>
              <a:t> </a:t>
            </a:r>
            <a:r>
              <a:rPr lang="en-GB" dirty="0" err="1"/>
              <a:t>d’hypersignal</a:t>
            </a:r>
            <a:r>
              <a:rPr lang="en-GB" dirty="0"/>
              <a:t> </a:t>
            </a:r>
            <a:r>
              <a:rPr lang="en-GB" dirty="0" err="1"/>
              <a:t>médullaire</a:t>
            </a:r>
            <a:r>
              <a:rPr lang="en-GB" dirty="0"/>
              <a:t> T2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091" y="670561"/>
            <a:ext cx="4682764" cy="47053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00846" y="5375920"/>
            <a:ext cx="8847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Patiente de 16 ans, suivi annuel pour MPS.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Rétrécissement du canal cervical, sans anomalie de signal médullaire en regard.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Effacement des espaces sous-arachnoïdiens à l’étage C1-C4.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6392091" y="5030570"/>
            <a:ext cx="2131653" cy="345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Coupe sagittale T2 TSE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63092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1000"/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10121" y="261260"/>
            <a:ext cx="4441099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Check- liste de lecture</a:t>
            </a:r>
            <a:endParaRPr lang="en-GB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356236" y="1103927"/>
            <a:ext cx="4762499" cy="56674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Analyse cérébrale</a:t>
            </a:r>
            <a:endParaRPr lang="en-GB" b="1" dirty="0"/>
          </a:p>
        </p:txBody>
      </p:sp>
      <p:sp>
        <p:nvSpPr>
          <p:cNvPr id="2" name="Rectangle 1"/>
          <p:cNvSpPr/>
          <p:nvPr/>
        </p:nvSpPr>
        <p:spPr>
          <a:xfrm>
            <a:off x="1091021" y="4848068"/>
            <a:ext cx="47624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Hypoplasie</a:t>
            </a:r>
            <a:r>
              <a:rPr lang="en-GB" dirty="0" smtClean="0"/>
              <a:t> </a:t>
            </a:r>
            <a:r>
              <a:rPr lang="en-GB" dirty="0"/>
              <a:t>/ </a:t>
            </a:r>
            <a:r>
              <a:rPr lang="en-GB" dirty="0" err="1"/>
              <a:t>dysplasie</a:t>
            </a:r>
            <a:r>
              <a:rPr lang="en-GB" dirty="0"/>
              <a:t> </a:t>
            </a:r>
            <a:r>
              <a:rPr lang="en-GB" dirty="0" err="1" smtClean="0"/>
              <a:t>odontoïde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Distance </a:t>
            </a:r>
            <a:r>
              <a:rPr lang="en-GB" dirty="0" err="1" smtClean="0"/>
              <a:t>atlo-odontoïdienne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Épaississement </a:t>
            </a:r>
            <a:r>
              <a:rPr lang="en-GB" dirty="0" err="1" smtClean="0"/>
              <a:t>rétro-odontoïdien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Rétrécissement</a:t>
            </a:r>
            <a:r>
              <a:rPr lang="en-GB" dirty="0" smtClean="0"/>
              <a:t> </a:t>
            </a:r>
            <a:r>
              <a:rPr lang="en-GB" dirty="0"/>
              <a:t>du canal </a:t>
            </a:r>
            <a:r>
              <a:rPr lang="en-GB" dirty="0" smtClean="0"/>
              <a:t>cervical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/>
              <a:t>Hypersignal</a:t>
            </a:r>
            <a:r>
              <a:rPr lang="en-GB" dirty="0" smtClean="0"/>
              <a:t> </a:t>
            </a:r>
            <a:r>
              <a:rPr lang="en-GB" dirty="0" err="1"/>
              <a:t>médullaire</a:t>
            </a:r>
            <a:r>
              <a:rPr lang="en-GB" dirty="0"/>
              <a:t> T2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2738106"/>
            <a:ext cx="4762499" cy="56674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Analyse de la base du </a:t>
            </a:r>
            <a:r>
              <a:rPr lang="fr-FR" b="1" dirty="0" err="1" smtClean="0"/>
              <a:t>cr</a:t>
            </a:r>
            <a:r>
              <a:rPr lang="en-GB" b="1" dirty="0"/>
              <a:t>â</a:t>
            </a:r>
            <a:r>
              <a:rPr lang="fr-FR" b="1" dirty="0" smtClean="0"/>
              <a:t>ne</a:t>
            </a:r>
            <a:endParaRPr lang="en-GB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091021" y="4115965"/>
            <a:ext cx="4762499" cy="56674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Analyse </a:t>
            </a:r>
            <a:r>
              <a:rPr lang="en-GB" b="1" dirty="0" smtClean="0"/>
              <a:t>de </a:t>
            </a:r>
            <a:r>
              <a:rPr lang="en-GB" b="1" dirty="0"/>
              <a:t>la </a:t>
            </a:r>
            <a:r>
              <a:rPr lang="en-GB" b="1" dirty="0" err="1"/>
              <a:t>jonction</a:t>
            </a:r>
            <a:r>
              <a:rPr lang="en-GB" b="1" dirty="0"/>
              <a:t> </a:t>
            </a:r>
            <a:r>
              <a:rPr lang="en-GB" b="1" dirty="0" err="1" smtClean="0"/>
              <a:t>crânio-cervicale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6236" y="1863318"/>
            <a:ext cx="64190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 err="1">
                <a:latin typeface="+mj-lt"/>
              </a:rPr>
              <a:t>Ventriculomégalie</a:t>
            </a:r>
            <a:r>
              <a:rPr lang="en-US" altLang="en-US" dirty="0">
                <a:latin typeface="+mj-lt"/>
              </a:rPr>
              <a:t> (</a:t>
            </a:r>
            <a:r>
              <a:rPr lang="en-US" altLang="en-US" dirty="0" err="1">
                <a:latin typeface="+mj-lt"/>
              </a:rPr>
              <a:t>hydrocéphalie</a:t>
            </a:r>
            <a:r>
              <a:rPr lang="en-US" altLang="en-US" dirty="0">
                <a:latin typeface="+mj-lt"/>
              </a:rPr>
              <a:t> vs </a:t>
            </a:r>
            <a:r>
              <a:rPr lang="en-US" altLang="en-US" dirty="0" err="1">
                <a:latin typeface="+mj-lt"/>
              </a:rPr>
              <a:t>atrophie</a:t>
            </a:r>
            <a:r>
              <a:rPr lang="en-US" altLang="en-US" dirty="0">
                <a:latin typeface="+mj-lt"/>
              </a:rPr>
              <a:t>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 err="1">
                <a:latin typeface="+mj-lt"/>
              </a:rPr>
              <a:t>Hypersignaux</a:t>
            </a:r>
            <a:r>
              <a:rPr lang="en-US" altLang="en-US" dirty="0">
                <a:latin typeface="+mj-lt"/>
              </a:rPr>
              <a:t> T2/FLAIR de la substance blanche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 err="1">
                <a:latin typeface="+mj-lt"/>
              </a:rPr>
              <a:t>Espaces</a:t>
            </a:r>
            <a:r>
              <a:rPr lang="en-US" altLang="en-US" dirty="0">
                <a:latin typeface="+mj-lt"/>
              </a:rPr>
              <a:t> </a:t>
            </a:r>
            <a:r>
              <a:rPr lang="en-US" altLang="en-US" dirty="0" err="1">
                <a:latin typeface="+mj-lt"/>
              </a:rPr>
              <a:t>périvasculaires</a:t>
            </a:r>
            <a:r>
              <a:rPr lang="en-US" altLang="en-US" dirty="0">
                <a:latin typeface="+mj-lt"/>
              </a:rPr>
              <a:t> </a:t>
            </a:r>
            <a:r>
              <a:rPr lang="en-US" altLang="en-US" dirty="0" err="1">
                <a:latin typeface="+mj-lt"/>
              </a:rPr>
              <a:t>dilatés</a:t>
            </a:r>
            <a:r>
              <a:rPr lang="en-US" altLang="en-US" dirty="0">
                <a:latin typeface="+mj-lt"/>
              </a:rPr>
              <a:t> (aspect </a:t>
            </a:r>
            <a:r>
              <a:rPr lang="en-US" altLang="en-US" dirty="0" err="1">
                <a:latin typeface="+mj-lt"/>
              </a:rPr>
              <a:t>criblé</a:t>
            </a:r>
            <a:r>
              <a:rPr lang="en-US" altLang="en-US" dirty="0">
                <a:latin typeface="+mj-lt"/>
              </a:rPr>
              <a:t>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 err="1">
                <a:latin typeface="+mj-lt"/>
              </a:rPr>
              <a:t>Atrophie</a:t>
            </a:r>
            <a:r>
              <a:rPr lang="en-US" altLang="en-US" dirty="0">
                <a:latin typeface="+mj-lt"/>
              </a:rPr>
              <a:t> </a:t>
            </a:r>
            <a:r>
              <a:rPr lang="en-US" altLang="en-US" dirty="0" err="1">
                <a:latin typeface="+mj-lt"/>
              </a:rPr>
              <a:t>cortico</a:t>
            </a:r>
            <a:r>
              <a:rPr lang="en-US" altLang="en-US" dirty="0">
                <a:latin typeface="+mj-lt"/>
              </a:rPr>
              <a:t>-sous-</a:t>
            </a:r>
            <a:r>
              <a:rPr lang="en-US" altLang="en-US" dirty="0" err="1">
                <a:latin typeface="+mj-lt"/>
              </a:rPr>
              <a:t>corticale</a:t>
            </a:r>
            <a:endParaRPr lang="en-US" altLang="en-US" dirty="0">
              <a:latin typeface="+mj-lt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+mj-lt"/>
              </a:rPr>
              <a:t>Corps </a:t>
            </a:r>
            <a:r>
              <a:rPr lang="en-US" altLang="en-US" dirty="0" err="1">
                <a:latin typeface="+mj-lt"/>
              </a:rPr>
              <a:t>calleux</a:t>
            </a:r>
            <a:r>
              <a:rPr lang="en-US" altLang="en-US" dirty="0">
                <a:latin typeface="+mj-lt"/>
              </a:rPr>
              <a:t> </a:t>
            </a:r>
            <a:r>
              <a:rPr lang="en-US" altLang="en-US" dirty="0" err="1" smtClean="0">
                <a:latin typeface="+mj-lt"/>
              </a:rPr>
              <a:t>aminci</a:t>
            </a:r>
            <a:r>
              <a:rPr lang="en-US" altLang="en-US" dirty="0" smtClean="0">
                <a:latin typeface="+mj-lt"/>
              </a:rPr>
              <a:t>.</a:t>
            </a:r>
            <a:endParaRPr lang="en-US" altLang="en-US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800" y="3482378"/>
            <a:ext cx="4807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Angle basal (</a:t>
            </a:r>
            <a:r>
              <a:rPr lang="en-GB" dirty="0" err="1"/>
              <a:t>platybasie</a:t>
            </a:r>
            <a:r>
              <a:rPr lang="en-GB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Position de </a:t>
            </a:r>
            <a:r>
              <a:rPr lang="en-GB" dirty="0" err="1"/>
              <a:t>l’odontoïde</a:t>
            </a:r>
            <a:r>
              <a:rPr lang="en-GB" dirty="0"/>
              <a:t> (</a:t>
            </a:r>
            <a:r>
              <a:rPr lang="en-GB" dirty="0" err="1"/>
              <a:t>ligne</a:t>
            </a:r>
            <a:r>
              <a:rPr lang="en-GB" dirty="0"/>
              <a:t> de Chamberlain)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/>
              <a:t>Diamètre</a:t>
            </a:r>
            <a:r>
              <a:rPr lang="en-GB" dirty="0"/>
              <a:t> du foramen magnum</a:t>
            </a:r>
          </a:p>
        </p:txBody>
      </p:sp>
      <p:sp>
        <p:nvSpPr>
          <p:cNvPr id="11" name="AutoShape 3" descr="FREE Logo Checklist — Ben Kandora DESIG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320" y="5133994"/>
            <a:ext cx="1457869" cy="147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734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331</TotalTime>
  <Words>344</Words>
  <Application>Microsoft Office PowerPoint</Application>
  <PresentationFormat>Widescreen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Courier New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Soophie's Elitebook</dc:creator>
  <cp:lastModifiedBy>Soophie's Elitebook</cp:lastModifiedBy>
  <cp:revision>26</cp:revision>
  <dcterms:created xsi:type="dcterms:W3CDTF">2026-02-27T15:44:06Z</dcterms:created>
  <dcterms:modified xsi:type="dcterms:W3CDTF">2026-02-27T23:11:21Z</dcterms:modified>
</cp:coreProperties>
</file>