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comments+xml" PartName="/ppt/comments/comment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binary" PartName="/ppt/metadata"/>
  <Override ContentType="application/vnd.openxmlformats-officedocument.presentationml.notesMaster+xml" PartName="/ppt/notesMasters/notesMaster1.xml"/>
  <Override ContentType="application/vnd.openxmlformats-officedocument.presentationml.commentAuthors+xml" PartName="/ppt/commentAuthors.xml"/>
  <Override ContentType="application/vnd.openxmlformats-officedocument.presentationml.presProps+xml" PartName="/ppt/presProps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</p:sldIdLst>
  <p:sldSz cy="6858000" cx="9144000"/>
  <p:notesSz cx="6858000" cy="9144000"/>
  <p:embeddedFontLst>
    <p:embeddedFont>
      <p:font typeface="Montserrat SemiBold"/>
      <p:regular r:id="rId11"/>
      <p:bold r:id="rId12"/>
      <p:italic r:id="rId13"/>
      <p:boldItalic r:id="rId14"/>
    </p:embeddedFont>
    <p:embeddedFont>
      <p:font typeface="Montserrat"/>
      <p:regular r:id="rId15"/>
      <p:bold r:id="rId16"/>
      <p:italic r:id="rId17"/>
      <p:boldItalic r:id="rId18"/>
    </p:embeddedFont>
    <p:embeddedFont>
      <p:font typeface="Montserrat Light"/>
      <p:regular r:id="rId19"/>
      <p:bold r:id="rId20"/>
      <p:italic r:id="rId21"/>
      <p:boldItalic r:id="rId2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:go="http://customooxmlschemas.google.com/" r:id="rId23" roundtripDataSignature="AMtx7miTpmBvWDm+Y8CaIjco80GuIQqhGw==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mAuthor clrIdx="0" id="0" initials="" lastIdx="1" name="Jocelyne Guitard"/>
</p:cmAuthorLst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MontserratLight-bold.fntdata"/><Relationship Id="rId11" Type="http://schemas.openxmlformats.org/officeDocument/2006/relationships/font" Target="fonts/MontserratSemiBold-regular.fntdata"/><Relationship Id="rId22" Type="http://schemas.openxmlformats.org/officeDocument/2006/relationships/font" Target="fonts/MontserratLight-boldItalic.fntdata"/><Relationship Id="rId10" Type="http://schemas.openxmlformats.org/officeDocument/2006/relationships/slide" Target="slides/slide4.xml"/><Relationship Id="rId21" Type="http://schemas.openxmlformats.org/officeDocument/2006/relationships/font" Target="fonts/MontserratLight-italic.fntdata"/><Relationship Id="rId13" Type="http://schemas.openxmlformats.org/officeDocument/2006/relationships/font" Target="fonts/MontserratSemiBold-italic.fntdata"/><Relationship Id="rId12" Type="http://schemas.openxmlformats.org/officeDocument/2006/relationships/font" Target="fonts/MontserratSemiBold-bold.fntdata"/><Relationship Id="rId23" Type="http://customschemas.google.com/relationships/presentationmetadata" Target="meta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commentAuthors" Target="commentAuthors.xml"/><Relationship Id="rId9" Type="http://schemas.openxmlformats.org/officeDocument/2006/relationships/slide" Target="slides/slide3.xml"/><Relationship Id="rId15" Type="http://schemas.openxmlformats.org/officeDocument/2006/relationships/font" Target="fonts/Montserrat-regular.fntdata"/><Relationship Id="rId14" Type="http://schemas.openxmlformats.org/officeDocument/2006/relationships/font" Target="fonts/MontserratSemiBold-boldItalic.fntdata"/><Relationship Id="rId17" Type="http://schemas.openxmlformats.org/officeDocument/2006/relationships/font" Target="fonts/Montserrat-italic.fntdata"/><Relationship Id="rId16" Type="http://schemas.openxmlformats.org/officeDocument/2006/relationships/font" Target="fonts/Montserrat-bold.fntdata"/><Relationship Id="rId5" Type="http://schemas.openxmlformats.org/officeDocument/2006/relationships/slideMaster" Target="slideMasters/slideMaster1.xml"/><Relationship Id="rId19" Type="http://schemas.openxmlformats.org/officeDocument/2006/relationships/font" Target="fonts/MontserratLight-regular.fntdata"/><Relationship Id="rId6" Type="http://schemas.openxmlformats.org/officeDocument/2006/relationships/notesMaster" Target="notesMasters/notesMaster1.xml"/><Relationship Id="rId18" Type="http://schemas.openxmlformats.org/officeDocument/2006/relationships/font" Target="fonts/Montserrat-boldItalic.fntdata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comments/comment1.xml><?xml version="1.0" encoding="utf-8"?>
<p:cm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m authorId="0" idx="1" dt="2026-02-23T12:57:48.043">
    <p:pos x="288" y="1008"/>
    <p:text>@algaillard@medinplus.com
_Assigned to algaillard@medinplus.com_</p:text>
    <p:extLst>
      <p:ext uri="{C676402C-5697-4E1C-873F-D02D1690AC5C}">
        <p15:threadingInfo timeZoneBias="0"/>
      </p:ext>
      <p:ext uri="http://customooxmlschemas.google.com/">
        <go:slidesCustomData xmlns:go="http://customooxmlschemas.google.com/" commentPostId="AAAB0qmzKSI"/>
      </p:ext>
    </p:extLst>
  </p:cm>
</p:cmLst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9" name="Google Shape;89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5" name="Google Shape;95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1" name="Google Shape;101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6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6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4" name="Google Shape;14;p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7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0" name="Google Shape;20;p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8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8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6" name="Google Shape;26;p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9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9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2" name="Google Shape;32;p9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3" name="Google Shape;33;p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10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10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39" name="Google Shape;39;p10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0" name="Google Shape;40;p10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1" name="Google Shape;41;p10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2" name="Google Shape;42;p1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1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1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1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1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3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3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13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8" name="Google Shape;58;p1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1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4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4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4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5" name="Google Shape;65;p1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5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5"/>
          <p:cNvSpPr txBox="1"/>
          <p:nvPr>
            <p:ph idx="1" type="body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6"/>
          <p:cNvSpPr txBox="1"/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6"/>
          <p:cNvSpPr txBox="1"/>
          <p:nvPr>
            <p:ph idx="1" type="body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5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5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comments" Target="../comments/comment1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 txBox="1"/>
          <p:nvPr>
            <p:ph type="ctrTitle"/>
          </p:nvPr>
        </p:nvSpPr>
        <p:spPr>
          <a:xfrm>
            <a:off x="1133856" y="1388554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r">
              <a:lnSpc>
                <a:spcPct val="10791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-FR" sz="3500">
                <a:solidFill>
                  <a:srgbClr val="415464"/>
                </a:solidFill>
              </a:rPr>
              <a:t>RCP endométriose  à distance</a:t>
            </a:r>
            <a:r>
              <a:rPr b="1" lang="fr-FR" sz="2600">
                <a:solidFill>
                  <a:srgbClr val="415464"/>
                </a:solidFill>
              </a:rPr>
              <a:t> </a:t>
            </a:r>
            <a:r>
              <a:rPr b="1" lang="fr-FR" sz="2000">
                <a:solidFill>
                  <a:srgbClr val="415464"/>
                </a:solidFill>
              </a:rPr>
              <a:t> </a:t>
            </a:r>
            <a:endParaRPr b="1" sz="4000">
              <a:solidFill>
                <a:srgbClr val="415464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85" name="Google Shape;85;p1"/>
          <p:cNvSpPr txBox="1"/>
          <p:nvPr>
            <p:ph idx="1" type="subTitle"/>
          </p:nvPr>
        </p:nvSpPr>
        <p:spPr>
          <a:xfrm>
            <a:off x="2609513" y="3711658"/>
            <a:ext cx="6400800" cy="2267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70000" lnSpcReduction="20000"/>
          </a:bodyPr>
          <a:lstStyle/>
          <a:p>
            <a:pPr indent="0" lvl="0" marL="0" rtl="0" algn="r">
              <a:spcBef>
                <a:spcPts val="340"/>
              </a:spcBef>
              <a:spcAft>
                <a:spcPts val="0"/>
              </a:spcAft>
              <a:buClr>
                <a:srgbClr val="40BBCD"/>
              </a:buClr>
              <a:buSzPct val="79487"/>
              <a:buNone/>
            </a:pPr>
            <a:r>
              <a:rPr b="1" lang="fr-FR" sz="2516">
                <a:solidFill>
                  <a:srgbClr val="40BBCD"/>
                </a:solidFill>
                <a:latin typeface="Montserrat"/>
                <a:ea typeface="Montserrat"/>
                <a:cs typeface="Montserrat"/>
                <a:sym typeface="Montserrat"/>
              </a:rPr>
              <a:t>COOPÉRATION</a:t>
            </a:r>
            <a:r>
              <a:rPr b="1" lang="fr-FR" sz="2516">
                <a:solidFill>
                  <a:srgbClr val="40BBCD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b="1" lang="fr-FR" sz="2516">
                <a:solidFill>
                  <a:srgbClr val="40BBCD"/>
                </a:solidFill>
                <a:latin typeface="Montserrat"/>
                <a:ea typeface="Montserrat"/>
                <a:cs typeface="Montserrat"/>
                <a:sym typeface="Montserrat"/>
              </a:rPr>
              <a:t>MULTIDISCIPLINAIRE</a:t>
            </a:r>
            <a:endParaRPr b="1" sz="2516">
              <a:solidFill>
                <a:srgbClr val="40BBCD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r">
              <a:spcBef>
                <a:spcPts val="340"/>
              </a:spcBef>
              <a:spcAft>
                <a:spcPts val="0"/>
              </a:spcAft>
              <a:buClr>
                <a:srgbClr val="40BBCD"/>
              </a:buClr>
              <a:buSzPct val="79487"/>
              <a:buNone/>
            </a:pPr>
            <a:r>
              <a:rPr b="1" lang="fr-FR" sz="2516">
                <a:solidFill>
                  <a:srgbClr val="40BBCD"/>
                </a:solidFill>
                <a:latin typeface="Montserrat"/>
                <a:ea typeface="Montserrat"/>
                <a:cs typeface="Montserrat"/>
                <a:sym typeface="Montserrat"/>
              </a:rPr>
              <a:t>MÉTROPOLE DROM-COM</a:t>
            </a:r>
            <a:endParaRPr b="1" sz="2516">
              <a:solidFill>
                <a:srgbClr val="40BBCD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r">
              <a:spcBef>
                <a:spcPts val="340"/>
              </a:spcBef>
              <a:spcAft>
                <a:spcPts val="0"/>
              </a:spcAft>
              <a:buClr>
                <a:srgbClr val="40BBCD"/>
              </a:buClr>
              <a:buSzPct val="79487"/>
              <a:buNone/>
            </a:pPr>
            <a:r>
              <a:rPr lang="fr-FR" sz="2516">
                <a:solidFill>
                  <a:srgbClr val="415464"/>
                </a:solidFill>
                <a:latin typeface="Montserrat"/>
                <a:ea typeface="Montserrat"/>
                <a:cs typeface="Montserrat"/>
                <a:sym typeface="Montserrat"/>
              </a:rPr>
              <a:t>organisation, défis et bénéfices après un an</a:t>
            </a:r>
            <a:r>
              <a:rPr b="1" lang="fr-FR" sz="2516">
                <a:solidFill>
                  <a:srgbClr val="40BBCD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endParaRPr sz="3716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r">
              <a:spcBef>
                <a:spcPts val="340"/>
              </a:spcBef>
              <a:spcAft>
                <a:spcPts val="0"/>
              </a:spcAft>
              <a:buClr>
                <a:srgbClr val="888888"/>
              </a:buClr>
              <a:buSzPct val="100000"/>
              <a:buNone/>
            </a:pPr>
            <a:r>
              <a:t/>
            </a:r>
            <a:endParaRPr b="0" sz="2000">
              <a:solidFill>
                <a:srgbClr val="40BBCD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indent="0" lvl="0" marL="0" rtl="0" algn="r">
              <a:spcBef>
                <a:spcPts val="340"/>
              </a:spcBef>
              <a:spcAft>
                <a:spcPts val="0"/>
              </a:spcAft>
              <a:buClr>
                <a:srgbClr val="888888"/>
              </a:buClr>
              <a:buSzPct val="100000"/>
              <a:buNone/>
            </a:pPr>
            <a:r>
              <a:t/>
            </a:r>
            <a:endParaRPr sz="2000">
              <a:solidFill>
                <a:srgbClr val="40BBCD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indent="0" lvl="0" marL="0" rtl="0" algn="r">
              <a:spcBef>
                <a:spcPts val="340"/>
              </a:spcBef>
              <a:spcAft>
                <a:spcPts val="0"/>
              </a:spcAft>
              <a:buClr>
                <a:srgbClr val="888888"/>
              </a:buClr>
              <a:buSzPct val="100000"/>
              <a:buNone/>
            </a:pPr>
            <a:r>
              <a:t/>
            </a:r>
            <a:endParaRPr sz="2000">
              <a:solidFill>
                <a:srgbClr val="40BBCD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indent="0" lvl="0" marL="0" rtl="0" algn="r">
              <a:spcBef>
                <a:spcPts val="340"/>
              </a:spcBef>
              <a:spcAft>
                <a:spcPts val="0"/>
              </a:spcAft>
              <a:buClr>
                <a:srgbClr val="888888"/>
              </a:buClr>
              <a:buSzPct val="100000"/>
              <a:buNone/>
            </a:pPr>
            <a:r>
              <a:t/>
            </a:r>
            <a:endParaRPr b="0" sz="2000">
              <a:solidFill>
                <a:srgbClr val="40BBCD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indent="0" lvl="0" marL="0" rtl="0" algn="r">
              <a:spcBef>
                <a:spcPts val="340"/>
              </a:spcBef>
              <a:spcAft>
                <a:spcPts val="0"/>
              </a:spcAft>
              <a:buClr>
                <a:srgbClr val="40BBCD"/>
              </a:buClr>
              <a:buSzPct val="100000"/>
              <a:buNone/>
            </a:pPr>
            <a:r>
              <a:rPr b="0" lang="fr-FR" sz="2000">
                <a:solidFill>
                  <a:srgbClr val="40BBCD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JFR 2026 – Poster pédagogique</a:t>
            </a:r>
            <a:endParaRPr b="0" sz="2000">
              <a:solidFill>
                <a:srgbClr val="40BBCD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indent="0" lvl="0" marL="0" rtl="0" algn="r">
              <a:spcBef>
                <a:spcPts val="340"/>
              </a:spcBef>
              <a:spcAft>
                <a:spcPts val="0"/>
              </a:spcAft>
              <a:buClr>
                <a:srgbClr val="40BBCD"/>
              </a:buClr>
              <a:buSzPct val="100000"/>
              <a:buNone/>
            </a:pPr>
            <a:r>
              <a:rPr lang="fr-FR" sz="2000">
                <a:solidFill>
                  <a:srgbClr val="40BBCD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Dr Anne-Lise Gaillard</a:t>
            </a:r>
            <a:endParaRPr b="0" sz="2000">
              <a:solidFill>
                <a:srgbClr val="40BBCD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pic>
        <p:nvPicPr>
          <p:cNvPr descr="Une image contenant Graphique, capture d’écran, conception, art&#10;&#10;Le contenu généré par l’IA peut être incorrect." id="86" name="Google Shape;86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28173" y="0"/>
            <a:ext cx="3066782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415464"/>
              </a:buClr>
              <a:buSzPts val="3000"/>
              <a:buFont typeface="Montserrat SemiBold"/>
              <a:buNone/>
            </a:pPr>
            <a:r>
              <a:rPr b="1" lang="fr-FR" sz="3000">
                <a:solidFill>
                  <a:srgbClr val="415464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Contexte &amp; objectifs</a:t>
            </a:r>
            <a:endParaRPr b="1" sz="3000">
              <a:solidFill>
                <a:srgbClr val="415464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92" name="Google Shape;92;p2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74650" lvl="0" marL="342900" rtl="0" algn="l">
              <a:spcBef>
                <a:spcPts val="0"/>
              </a:spcBef>
              <a:spcAft>
                <a:spcPts val="0"/>
              </a:spcAft>
              <a:buClr>
                <a:srgbClr val="415464"/>
              </a:buClr>
              <a:buSzPts val="2300"/>
              <a:buFont typeface="Montserrat"/>
              <a:buChar char="•"/>
            </a:pPr>
            <a:r>
              <a:rPr lang="fr-FR" sz="2300">
                <a:solidFill>
                  <a:srgbClr val="415464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Endométriose : prise en charge multidisciplinaire</a:t>
            </a:r>
            <a:endParaRPr sz="2300">
              <a:solidFill>
                <a:srgbClr val="415464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indent="0" lvl="0" marL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t/>
            </a:r>
            <a:endParaRPr sz="2300">
              <a:solidFill>
                <a:srgbClr val="415464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indent="-374650" lvl="0" marL="342900" rtl="0" algn="l">
              <a:spcBef>
                <a:spcPts val="360"/>
              </a:spcBef>
              <a:spcAft>
                <a:spcPts val="0"/>
              </a:spcAft>
              <a:buClr>
                <a:srgbClr val="415464"/>
              </a:buClr>
              <a:buSzPts val="2300"/>
              <a:buFont typeface="Montserrat"/>
              <a:buChar char="•"/>
            </a:pPr>
            <a:r>
              <a:rPr lang="fr-FR" sz="2300">
                <a:solidFill>
                  <a:srgbClr val="415464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Contraintes géographiques d’accès à l’expertise</a:t>
            </a:r>
            <a:endParaRPr sz="2300">
              <a:solidFill>
                <a:srgbClr val="415464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indent="0" lvl="0" marL="34290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 sz="2300">
              <a:solidFill>
                <a:srgbClr val="415464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indent="-374650" lvl="0" marL="342900" rtl="0" algn="l">
              <a:spcBef>
                <a:spcPts val="360"/>
              </a:spcBef>
              <a:spcAft>
                <a:spcPts val="0"/>
              </a:spcAft>
              <a:buClr>
                <a:srgbClr val="415464"/>
              </a:buClr>
              <a:buSzPts val="2300"/>
              <a:buFont typeface="Montserrat Light"/>
              <a:buChar char="•"/>
            </a:pPr>
            <a:r>
              <a:rPr lang="fr-FR" sz="2300">
                <a:solidFill>
                  <a:srgbClr val="415464"/>
                </a:solidFill>
                <a:latin typeface="Montserrat Light"/>
                <a:ea typeface="Montserrat Light"/>
                <a:cs typeface="Montserrat Light"/>
                <a:sym typeface="Montserrat Light"/>
                <a:extLst>
                  <a:ext uri="http://customooxmlschemas.google.com/">
                    <go:slidesCustomData xmlns:go="http://customooxmlschemas.google.com/" textRoundtripDataId="0"/>
                  </a:ext>
                </a:extLst>
              </a:rPr>
              <a:t>Santé publique : </a:t>
            </a:r>
            <a:r>
              <a:rPr lang="fr-FR" sz="2300">
                <a:solidFill>
                  <a:srgbClr val="415464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1ere cause d’infertilité </a:t>
            </a:r>
            <a:endParaRPr sz="2300">
              <a:solidFill>
                <a:srgbClr val="415464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indent="-228600" lvl="0" marL="3429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t/>
            </a:r>
            <a:endParaRPr sz="2300">
              <a:solidFill>
                <a:srgbClr val="415464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indent="0" lvl="0" marL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t/>
            </a:r>
            <a:endParaRPr sz="2300">
              <a:solidFill>
                <a:srgbClr val="415464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indent="-374650" lvl="0" marL="342900" rtl="0" algn="l">
              <a:spcBef>
                <a:spcPts val="360"/>
              </a:spcBef>
              <a:spcAft>
                <a:spcPts val="0"/>
              </a:spcAft>
              <a:buClr>
                <a:srgbClr val="415464"/>
              </a:buClr>
              <a:buSzPts val="2300"/>
              <a:buFont typeface="Montserrat"/>
              <a:buChar char="•"/>
            </a:pPr>
            <a:r>
              <a:rPr lang="fr-FR" sz="2300" u="sng">
                <a:solidFill>
                  <a:srgbClr val="415464"/>
                </a:solidFill>
                <a:latin typeface="Montserrat"/>
                <a:ea typeface="Montserrat"/>
                <a:cs typeface="Montserrat"/>
                <a:sym typeface="Montserrat"/>
              </a:rPr>
              <a:t>Objectifs :</a:t>
            </a:r>
            <a:endParaRPr sz="3700">
              <a:latin typeface="Montserrat"/>
              <a:ea typeface="Montserrat"/>
              <a:cs typeface="Montserrat"/>
              <a:sym typeface="Montserrat"/>
            </a:endParaRPr>
          </a:p>
          <a:p>
            <a:pPr indent="-317500" lvl="1" marL="742950" rtl="0" algn="l">
              <a:spcBef>
                <a:spcPts val="280"/>
              </a:spcBef>
              <a:spcAft>
                <a:spcPts val="0"/>
              </a:spcAft>
              <a:buClr>
                <a:srgbClr val="415464"/>
              </a:buClr>
              <a:buSzPts val="1900"/>
              <a:buFont typeface="Montserrat"/>
              <a:buChar char="–"/>
            </a:pPr>
            <a:r>
              <a:rPr lang="fr-FR" sz="1900">
                <a:solidFill>
                  <a:srgbClr val="415464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Mettre en place une RCP endométriose à distance</a:t>
            </a:r>
            <a:endParaRPr sz="3300">
              <a:latin typeface="Montserrat"/>
              <a:ea typeface="Montserrat"/>
              <a:cs typeface="Montserrat"/>
              <a:sym typeface="Montserrat"/>
            </a:endParaRPr>
          </a:p>
          <a:p>
            <a:pPr indent="-317500" lvl="1" marL="742950" rtl="0" algn="l">
              <a:spcBef>
                <a:spcPts val="280"/>
              </a:spcBef>
              <a:spcAft>
                <a:spcPts val="0"/>
              </a:spcAft>
              <a:buClr>
                <a:srgbClr val="415464"/>
              </a:buClr>
              <a:buSzPts val="1900"/>
              <a:buFont typeface="Montserrat"/>
              <a:buChar char="–"/>
            </a:pPr>
            <a:r>
              <a:rPr lang="fr-FR" sz="1900">
                <a:solidFill>
                  <a:srgbClr val="415464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Structurer l’échange d’imagerie sécurisé</a:t>
            </a:r>
            <a:endParaRPr sz="1900">
              <a:solidFill>
                <a:srgbClr val="415464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indent="-317500" lvl="1" marL="742950" rtl="0" algn="l">
              <a:spcBef>
                <a:spcPts val="280"/>
              </a:spcBef>
              <a:spcAft>
                <a:spcPts val="0"/>
              </a:spcAft>
              <a:buClr>
                <a:srgbClr val="415464"/>
              </a:buClr>
              <a:buSzPts val="1900"/>
              <a:buFont typeface="Montserrat"/>
              <a:buChar char="–"/>
            </a:pPr>
            <a:r>
              <a:rPr lang="fr-FR" sz="1900">
                <a:solidFill>
                  <a:srgbClr val="415464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Améliorer la décision thérapeutique et le suivi</a:t>
            </a:r>
            <a:endParaRPr sz="1900">
              <a:solidFill>
                <a:srgbClr val="415464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indent="-317500" lvl="1" marL="742950" rtl="0" algn="l">
              <a:spcBef>
                <a:spcPts val="280"/>
              </a:spcBef>
              <a:spcAft>
                <a:spcPts val="0"/>
              </a:spcAft>
              <a:buClr>
                <a:srgbClr val="415464"/>
              </a:buClr>
              <a:buSzPts val="1900"/>
              <a:buFont typeface="Montserrat Light"/>
              <a:buChar char="–"/>
            </a:pPr>
            <a:r>
              <a:rPr lang="fr-FR" sz="1900">
                <a:solidFill>
                  <a:srgbClr val="415464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Réduire le délai de prise en soins</a:t>
            </a:r>
            <a:endParaRPr sz="1900">
              <a:solidFill>
                <a:srgbClr val="415464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3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40BBCD"/>
              </a:buClr>
              <a:buSzPts val="3000"/>
              <a:buFont typeface="Montserrat SemiBold"/>
              <a:buNone/>
            </a:pPr>
            <a:r>
              <a:rPr b="1" lang="fr-FR" sz="3000">
                <a:solidFill>
                  <a:srgbClr val="40BBCD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Organisation de la RCP</a:t>
            </a:r>
            <a:br>
              <a:rPr b="1" lang="fr-FR" sz="3000">
                <a:solidFill>
                  <a:srgbClr val="40BBCD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</a:br>
            <a:r>
              <a:rPr lang="fr-FR" sz="1600">
                <a:solidFill>
                  <a:srgbClr val="40BBCD"/>
                </a:solidFill>
                <a:latin typeface="Montserrat"/>
                <a:ea typeface="Montserrat"/>
                <a:cs typeface="Montserrat"/>
                <a:sym typeface="Montserrat"/>
              </a:rPr>
              <a:t>De l’IRM à la décision collégiale : création d’une RCP endométriose connectée</a:t>
            </a:r>
            <a:endParaRPr b="1" sz="3000">
              <a:solidFill>
                <a:srgbClr val="40BBCD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8" name="Google Shape;98;p3"/>
          <p:cNvSpPr txBox="1"/>
          <p:nvPr>
            <p:ph idx="1" type="body"/>
          </p:nvPr>
        </p:nvSpPr>
        <p:spPr>
          <a:xfrm>
            <a:off x="457200" y="1804550"/>
            <a:ext cx="8229600" cy="452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Clr>
                <a:srgbClr val="415464"/>
              </a:buClr>
              <a:buSzPts val="1800"/>
              <a:buChar char="•"/>
            </a:pPr>
            <a:r>
              <a:rPr b="0" lang="fr-FR" sz="1800">
                <a:solidFill>
                  <a:srgbClr val="415464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RCP program</a:t>
            </a:r>
            <a:r>
              <a:rPr lang="fr-FR" sz="1800">
                <a:solidFill>
                  <a:srgbClr val="415464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mées tous les 3 mois</a:t>
            </a:r>
            <a:endParaRPr b="0" sz="1800">
              <a:solidFill>
                <a:srgbClr val="415464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indent="0" lvl="0" marL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t/>
            </a:r>
            <a:endParaRPr b="0" sz="1800">
              <a:solidFill>
                <a:srgbClr val="415464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indent="-342900" lvl="0" marL="342900" rtl="0" algn="l">
              <a:spcBef>
                <a:spcPts val="360"/>
              </a:spcBef>
              <a:spcAft>
                <a:spcPts val="0"/>
              </a:spcAft>
              <a:buClr>
                <a:srgbClr val="415464"/>
              </a:buClr>
              <a:buSzPts val="1800"/>
              <a:buChar char="•"/>
            </a:pPr>
            <a:r>
              <a:rPr b="0" lang="fr-FR" sz="1800">
                <a:solidFill>
                  <a:srgbClr val="415464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Sélection standardisée des dossiers</a:t>
            </a:r>
            <a:endParaRPr/>
          </a:p>
          <a:p>
            <a:pPr indent="0" lvl="0" marL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t/>
            </a:r>
            <a:endParaRPr b="0" sz="1800">
              <a:solidFill>
                <a:srgbClr val="415464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indent="-342900" lvl="0" marL="342900" rtl="0" algn="l">
              <a:spcBef>
                <a:spcPts val="360"/>
              </a:spcBef>
              <a:spcAft>
                <a:spcPts val="0"/>
              </a:spcAft>
              <a:buClr>
                <a:srgbClr val="415464"/>
              </a:buClr>
              <a:buSzPts val="1800"/>
              <a:buChar char="•"/>
            </a:pPr>
            <a:r>
              <a:rPr b="0" lang="fr-FR" sz="1800">
                <a:solidFill>
                  <a:srgbClr val="415464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Harmonisation des protocoles IRM et du questionnaire </a:t>
            </a:r>
            <a:r>
              <a:rPr lang="fr-FR" sz="1800">
                <a:solidFill>
                  <a:srgbClr val="415464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clinique avant IRM</a:t>
            </a:r>
            <a:endParaRPr b="0" sz="1800">
              <a:solidFill>
                <a:srgbClr val="415464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indent="0" lvl="0" marL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t/>
            </a:r>
            <a:endParaRPr b="0" sz="1800">
              <a:solidFill>
                <a:srgbClr val="415464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indent="-342900" lvl="0" marL="342900" rtl="0" algn="l">
              <a:spcBef>
                <a:spcPts val="360"/>
              </a:spcBef>
              <a:spcAft>
                <a:spcPts val="0"/>
              </a:spcAft>
              <a:buClr>
                <a:srgbClr val="415464"/>
              </a:buClr>
              <a:buSzPts val="1800"/>
              <a:buChar char="•"/>
            </a:pPr>
            <a:r>
              <a:rPr b="0" lang="fr-FR" sz="1800">
                <a:solidFill>
                  <a:srgbClr val="415464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Transmission des images via une plateforme  sécurisée de téléimagerie</a:t>
            </a:r>
            <a:endParaRPr b="0" sz="1800">
              <a:solidFill>
                <a:srgbClr val="415464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indent="0" lvl="0" marL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t/>
            </a:r>
            <a:endParaRPr b="0" sz="1800">
              <a:solidFill>
                <a:srgbClr val="415464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indent="-342900" lvl="0" marL="342900" rtl="0" algn="l">
              <a:spcBef>
                <a:spcPts val="360"/>
              </a:spcBef>
              <a:spcAft>
                <a:spcPts val="0"/>
              </a:spcAft>
              <a:buClr>
                <a:srgbClr val="415464"/>
              </a:buClr>
              <a:buSzPts val="1800"/>
              <a:buChar char="•"/>
            </a:pPr>
            <a:r>
              <a:rPr b="0" lang="fr-FR" sz="1800">
                <a:solidFill>
                  <a:srgbClr val="415464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Réunion multidisciplinaire en visioconférence</a:t>
            </a:r>
            <a:endParaRPr b="0" sz="1800">
              <a:solidFill>
                <a:srgbClr val="415464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indent="0" lvl="0" marL="34290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415464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indent="-342900" lvl="0" marL="342900" rtl="0" algn="l">
              <a:spcBef>
                <a:spcPts val="360"/>
              </a:spcBef>
              <a:spcAft>
                <a:spcPts val="0"/>
              </a:spcAft>
              <a:buClr>
                <a:srgbClr val="415464"/>
              </a:buClr>
              <a:buSzPts val="1800"/>
              <a:buFont typeface="Montserrat"/>
              <a:buChar char="•"/>
            </a:pPr>
            <a:r>
              <a:rPr lang="fr-FR" sz="1800">
                <a:solidFill>
                  <a:srgbClr val="415464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Circuit de prise en charge aval en présentiel avec radiologue disponible à distance pour le suivi</a:t>
            </a:r>
            <a:endParaRPr sz="1800">
              <a:solidFill>
                <a:srgbClr val="415464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4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E09F26"/>
              </a:buClr>
              <a:buSzPts val="3000"/>
              <a:buFont typeface="Montserrat SemiBold"/>
              <a:buNone/>
            </a:pPr>
            <a:r>
              <a:rPr b="1" lang="fr-FR" sz="3000">
                <a:solidFill>
                  <a:srgbClr val="E09F26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Résultats après 1 an</a:t>
            </a:r>
            <a:endParaRPr/>
          </a:p>
        </p:txBody>
      </p:sp>
      <p:sp>
        <p:nvSpPr>
          <p:cNvPr id="104" name="Google Shape;104;p4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lnSpcReduction="10000"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Clr>
                <a:srgbClr val="415464"/>
              </a:buClr>
              <a:buSzPts val="1800"/>
              <a:buChar char="•"/>
            </a:pPr>
            <a:r>
              <a:rPr b="0" lang="fr-FR" sz="1800">
                <a:solidFill>
                  <a:srgbClr val="415464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Validation ou adaptation des stratégies thérapeutiques</a:t>
            </a:r>
            <a:endParaRPr b="0" sz="1800">
              <a:solidFill>
                <a:srgbClr val="415464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indent="-228600" lvl="0" marL="3429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t/>
            </a:r>
            <a:endParaRPr sz="1800">
              <a:solidFill>
                <a:srgbClr val="415464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indent="-228600" lvl="0" marL="3429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t/>
            </a:r>
            <a:endParaRPr b="0" sz="1800">
              <a:solidFill>
                <a:srgbClr val="415464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indent="-342900" lvl="0" marL="342900" rtl="0" algn="l">
              <a:spcBef>
                <a:spcPts val="360"/>
              </a:spcBef>
              <a:spcAft>
                <a:spcPts val="0"/>
              </a:spcAft>
              <a:buClr>
                <a:srgbClr val="415464"/>
              </a:buClr>
              <a:buSzPts val="1800"/>
              <a:buChar char="•"/>
            </a:pPr>
            <a:r>
              <a:rPr b="0" lang="fr-FR" sz="1800">
                <a:solidFill>
                  <a:srgbClr val="415464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Optimisation de la planification chirurgicale</a:t>
            </a:r>
            <a:endParaRPr b="0" sz="1800">
              <a:solidFill>
                <a:srgbClr val="415464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indent="-228600" lvl="0" marL="3429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t/>
            </a:r>
            <a:endParaRPr sz="1800">
              <a:solidFill>
                <a:srgbClr val="415464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indent="-228600" lvl="0" marL="3429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t/>
            </a:r>
            <a:endParaRPr b="0" sz="1800">
              <a:solidFill>
                <a:srgbClr val="415464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indent="-342900" lvl="0" marL="342900" rtl="0" algn="l">
              <a:spcBef>
                <a:spcPts val="360"/>
              </a:spcBef>
              <a:spcAft>
                <a:spcPts val="0"/>
              </a:spcAft>
              <a:buClr>
                <a:srgbClr val="415464"/>
              </a:buClr>
              <a:buSzPts val="1800"/>
              <a:buChar char="•"/>
            </a:pPr>
            <a:r>
              <a:rPr b="0" lang="fr-FR" sz="1800">
                <a:solidFill>
                  <a:srgbClr val="415464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Renforcement du lien inter-établissements</a:t>
            </a:r>
            <a:endParaRPr b="0" sz="1800">
              <a:solidFill>
                <a:srgbClr val="415464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indent="-228600" lvl="0" marL="3429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t/>
            </a:r>
            <a:endParaRPr sz="1800">
              <a:solidFill>
                <a:srgbClr val="415464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indent="-228600" lvl="0" marL="3429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t/>
            </a:r>
            <a:endParaRPr b="0" sz="1800">
              <a:solidFill>
                <a:srgbClr val="415464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indent="-342900" lvl="0" marL="342900" rtl="0" algn="l">
              <a:spcBef>
                <a:spcPts val="360"/>
              </a:spcBef>
              <a:spcAft>
                <a:spcPts val="0"/>
              </a:spcAft>
              <a:buClr>
                <a:srgbClr val="415464"/>
              </a:buClr>
              <a:buSzPts val="1800"/>
              <a:buChar char="•"/>
            </a:pPr>
            <a:r>
              <a:rPr b="0" lang="fr-FR" sz="1800">
                <a:solidFill>
                  <a:srgbClr val="415464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Montée en compétence locale</a:t>
            </a:r>
            <a:endParaRPr b="0" sz="1800">
              <a:solidFill>
                <a:srgbClr val="415464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indent="-228600" lvl="0" marL="3429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t/>
            </a:r>
            <a:endParaRPr sz="1800">
              <a:solidFill>
                <a:srgbClr val="415464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indent="-228600" lvl="0" marL="3429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t/>
            </a:r>
            <a:endParaRPr b="0" sz="1800">
              <a:solidFill>
                <a:srgbClr val="415464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indent="-342900" lvl="0" marL="342900" rtl="0" algn="l">
              <a:spcBef>
                <a:spcPts val="360"/>
              </a:spcBef>
              <a:spcAft>
                <a:spcPts val="0"/>
              </a:spcAft>
              <a:buClr>
                <a:srgbClr val="415464"/>
              </a:buClr>
              <a:buSzPts val="1800"/>
              <a:buChar char="•"/>
            </a:pPr>
            <a:r>
              <a:rPr b="0" lang="fr-FR" sz="1800">
                <a:solidFill>
                  <a:srgbClr val="415464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Amélioration du parcours patient</a:t>
            </a:r>
            <a:endParaRPr b="0" sz="1800">
              <a:solidFill>
                <a:srgbClr val="415464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indent="0" lvl="0" marL="34290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415464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indent="-342900" lvl="0" marL="342900" rtl="0" algn="l">
              <a:spcBef>
                <a:spcPts val="360"/>
              </a:spcBef>
              <a:spcAft>
                <a:spcPts val="0"/>
              </a:spcAft>
              <a:buClr>
                <a:srgbClr val="415464"/>
              </a:buClr>
              <a:buSzPts val="1800"/>
              <a:buFont typeface="Montserrat Light"/>
              <a:buChar char="•"/>
            </a:pPr>
            <a:r>
              <a:rPr lang="fr-FR" sz="1800">
                <a:solidFill>
                  <a:srgbClr val="415464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Retour de l’établissement partenaire : le point de vue du clinicien</a:t>
            </a:r>
            <a:endParaRPr sz="1800">
              <a:solidFill>
                <a:srgbClr val="415464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2013-01-27T09:14:16Z</dcterms:created>
</cp:coreProperties>
</file>