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37" r:id="rId3"/>
    <p:sldId id="305" r:id="rId4"/>
    <p:sldId id="306" r:id="rId5"/>
    <p:sldId id="335" r:id="rId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32F932-F12C-639E-D543-FC03AB26EE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8C8C155-8C33-829E-741E-E83A73B46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E4C08C-DF63-F01D-1E19-E45A7D90E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3C2A7D3-A4F8-A49F-6802-310B7EC5E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441C15-694C-7215-DBBA-524FB962A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170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EA952D-F380-5938-BBBB-B75AE6AA98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445766-DA8F-63D0-8184-6692962767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7B111D-59E7-CC37-4FE5-C74494BEE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5F11C6-0E07-E741-DB18-373BFA30A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31B03F-FF0F-7545-7E32-0BD4BD957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33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9E31FA-E924-845C-7EF8-FEF07F0C7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7CCEDE0-40E5-32AE-3F7B-154F8F82D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0C4F82-C989-8845-3018-0ECC14F33F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CA9D27-5FDF-6D8C-644D-36688FA15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5BDF00-7B00-1404-93EE-C00FA91BF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116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2ADB6B-BB1B-1621-C37C-D37F4E8D2F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F621465-FCF6-17A8-794E-5EA40A0607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D00227D-173A-8B14-B194-28D8AB858D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0388587-8FB1-C83E-E5CD-EF5D05278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673A3A5-3507-11BF-686D-17B916D3D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D07C52-227A-2B9B-B9F2-4D8D71A5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9202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74C82D-4580-F486-6B8A-71959D988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57FE2D-8F75-A873-F7C5-1230835CC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7E2F783-7AB6-AA54-3A4B-C1C4B30E41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A592769-A2BF-1D18-4B26-A899B4413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5657013-F9D4-8465-0236-CBC8C38944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2907266-3435-3C03-DFC5-0A35AC173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EE214BB-6FED-0F5C-CD9C-25D771E31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994AD6C-09C6-837F-1FA1-C96C3CA5EC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4024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AFE2635-673F-42C6-39BB-6C361783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0898972-D63E-6E60-769D-AF293CC8E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654CDA2-CC66-C00E-5917-33EA79374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75BB30-B05C-727F-6E0A-5A998392D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4098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063969D-BFAA-9174-0020-71A3D35C6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D9FCF3A-3D40-3A41-B253-8BCC55192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391D6BB-0BAB-11EA-432F-AD7D0E9A9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6427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D136214-9588-DB33-E133-7BE7062E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28EF2F3-3EE8-DDD9-9396-C8783525B4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BDB84F4-FEAB-0A66-F30E-EF9CAFAE7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C672AB-75B1-9C5F-D33C-74E23CE29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D423DC4-962D-5F1A-579F-E924732B26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73F59E2-96A1-E2F9-1804-302E7E107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50853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C5B580-3144-8085-2C26-5FED1FF6F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A7345B1-16A4-CBBC-D3D2-2473422B46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1921F6-F8B3-AE5E-2E33-817A38D42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E73A2E4-164D-64AB-C1FE-02FDDE1D7F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479ED58-CD7F-2985-8B3C-E1B586C31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33544FD-7F7D-9A34-BCCF-156912F8E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552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98A626-218E-A65B-FDA7-F39F0D1BE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A615BB7-FC38-7825-EC55-717A0CB5A2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0CAE42-F76C-1602-3F27-276B18C858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61B010-A74B-003D-4067-2060BF67F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3F0BD4-2DC9-BE8F-FD89-0C2F71126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142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CC71AED2-DEFD-A9AD-41EF-2BF2B7A4C4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E5B2EF0-DDAC-1DBF-FE37-EDC51CBA2A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45E3A-F31D-CBED-BB7D-1463A9CAA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0DB9D99-7BEA-3B5A-D865-B316909A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E6718E9-9B1C-CAE5-90D7-EC4E0A221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647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48265ED-DF96-22B9-F6BD-A0BFAF5F5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08B65B-DDBB-9B32-9585-3AC5EBFDEA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A0D3B27-3474-2B6F-2192-D6AACD0EA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67ACA2-4225-40F7-AC67-9D6C34938190}" type="datetimeFigureOut">
              <a:rPr lang="fr-FR" smtClean="0"/>
              <a:t>28/02/2026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DD65B0-A1BC-1595-9562-7BC60A33C7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6A2C6B-4020-07D3-0A94-559905D7D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894FA2-894C-4167-A2E9-F66AD53A7FB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2576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eb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BA26F3AA-4F6A-20CB-19C7-D40F4F63C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980" y="139611"/>
            <a:ext cx="9021590" cy="4373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Espace réservé du contenu 4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20D46C1-58E7-4482-4E30-A5A784112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4531710"/>
            <a:ext cx="1844196" cy="2326290"/>
          </a:xfrm>
          <a:prstGeom prst="rect">
            <a:avLst/>
          </a:prstGeom>
        </p:spPr>
      </p:pic>
      <p:pic>
        <p:nvPicPr>
          <p:cNvPr id="9220" name="Picture 4" descr="undefined">
            <a:extLst>
              <a:ext uri="{FF2B5EF4-FFF2-40B4-BE49-F238E27FC236}">
                <a16:creationId xmlns:a16="http://schemas.microsoft.com/office/drawing/2014/main" id="{A75E3013-0CC9-264E-30C4-1FDDC557C1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8771" y="4392099"/>
            <a:ext cx="3512952" cy="232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6071B7F-9ACF-2C92-3B23-64F1AC8A8B1F}"/>
              </a:ext>
            </a:extLst>
          </p:cNvPr>
          <p:cNvSpPr/>
          <p:nvPr/>
        </p:nvSpPr>
        <p:spPr>
          <a:xfrm>
            <a:off x="75414" y="2505920"/>
            <a:ext cx="1583566" cy="54675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Mixed </a:t>
            </a:r>
            <a:r>
              <a:rPr lang="fr-FR" sz="1600" dirty="0" err="1"/>
              <a:t>germ</a:t>
            </a:r>
            <a:r>
              <a:rPr lang="fr-FR" sz="1600" dirty="0"/>
              <a:t> </a:t>
            </a:r>
            <a:r>
              <a:rPr lang="fr-FR" sz="1600" dirty="0" err="1"/>
              <a:t>cell</a:t>
            </a:r>
            <a:r>
              <a:rPr lang="fr-FR" sz="1600" dirty="0"/>
              <a:t> tumors 28</a:t>
            </a:r>
            <a:r>
              <a:rPr lang="fr-FR" dirty="0"/>
              <a:t>% </a:t>
            </a:r>
            <a:endParaRPr lang="fr-FR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3AC5AAB-7920-0A64-48F6-4CCA653372A8}"/>
              </a:ext>
            </a:extLst>
          </p:cNvPr>
          <p:cNvSpPr/>
          <p:nvPr/>
        </p:nvSpPr>
        <p:spPr>
          <a:xfrm>
            <a:off x="672413" y="1908927"/>
            <a:ext cx="1489435" cy="1979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 : bas 8">
            <a:extLst>
              <a:ext uri="{FF2B5EF4-FFF2-40B4-BE49-F238E27FC236}">
                <a16:creationId xmlns:a16="http://schemas.microsoft.com/office/drawing/2014/main" id="{4EE8CD42-7FC2-CAD0-4FB5-8CA6B93C3822}"/>
              </a:ext>
            </a:extLst>
          </p:cNvPr>
          <p:cNvSpPr/>
          <p:nvPr/>
        </p:nvSpPr>
        <p:spPr>
          <a:xfrm>
            <a:off x="681771" y="2057399"/>
            <a:ext cx="254524" cy="318382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A9F9461-4B64-6ABF-1585-AF390EA735A5}"/>
              </a:ext>
            </a:extLst>
          </p:cNvPr>
          <p:cNvSpPr txBox="1"/>
          <p:nvPr/>
        </p:nvSpPr>
        <p:spPr>
          <a:xfrm>
            <a:off x="2764342" y="2779298"/>
            <a:ext cx="7235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600" dirty="0">
                <a:solidFill>
                  <a:srgbClr val="000000"/>
                </a:solidFill>
                <a:latin typeface="Plantin"/>
              </a:rPr>
              <a:t>(</a:t>
            </a:r>
            <a:r>
              <a:rPr lang="fr-FR" sz="1600" b="0" i="0" u="none" strike="noStrike" baseline="0" dirty="0">
                <a:solidFill>
                  <a:srgbClr val="000000"/>
                </a:solidFill>
                <a:latin typeface="Plantin"/>
              </a:rPr>
              <a:t>50%</a:t>
            </a:r>
            <a:r>
              <a:rPr lang="fr-FR" sz="1600" dirty="0">
                <a:solidFill>
                  <a:srgbClr val="000000"/>
                </a:solidFill>
                <a:latin typeface="Plantin"/>
              </a:rPr>
              <a:t>)</a:t>
            </a:r>
            <a:endParaRPr lang="fr-FR" sz="160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BF25E88-35F6-A390-AB9D-D68083757B6B}"/>
              </a:ext>
            </a:extLst>
          </p:cNvPr>
          <p:cNvSpPr txBox="1"/>
          <p:nvPr/>
        </p:nvSpPr>
        <p:spPr>
          <a:xfrm>
            <a:off x="5308827" y="2779297"/>
            <a:ext cx="6394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22</a:t>
            </a:r>
            <a:r>
              <a:rPr lang="fr-FR" dirty="0"/>
              <a:t>% </a:t>
            </a:r>
          </a:p>
        </p:txBody>
      </p:sp>
    </p:spTree>
    <p:extLst>
      <p:ext uri="{BB962C8B-B14F-4D97-AF65-F5344CB8AC3E}">
        <p14:creationId xmlns:p14="http://schemas.microsoft.com/office/powerpoint/2010/main" val="558613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65BCD82-2EDE-4DDF-D9D1-453CA99B11C7}"/>
              </a:ext>
            </a:extLst>
          </p:cNvPr>
          <p:cNvSpPr txBox="1"/>
          <p:nvPr/>
        </p:nvSpPr>
        <p:spPr>
          <a:xfrm>
            <a:off x="0" y="6306533"/>
            <a:ext cx="6551594" cy="4542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ts val="315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1600" b="0" i="0" dirty="0">
                <a:solidFill>
                  <a:srgbClr val="1F1F1F"/>
                </a:solidFill>
                <a:effectLst/>
                <a:latin typeface="ElsevierGulliver"/>
              </a:rPr>
              <a:t>Testicular germ cell tumors: Histopathological and molecular features 2019</a:t>
            </a:r>
          </a:p>
        </p:txBody>
      </p: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3DAC3D38-58DD-D3C0-EB41-436566C21A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5354" y="97240"/>
            <a:ext cx="9035850" cy="60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6291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>
            <a:extLst>
              <a:ext uri="{FF2B5EF4-FFF2-40B4-BE49-F238E27FC236}">
                <a16:creationId xmlns:a16="http://schemas.microsoft.com/office/drawing/2014/main" id="{51BF37CE-46AA-2179-C406-BD4B9428465B}"/>
              </a:ext>
            </a:extLst>
          </p:cNvPr>
          <p:cNvSpPr txBox="1"/>
          <p:nvPr/>
        </p:nvSpPr>
        <p:spPr>
          <a:xfrm>
            <a:off x="0" y="634933"/>
            <a:ext cx="12192000" cy="36933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fr-FR" dirty="0"/>
              <a:t>Tumeur germinale dérivée des </a:t>
            </a:r>
            <a:r>
              <a:rPr lang="fr-FR" b="1" dirty="0"/>
              <a:t>cellules germinales primitives</a:t>
            </a:r>
            <a:r>
              <a:rPr lang="fr-FR" dirty="0"/>
              <a:t>, correspondant au versant </a:t>
            </a:r>
            <a:r>
              <a:rPr lang="fr-FR" b="1" dirty="0" err="1"/>
              <a:t>séminomateux</a:t>
            </a:r>
            <a:r>
              <a:rPr lang="fr-FR" dirty="0"/>
              <a:t> des cancers du testicule.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5CC6FF2-250E-3B25-9606-E3B1B5D78C8E}"/>
              </a:ext>
            </a:extLst>
          </p:cNvPr>
          <p:cNvSpPr txBox="1"/>
          <p:nvPr/>
        </p:nvSpPr>
        <p:spPr>
          <a:xfrm>
            <a:off x="308727" y="1269866"/>
            <a:ext cx="4126584" cy="212365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/>
              <a:t>Épidémiologie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/>
              <a:t>la </a:t>
            </a:r>
            <a:r>
              <a:rPr lang="fr-FR" sz="1600" b="1" dirty="0"/>
              <a:t>tumeur germinale testiculaire la plus fréquente</a:t>
            </a:r>
            <a:endParaRPr lang="fr-F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/>
              <a:t>Âge typique : </a:t>
            </a:r>
            <a:r>
              <a:rPr lang="fr-FR" sz="1600" b="1" dirty="0"/>
              <a:t>30–45 ans</a:t>
            </a:r>
            <a:endParaRPr lang="fr-FR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/>
              <a:t>Facteurs de risque 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Cryptorchidie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Antécédent de tumeur controlatérale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1600" dirty="0"/>
              <a:t>Infertilité, dysgénésie testiculaire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83AF73D-787D-01FF-144D-C403C1CCFFF6}"/>
              </a:ext>
            </a:extLst>
          </p:cNvPr>
          <p:cNvSpPr txBox="1"/>
          <p:nvPr/>
        </p:nvSpPr>
        <p:spPr>
          <a:xfrm>
            <a:off x="4894869" y="0"/>
            <a:ext cx="13362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séminome</a:t>
            </a:r>
            <a:endParaRPr lang="fr-FR" dirty="0">
              <a:solidFill>
                <a:schemeClr val="accent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B3154B9-AC03-7852-788B-06EDB8B1E0B4}"/>
              </a:ext>
            </a:extLst>
          </p:cNvPr>
          <p:cNvSpPr txBox="1"/>
          <p:nvPr/>
        </p:nvSpPr>
        <p:spPr>
          <a:xfrm>
            <a:off x="5345786" y="1531476"/>
            <a:ext cx="6094428" cy="160043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/>
              <a:t>🔬 Marqueurs tumoraux (avant orchidectomie)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/>
              <a:t>AFP : toujours normale</a:t>
            </a:r>
            <a:br>
              <a:rPr lang="fr-FR" sz="1600" dirty="0"/>
            </a:br>
            <a:r>
              <a:rPr lang="fr-FR" sz="1600" dirty="0"/>
              <a:t>➜ AFP élevée = </a:t>
            </a:r>
            <a:r>
              <a:rPr lang="fr-FR" sz="1600" b="1" dirty="0"/>
              <a:t>exclut un séminome pur</a:t>
            </a:r>
            <a:r>
              <a:rPr lang="fr-FR" sz="1600" dirty="0"/>
              <a:t> (→ tumeur non </a:t>
            </a:r>
            <a:r>
              <a:rPr lang="fr-FR" sz="1600" dirty="0" err="1"/>
              <a:t>séminomateuse</a:t>
            </a:r>
            <a:r>
              <a:rPr lang="fr-FR" sz="1600" dirty="0"/>
              <a:t>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1600" b="1" dirty="0"/>
              <a:t>β-</a:t>
            </a:r>
            <a:r>
              <a:rPr lang="fr-FR" sz="1600" b="1" dirty="0"/>
              <a:t>hCG</a:t>
            </a:r>
            <a:r>
              <a:rPr lang="fr-FR" sz="1600" dirty="0"/>
              <a:t> : élevée dans </a:t>
            </a:r>
            <a:r>
              <a:rPr lang="fr-FR" sz="1600" b="1" dirty="0"/>
              <a:t>10–30 %</a:t>
            </a:r>
            <a:r>
              <a:rPr lang="fr-FR" sz="1600" dirty="0"/>
              <a:t> (cellules </a:t>
            </a:r>
            <a:r>
              <a:rPr lang="fr-FR" sz="1600" dirty="0" err="1"/>
              <a:t>syncytiotrophoblastiques</a:t>
            </a:r>
            <a:r>
              <a:rPr lang="fr-FR" sz="1600" dirty="0"/>
              <a:t>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/>
              <a:t>LDH</a:t>
            </a:r>
            <a:r>
              <a:rPr lang="fr-FR" sz="1600" dirty="0"/>
              <a:t> : corrélée à la masse tumorale (facteur pronostique)</a:t>
            </a:r>
          </a:p>
        </p:txBody>
      </p:sp>
      <p:pic>
        <p:nvPicPr>
          <p:cNvPr id="1027" name="Picture 3" descr="Gross appearance of seminoma. A cross section of an example excised... |  Download Scientific Diagram">
            <a:extLst>
              <a:ext uri="{FF2B5EF4-FFF2-40B4-BE49-F238E27FC236}">
                <a16:creationId xmlns:a16="http://schemas.microsoft.com/office/drawing/2014/main" id="{169061E5-DE06-0C5D-6216-D012B6E0D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3428999"/>
            <a:ext cx="4048125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1DCDA35B-7192-3378-146C-FF34D6425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253" y="3654983"/>
            <a:ext cx="3961615" cy="297425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1A4E320-8944-6BAA-EC4F-A220D0E2E88C}"/>
              </a:ext>
            </a:extLst>
          </p:cNvPr>
          <p:cNvSpPr txBox="1"/>
          <p:nvPr/>
        </p:nvSpPr>
        <p:spPr>
          <a:xfrm>
            <a:off x="5488756" y="6406104"/>
            <a:ext cx="613213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FR" sz="1100" b="0" i="0" u="none" strike="noStrike" baseline="0" dirty="0">
                <a:latin typeface="NdxgmgMcjqmxMyriadPro-Regular"/>
              </a:rPr>
              <a:t>Manuel </a:t>
            </a:r>
            <a:r>
              <a:rPr lang="fr-FR" sz="1100" b="0" i="0" u="none" strike="noStrike" baseline="0" dirty="0" err="1">
                <a:latin typeface="NdxgmgMcjqmxMyriadPro-Regular"/>
              </a:rPr>
              <a:t>Nistal</a:t>
            </a:r>
            <a:r>
              <a:rPr lang="fr-FR" sz="1100" b="0" i="0" u="none" strike="noStrike" baseline="0" dirty="0">
                <a:latin typeface="NdxgmgMcjqmxMyriadPro-Regular"/>
              </a:rPr>
              <a:t> </a:t>
            </a:r>
            <a:r>
              <a:rPr lang="fr-FR" sz="1100" dirty="0">
                <a:latin typeface="NdxgmgMcjqmxMyriadPro-Regular"/>
              </a:rPr>
              <a:t>,</a:t>
            </a:r>
            <a:r>
              <a:rPr lang="fr-FR" sz="1100" b="0" i="0" u="none" strike="noStrike" baseline="0" dirty="0">
                <a:latin typeface="NdxgmgMcjqmxMyriadPro-Regular"/>
              </a:rPr>
              <a:t> Pilar González-</a:t>
            </a:r>
            <a:r>
              <a:rPr lang="fr-FR" sz="1100" b="0" i="0" u="none" strike="noStrike" baseline="0" dirty="0" err="1">
                <a:latin typeface="NdxgmgMcjqmxMyriadPro-Regular"/>
              </a:rPr>
              <a:t>Peramato</a:t>
            </a:r>
            <a:endParaRPr lang="fr-FR" sz="1100" b="0" i="0" u="none" strike="noStrike" baseline="0" dirty="0">
              <a:latin typeface="NdxgmgMcjqmxMyriadPro-Regular"/>
            </a:endParaRPr>
          </a:p>
          <a:p>
            <a:pPr algn="l"/>
            <a:r>
              <a:rPr lang="en-US" sz="1200" b="0" i="0" u="none" strike="noStrike" baseline="0" dirty="0">
                <a:latin typeface="NdxgmgMcjqmxMyriadPro-Regular"/>
              </a:rPr>
              <a:t>Atlas of Peculiar and Common </a:t>
            </a:r>
            <a:r>
              <a:rPr lang="fr-FR" sz="1200" b="0" i="0" u="none" strike="noStrike" baseline="0" dirty="0" err="1">
                <a:latin typeface="NdxgmgMcjqmxMyriadPro-Regular"/>
              </a:rPr>
              <a:t>Testicular</a:t>
            </a:r>
            <a:r>
              <a:rPr lang="fr-FR" sz="1200" b="0" i="0" u="none" strike="noStrike" baseline="0" dirty="0">
                <a:latin typeface="NdxgmgMcjqmxMyriadPro-Regular"/>
              </a:rPr>
              <a:t> and </a:t>
            </a:r>
            <a:r>
              <a:rPr lang="fr-FR" sz="1200" b="0" i="0" u="none" strike="noStrike" baseline="0" dirty="0" err="1">
                <a:latin typeface="NdxgmgMcjqmxMyriadPro-Regular"/>
              </a:rPr>
              <a:t>Paratesticular</a:t>
            </a:r>
            <a:r>
              <a:rPr lang="fr-FR" sz="1200" dirty="0">
                <a:latin typeface="NdxgmgMcjqmxMyriadPro-Regular"/>
              </a:rPr>
              <a:t> </a:t>
            </a:r>
            <a:r>
              <a:rPr lang="fr-FR" sz="1200" b="0" i="0" u="none" strike="noStrike" baseline="0" dirty="0">
                <a:latin typeface="NdxgmgMcjqmxMyriadPro-Regular"/>
              </a:rPr>
              <a:t>Tumors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32134641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B1C52345-DE00-4EB1-A10E-BED3F3E5A058}"/>
              </a:ext>
            </a:extLst>
          </p:cNvPr>
          <p:cNvSpPr txBox="1"/>
          <p:nvPr/>
        </p:nvSpPr>
        <p:spPr>
          <a:xfrm>
            <a:off x="145884" y="551587"/>
            <a:ext cx="3909767" cy="2554545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600" b="1" dirty="0">
                <a:solidFill>
                  <a:schemeClr val="accent1"/>
                </a:solidFill>
                <a:latin typeface="Aptos" panose="020B0004020202020204" pitchFamily="34" charset="0"/>
              </a:rPr>
              <a:t>Aspect typique du séminome :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>
                <a:latin typeface="Aptos" panose="020B0004020202020204" pitchFamily="34" charset="0"/>
              </a:rPr>
              <a:t>Masse intra-testiculaire</a:t>
            </a:r>
            <a:endParaRPr lang="fr-FR" sz="1600" dirty="0">
              <a:latin typeface="Aptos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>
                <a:latin typeface="Aptos" panose="020B0004020202020204" pitchFamily="34" charset="0"/>
              </a:rPr>
              <a:t>Hypoéchogène</a:t>
            </a:r>
            <a:endParaRPr lang="fr-FR" sz="1600" dirty="0">
              <a:latin typeface="Aptos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>
                <a:latin typeface="Aptos" panose="020B0004020202020204" pitchFamily="34" charset="0"/>
              </a:rPr>
              <a:t>Homogène</a:t>
            </a:r>
            <a:endParaRPr lang="fr-FR" sz="1600" dirty="0">
              <a:latin typeface="Aptos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b="1" dirty="0">
                <a:latin typeface="Aptos" panose="020B0004020202020204" pitchFamily="34" charset="0"/>
              </a:rPr>
              <a:t>Contours nets ou légèrement lobulés</a:t>
            </a:r>
            <a:endParaRPr lang="fr-FR" sz="1600" dirty="0">
              <a:latin typeface="Aptos" panose="020B00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ptos" panose="020B0004020202020204" pitchFamily="34" charset="0"/>
              </a:rPr>
              <a:t>Peu ou pas de nécrose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ptos" panose="020B0004020202020204" pitchFamily="34" charset="0"/>
              </a:rPr>
              <a:t>Rarement kystique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sz="1600" dirty="0">
                <a:latin typeface="Aptos" panose="020B0004020202020204" pitchFamily="34" charset="0"/>
              </a:rPr>
              <a:t>Calcifications rares</a:t>
            </a:r>
          </a:p>
          <a:p>
            <a:r>
              <a:rPr lang="fr-FR" sz="1600" b="1" dirty="0">
                <a:latin typeface="Aptos" panose="020B0004020202020204" pitchFamily="34" charset="0"/>
              </a:rPr>
              <a:t>Doppler couleur : Hypervascularisation </a:t>
            </a:r>
            <a:r>
              <a:rPr lang="fr-FR" sz="1600" b="1" dirty="0" err="1">
                <a:latin typeface="Aptos" panose="020B0004020202020204" pitchFamily="34" charset="0"/>
              </a:rPr>
              <a:t>intratumorale</a:t>
            </a:r>
            <a:endParaRPr lang="fr-FR" sz="1600" dirty="0">
              <a:latin typeface="Aptos" panose="020B0004020202020204" pitchFamily="34" charset="0"/>
            </a:endParaRPr>
          </a:p>
        </p:txBody>
      </p:sp>
      <p:pic>
        <p:nvPicPr>
          <p:cNvPr id="7" name="Image 6" descr="Une image contenant film radiographique, Imagerie médicale, radiologie, monochrome&#10;&#10;Le contenu généré par l’IA peut être incorrect.">
            <a:extLst>
              <a:ext uri="{FF2B5EF4-FFF2-40B4-BE49-F238E27FC236}">
                <a16:creationId xmlns:a16="http://schemas.microsoft.com/office/drawing/2014/main" id="{14B724A1-8BB7-E7EA-9786-5DB202FC00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8587" y="368677"/>
            <a:ext cx="3055885" cy="1684166"/>
          </a:xfrm>
          <a:prstGeom prst="rect">
            <a:avLst/>
          </a:prstGeom>
        </p:spPr>
      </p:pic>
      <p:pic>
        <p:nvPicPr>
          <p:cNvPr id="9" name="Image 8" descr="Une image contenant texte, capture d’écran, Logiciel multimédia, Logiciel de graphisme&#10;&#10;Le contenu généré par l’IA peut être incorrect.">
            <a:extLst>
              <a:ext uri="{FF2B5EF4-FFF2-40B4-BE49-F238E27FC236}">
                <a16:creationId xmlns:a16="http://schemas.microsoft.com/office/drawing/2014/main" id="{1B9A0EB4-8F9E-2646-0BDD-BA29FCFF34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8069" y="2191257"/>
            <a:ext cx="6264183" cy="2232853"/>
          </a:xfrm>
          <a:prstGeom prst="rect">
            <a:avLst/>
          </a:prstGeom>
        </p:spPr>
      </p:pic>
      <p:pic>
        <p:nvPicPr>
          <p:cNvPr id="11" name="Image 10" descr="Une image contenant capture d’écran, art&#10;&#10;Le contenu généré par l’IA peut être incorrect.">
            <a:extLst>
              <a:ext uri="{FF2B5EF4-FFF2-40B4-BE49-F238E27FC236}">
                <a16:creationId xmlns:a16="http://schemas.microsoft.com/office/drawing/2014/main" id="{0A46B330-B82F-12D1-3E9C-3B3290843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449" y="4562524"/>
            <a:ext cx="6271803" cy="1882303"/>
          </a:xfrm>
          <a:prstGeom prst="rect">
            <a:avLst/>
          </a:prstGeom>
        </p:spPr>
      </p:pic>
      <p:pic>
        <p:nvPicPr>
          <p:cNvPr id="13" name="Image 12" descr="Une image contenant nature, objet astronomique, Espace lointain, planète&#10;&#10;Le contenu généré par l’IA peut être incorrect.">
            <a:extLst>
              <a:ext uri="{FF2B5EF4-FFF2-40B4-BE49-F238E27FC236}">
                <a16:creationId xmlns:a16="http://schemas.microsoft.com/office/drawing/2014/main" id="{1A81D7C3-9907-699D-6892-538B7B3F81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194" y="3292941"/>
            <a:ext cx="2432475" cy="296507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5B8DC0D-3619-4DB8-62D8-F296684B31B8}"/>
              </a:ext>
            </a:extLst>
          </p:cNvPr>
          <p:cNvSpPr txBox="1"/>
          <p:nvPr/>
        </p:nvSpPr>
        <p:spPr>
          <a:xfrm>
            <a:off x="322869" y="6489323"/>
            <a:ext cx="699233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100" dirty="0" err="1"/>
              <a:t>Neoplastic</a:t>
            </a:r>
            <a:r>
              <a:rPr lang="fr-FR" sz="1100" dirty="0"/>
              <a:t> </a:t>
            </a:r>
            <a:r>
              <a:rPr lang="fr-FR" sz="1100" dirty="0" err="1"/>
              <a:t>Intratesticular</a:t>
            </a:r>
            <a:r>
              <a:rPr lang="fr-FR" sz="1100" dirty="0"/>
              <a:t> </a:t>
            </a:r>
            <a:r>
              <a:rPr lang="fr-FR" sz="1100" dirty="0" err="1"/>
              <a:t>Lesions</a:t>
            </a:r>
            <a:r>
              <a:rPr lang="fr-FR" sz="1100" dirty="0"/>
              <a:t> , </a:t>
            </a:r>
            <a:r>
              <a:rPr lang="en-US" sz="1100" dirty="0"/>
              <a:t>Ultrasound of the Testis for the Andrologist</a:t>
            </a:r>
            <a:r>
              <a:rPr lang="fr-FR" sz="1100" dirty="0"/>
              <a:t> </a:t>
            </a:r>
            <a:r>
              <a:rPr lang="it-IT" sz="1100" dirty="0"/>
              <a:t>Andrea M. Isidori , Andrea Lenzi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2414727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80DD725-424A-358E-B478-860E9C3BF667}"/>
              </a:ext>
            </a:extLst>
          </p:cNvPr>
          <p:cNvSpPr txBox="1"/>
          <p:nvPr/>
        </p:nvSpPr>
        <p:spPr>
          <a:xfrm>
            <a:off x="188536" y="198039"/>
            <a:ext cx="5050411" cy="23083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b="1" dirty="0">
                <a:solidFill>
                  <a:srgbClr val="FF0000"/>
                </a:solidFill>
              </a:rPr>
              <a:t>🔵 Séminome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dirty="0"/>
              <a:t>Lésion hypoT2 homogène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dirty="0"/>
              <a:t>Contours nets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dirty="0"/>
              <a:t>Rehaussement homogène modéré ( parfois septas rehaussés)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dirty="0"/>
              <a:t>Restriction diffusion franche (ADC bas homogène)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fr-FR" altLang="fr-FR" dirty="0"/>
              <a:t>hémorragie / nécrose classiquement absentes</a:t>
            </a:r>
          </a:p>
          <a:p>
            <a:pPr>
              <a:buNone/>
            </a:pPr>
            <a:r>
              <a:rPr lang="fr-FR" dirty="0"/>
              <a:t>👉 Aspect relativement “propre” et homogène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DDC6AC-6471-82EA-2ED6-50519F97A4F7}"/>
              </a:ext>
            </a:extLst>
          </p:cNvPr>
          <p:cNvSpPr txBox="1"/>
          <p:nvPr/>
        </p:nvSpPr>
        <p:spPr>
          <a:xfrm>
            <a:off x="6953055" y="198038"/>
            <a:ext cx="4560215" cy="175432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b="1" dirty="0">
                <a:solidFill>
                  <a:srgbClr val="FF0000"/>
                </a:solidFill>
              </a:rPr>
              <a:t>🔴 Tumeur non </a:t>
            </a:r>
            <a:r>
              <a:rPr lang="fr-FR" b="1" dirty="0" err="1">
                <a:solidFill>
                  <a:srgbClr val="FF0000"/>
                </a:solidFill>
              </a:rPr>
              <a:t>séminomateuse</a:t>
            </a:r>
            <a:r>
              <a:rPr lang="fr-FR" b="1" dirty="0">
                <a:solidFill>
                  <a:srgbClr val="FF0000"/>
                </a:solidFill>
              </a:rPr>
              <a:t> (NSGCT)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Signal T2 très hétérogène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Nécrose fréquente (zones non rehaussées)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Hémorragie possible (hyperT1)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Rehaussement hétérogène.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FR" dirty="0"/>
              <a:t>ADC  bas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1FA14FD-CCA4-C8C5-9D1B-EEF54F8E4005}"/>
              </a:ext>
            </a:extLst>
          </p:cNvPr>
          <p:cNvSpPr txBox="1"/>
          <p:nvPr/>
        </p:nvSpPr>
        <p:spPr>
          <a:xfrm>
            <a:off x="6828148" y="2358959"/>
            <a:ext cx="5081047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/>
              <a:t>👉 Aspect agressif, anarchique</a:t>
            </a:r>
          </a:p>
          <a:p>
            <a:pPr>
              <a:buNone/>
            </a:pPr>
            <a:r>
              <a:rPr lang="fr-FR" dirty="0"/>
              <a:t>Orientation : </a:t>
            </a:r>
            <a:r>
              <a:rPr lang="fr-FR" b="1" dirty="0"/>
              <a:t>Tumeur non </a:t>
            </a:r>
            <a:r>
              <a:rPr lang="fr-FR" b="1" dirty="0" err="1"/>
              <a:t>séminomateuse</a:t>
            </a:r>
            <a:r>
              <a:rPr lang="fr-FR" b="1" dirty="0"/>
              <a:t> (embryonnaire, mixte, tératome, choriocarcinome)</a:t>
            </a: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55378A7-8FD5-882C-67EC-F4951BAFE8FC}"/>
              </a:ext>
            </a:extLst>
          </p:cNvPr>
          <p:cNvSpPr txBox="1"/>
          <p:nvPr/>
        </p:nvSpPr>
        <p:spPr>
          <a:xfrm>
            <a:off x="393569" y="2820624"/>
            <a:ext cx="3895627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dirty="0"/>
              <a:t>Orientation : </a:t>
            </a:r>
            <a:r>
              <a:rPr lang="fr-FR" b="1" dirty="0"/>
              <a:t>Séminome pur probable</a:t>
            </a:r>
            <a:endParaRPr lang="fr-FR" dirty="0"/>
          </a:p>
        </p:txBody>
      </p:sp>
      <p:pic>
        <p:nvPicPr>
          <p:cNvPr id="8195" name="Picture 3" descr="Aucune description de photo disponible.">
            <a:extLst>
              <a:ext uri="{FF2B5EF4-FFF2-40B4-BE49-F238E27FC236}">
                <a16:creationId xmlns:a16="http://schemas.microsoft.com/office/drawing/2014/main" id="{4E6FB41B-0DEE-F5C5-4DF6-255FD4199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01" y="3516001"/>
            <a:ext cx="4905080" cy="271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>
            <a:extLst>
              <a:ext uri="{FF2B5EF4-FFF2-40B4-BE49-F238E27FC236}">
                <a16:creationId xmlns:a16="http://schemas.microsoft.com/office/drawing/2014/main" id="{D32ABECB-B3EF-D570-1453-4878C7D6E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75712"/>
            <a:ext cx="2358959" cy="235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>
            <a:extLst>
              <a:ext uri="{FF2B5EF4-FFF2-40B4-BE49-F238E27FC236}">
                <a16:creationId xmlns:a16="http://schemas.microsoft.com/office/drawing/2014/main" id="{25B5156A-B02E-2872-4AFA-379B2957AB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145" y="3695637"/>
            <a:ext cx="2358959" cy="235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DF54537-2414-1839-B558-EB37476E8B48}"/>
              </a:ext>
            </a:extLst>
          </p:cNvPr>
          <p:cNvSpPr txBox="1"/>
          <p:nvPr/>
        </p:nvSpPr>
        <p:spPr>
          <a:xfrm>
            <a:off x="2619864" y="6467944"/>
            <a:ext cx="83340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/>
              <a:t>Testicular Tumors: What Radiologists Need to Know—Differential Diagnosis, Staging, and Management RSNA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754904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12858</TotalTime>
  <Words>278</Words>
  <Application>Microsoft Office PowerPoint</Application>
  <PresentationFormat>Grand écran</PresentationFormat>
  <Paragraphs>46</Paragraphs>
  <Slides>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ElsevierGulliver</vt:lpstr>
      <vt:lpstr>NdxgmgMcjqmxMyriadPro-Regular</vt:lpstr>
      <vt:lpstr>Plantin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lenovo</dc:creator>
  <cp:lastModifiedBy>lenovo</cp:lastModifiedBy>
  <cp:revision>3</cp:revision>
  <dcterms:created xsi:type="dcterms:W3CDTF">2026-02-19T23:17:03Z</dcterms:created>
  <dcterms:modified xsi:type="dcterms:W3CDTF">2026-02-28T21:39:32Z</dcterms:modified>
</cp:coreProperties>
</file>