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26" r:id="rId2"/>
    <p:sldId id="279" r:id="rId3"/>
    <p:sldId id="329" r:id="rId4"/>
    <p:sldId id="293" r:id="rId5"/>
    <p:sldId id="289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9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B9DC9E-9369-4F88-972F-26C0A1791DDB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8CECE7-A61A-40D8-96CE-5DB7C3755B9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6360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C3DF1A-7F03-7682-ED9B-4526A070F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E9850C3-C4D7-FA39-8F79-A64F198020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8507F68-6EA0-356D-2D15-4C5D00F034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8101076-7052-A07A-2DD3-A0BA182C99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CF7D5-DC36-4B7C-9EA7-4A9598BC91CA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7085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8D9841-C3F9-B9D2-D94D-F592AA6F6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8A40FC4-6D78-3517-4F20-D42BCBEA15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249220-753E-A40C-687C-61AD8AAAB5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9FF6F96-BD16-A335-D088-63122BDCC1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ECF7D5-DC36-4B7C-9EA7-4A9598BC91C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5359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0CAA6-E1C5-250F-4372-09E161CD9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525DF86-2F32-1E61-F268-5AF2C87B75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2B1DCD7-D898-6296-E70B-D76E23A367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6CCC567-F859-A61F-D96C-D676192183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CF7D5-DC36-4B7C-9EA7-4A9598BC91C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4937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CF7D5-DC36-4B7C-9EA7-4A9598BC91C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0273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CF7D5-DC36-4B7C-9EA7-4A9598BC91C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4924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DB9705-F831-E488-9EFF-844521738E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4BEBAFE-253E-F0CD-030C-DCC4D7008B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09627F-7DF6-1746-C4D4-936CE066C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3513-03A8-4CCA-A523-173BA65B1EA6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8B0FCFE-814B-157A-F27E-47966E3E3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0E819D-AB12-AE92-39C6-8D7B217C2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E0E7E-1943-4851-B295-3D3944C0D4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7740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D7B235-8070-9D67-5518-CE4DDF456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8B55E8-5758-F781-CE78-3893669A0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EF1A98-CC74-7B8C-DAD1-460728637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3513-03A8-4CCA-A523-173BA65B1EA6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0FE11B-2747-5D37-A3D5-D3A2B9BA7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69401E6-0CD6-7E6F-21B6-287E87DD6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E0E7E-1943-4851-B295-3D3944C0D4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0637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167FD4-0F21-BC95-4B17-E579D922C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0C725F0-ACFC-6826-8D83-859569A4C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E5E7C72-22D5-5B87-7A21-515D7F85A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3513-03A8-4CCA-A523-173BA65B1EA6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757C3D-D5F6-5D9B-FB51-18F26D9BD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76E145-F5C5-EC1D-4FC4-76AEA27D6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E0E7E-1943-4851-B295-3D3944C0D4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5092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DE7BFE-379C-760B-3F45-CCBADED3D0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17FE67-BA23-A863-B671-C4A3E3DAA5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78279FC-0CC4-5029-2C89-44D9C78BEA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9AE2504-7D00-A7D7-CB25-ACA35A79E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3513-03A8-4CCA-A523-173BA65B1EA6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E2CEC4F-9E2A-4234-DE81-044246670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83DBAAF-5CA6-9A27-1555-A566B6863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E0E7E-1943-4851-B295-3D3944C0D4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529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DCC210-AC50-F1AC-A9AA-E40551515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0F385A5-2AC6-F491-E6AB-F45FB4C01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D0A49BE-8B00-C0A2-E039-72577E85F3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E0E5C1C-84EF-3D10-B5A5-BF6CA4CC92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A5C4E18-775F-6368-2071-612BC02367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6D9CFD4-EE3C-83F6-ECDA-4B645E634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3513-03A8-4CCA-A523-173BA65B1EA6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CEF6766-5838-2210-DFE4-00BEA77CF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2087EA-AD70-5583-C8D9-7CD8BA467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E0E7E-1943-4851-B295-3D3944C0D4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0448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E8DA67-6D5A-8C0E-C4D5-2FDC72A82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56E6551-5324-C785-9D8D-A12C4805A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3513-03A8-4CCA-A523-173BA65B1EA6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F875C6C-FE19-5F27-5971-01160ED92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550528E-B829-5F53-BE95-DB9935AF7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E0E7E-1943-4851-B295-3D3944C0D4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8061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2AD4277-E7C3-470B-440A-D35F42250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3513-03A8-4CCA-A523-173BA65B1EA6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74C1ACBC-5AD7-DBC9-2E92-71C699122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2A283F-428E-2EB1-A0DB-47B3160B2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E0E7E-1943-4851-B295-3D3944C0D4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1560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A4BB7B-2EDC-CCC6-B782-619A90637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A64731-CA6B-033C-5EE7-62B883FA7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786F957-2FCA-A3AA-6BFC-1B2EAE93E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32CAFA-670D-2E03-E624-81E0E3882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3513-03A8-4CCA-A523-173BA65B1EA6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AD78715-7915-D30D-DCF8-ECD0FD9C9B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0BAB783-9F25-CE5D-0483-8EADCAEA1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E0E7E-1943-4851-B295-3D3944C0D4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0817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54AD57-35E6-D68D-B913-8134F760AF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5E0A091-9DC7-CE5B-C144-63709FAF4C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F58A978-43B6-524B-E649-A1DC28310F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DD9B2C1-CC5D-166E-574D-CE0A2699A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3513-03A8-4CCA-A523-173BA65B1EA6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34EC6C-C5D0-C560-479F-D0FE0F9F9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E4C8FFF-38F6-48B8-C634-3E3F1DB2F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E0E7E-1943-4851-B295-3D3944C0D4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7750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651EF0-C587-3A24-87DF-2F75DA9E1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B0AF125-F5F0-47E3-BD33-02EFD74632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3E2C87D-6175-B515-ACB8-BD2BBD5F5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3513-03A8-4CCA-A523-173BA65B1EA6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723406-E6F5-BD7D-46E3-11FDA55C4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7904E0E-F797-6FD5-C2DE-27597B454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E0E7E-1943-4851-B295-3D3944C0D4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302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2472D0C-8773-BB5B-629C-EC339868B5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1E72FDE-98EF-BA3D-5A56-21136AA47A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8799FE8-64AE-CB65-7661-A7661F466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03513-03A8-4CCA-A523-173BA65B1EA6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9A72CE5-637F-351A-69B7-444501FAE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51B963-92F1-AC58-5538-CFFADA428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E0E7E-1943-4851-B295-3D3944C0D4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4562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4E044B0-9A0D-C6E1-7222-AF7C218AD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12AF1AC-E3B3-2B07-65EE-D94DB7C36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66108B-A4F3-5F75-1D19-6BA98783C5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E03513-03A8-4CCA-A523-173BA65B1EA6}" type="datetimeFigureOut">
              <a:rPr lang="fr-FR" smtClean="0"/>
              <a:t>25/02/2026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F980B9-ADEB-0698-CBD9-0236B41AF7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12A8BB-D892-87A0-C9F4-9B0FB2E256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E0E7E-1943-4851-B295-3D3944C0D4A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1810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A8DD1-D27A-FC00-FAB3-3C9FD476E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9A4C41-DEA2-B17E-5151-28A9601A1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880" y="1569720"/>
            <a:ext cx="11209020" cy="4588617"/>
          </a:xfr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Cambria math"/>
                <a:ea typeface="Cambria" panose="02040503050406030204" pitchFamily="18" charset="0"/>
                <a:cs typeface="+mn-cs"/>
              </a:rPr>
              <a:t>Evaluation de la fonction rénale : calcul de la clairance de la créatinine via la formule MDRD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fr-FR" sz="2400" dirty="0">
                <a:solidFill>
                  <a:prstClr val="black"/>
                </a:solidFill>
                <a:latin typeface=" Cambria math"/>
                <a:ea typeface="Cambria" panose="02040503050406030204" pitchFamily="18" charset="0"/>
              </a:rPr>
              <a:t>Technique : pas de consensuelle : plusieurs protocoles (De un à quatre phases)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  <a:defRPr/>
            </a:pPr>
            <a:r>
              <a:rPr lang="fr-FR" sz="2400" dirty="0">
                <a:solidFill>
                  <a:prstClr val="black"/>
                </a:solidFill>
                <a:latin typeface=" Cambria math"/>
                <a:ea typeface="Cambria" panose="02040503050406030204" pitchFamily="18" charset="0"/>
              </a:rPr>
              <a:t>L’analyse vasculaire artérielle et veineuse doit être privilégiée: </a:t>
            </a:r>
            <a:r>
              <a:rPr lang="fr-FR" sz="2400" b="1" dirty="0">
                <a:solidFill>
                  <a:srgbClr val="C00000"/>
                </a:solidFill>
                <a:latin typeface=" Cambria math"/>
                <a:ea typeface="Cambria" panose="02040503050406030204" pitchFamily="18" charset="0"/>
              </a:rPr>
              <a:t>phase artérielle ++</a:t>
            </a:r>
          </a:p>
          <a:p>
            <a:pPr marL="0" indent="0">
              <a:buNone/>
            </a:pPr>
            <a:endParaRPr lang="fr-FR" sz="2400" b="1" dirty="0">
              <a:latin typeface=" Cambria math"/>
              <a:ea typeface="Cambria" panose="02040503050406030204" pitchFamily="18" charset="0"/>
              <a:cs typeface="+mj-cs"/>
            </a:endParaRPr>
          </a:p>
          <a:p>
            <a:pPr marL="0" indent="0" algn="ctr">
              <a:buNone/>
            </a:pPr>
            <a:endParaRPr lang="fr-FR" sz="2400" b="1" dirty="0">
              <a:latin typeface=" Cambria math"/>
              <a:ea typeface="Cambria" panose="02040503050406030204" pitchFamily="18" charset="0"/>
              <a:cs typeface="+mj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ED19B04-3166-8ADA-C1E3-B6307DB346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6281" y="3489960"/>
            <a:ext cx="10339438" cy="3146302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C28A3F5F-799C-EE7C-D60E-AB0A2A664EA3}"/>
              </a:ext>
            </a:extLst>
          </p:cNvPr>
          <p:cNvSpPr txBox="1">
            <a:spLocks/>
          </p:cNvSpPr>
          <p:nvPr/>
        </p:nvSpPr>
        <p:spPr>
          <a:xfrm>
            <a:off x="750119" y="42901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b="1" dirty="0">
                <a:latin typeface=" Cambria math"/>
                <a:ea typeface="Cambria" panose="02040503050406030204" pitchFamily="18" charset="0"/>
              </a:rPr>
              <a:t>Angioscanner : examen de référence </a:t>
            </a:r>
            <a:endParaRPr lang="fr-FR" sz="3500" b="1" dirty="0">
              <a:latin typeface=" Cambria math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977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B78F2-E301-DC94-0D0C-22F4DC1CF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01C340-7634-B1DA-F0AB-36C87D3B8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b="1" dirty="0">
                <a:latin typeface=" Cambria math"/>
                <a:ea typeface="Cambria" panose="02040503050406030204" pitchFamily="18" charset="0"/>
              </a:rPr>
              <a:t>TDM : </a:t>
            </a:r>
            <a:r>
              <a:rPr lang="fr-FR" sz="3500" b="1" dirty="0">
                <a:latin typeface=" Cambria math"/>
                <a:ea typeface="Cambria" panose="02040503050406030204" pitchFamily="18" charset="0"/>
              </a:rPr>
              <a:t>Post-traitement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9807EF-3F0B-6C43-7919-728F92540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57428"/>
            <a:ext cx="6212305" cy="3708399"/>
          </a:xfrm>
        </p:spPr>
        <p:txBody>
          <a:bodyPr>
            <a:normAutofit/>
          </a:bodyPr>
          <a:lstStyle/>
          <a:p>
            <a:pPr>
              <a:lnSpc>
                <a:spcPts val="276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fr-FR" sz="2500" dirty="0">
                <a:latin typeface=" Cambria math"/>
                <a:ea typeface="Cambria" panose="02040503050406030204" pitchFamily="18" charset="0"/>
                <a:cs typeface="+mj-cs"/>
              </a:rPr>
              <a:t>Lecture en coupes axiales natives : détection des petites artères polaires surnuméraires.</a:t>
            </a:r>
          </a:p>
          <a:p>
            <a:pPr>
              <a:lnSpc>
                <a:spcPct val="11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fr-FR" sz="2500" dirty="0">
                <a:latin typeface=" Cambria math"/>
                <a:ea typeface="Cambria" panose="02040503050406030204" pitchFamily="18" charset="0"/>
                <a:cs typeface="+mj-cs"/>
              </a:rPr>
              <a:t>Reconstructions: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sz="2200" dirty="0" err="1">
                <a:latin typeface=" Cambria math"/>
                <a:ea typeface="Cambria" panose="02040503050406030204" pitchFamily="18" charset="0"/>
                <a:cs typeface="+mj-cs"/>
              </a:rPr>
              <a:t>Multiplanaires</a:t>
            </a:r>
            <a:r>
              <a:rPr lang="fr-FR" sz="2200" dirty="0">
                <a:latin typeface=" Cambria math"/>
                <a:ea typeface="Cambria" panose="02040503050406030204" pitchFamily="18" charset="0"/>
                <a:cs typeface="+mj-cs"/>
              </a:rPr>
              <a:t> (MPR) : Mensurations rénales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FR" sz="2200" dirty="0">
                <a:latin typeface=" Cambria math"/>
                <a:ea typeface="Cambria" panose="02040503050406030204" pitchFamily="18" charset="0"/>
                <a:cs typeface="+mj-cs"/>
              </a:rPr>
              <a:t>Curvilignes des artères et veines rénales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2500" dirty="0">
              <a:latin typeface=" Cambria math"/>
              <a:ea typeface="Cambria" panose="02040503050406030204" pitchFamily="18" charset="0"/>
              <a:cs typeface="+mj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78476A6-D0EE-3BCD-1C04-39D14D2A9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1" y="298386"/>
            <a:ext cx="3691410" cy="6194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519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AC2EE-F7CE-008D-947A-6D0280C2D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DB0392-CCC6-7645-F185-63F377BC2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b="1" dirty="0">
                <a:latin typeface=" Cambria math"/>
                <a:ea typeface="Cambria" panose="02040503050406030204" pitchFamily="18" charset="0"/>
              </a:rPr>
              <a:t>TDM : </a:t>
            </a:r>
            <a:r>
              <a:rPr lang="fr-FR" sz="3500" b="1" dirty="0">
                <a:latin typeface=" Cambria math"/>
                <a:ea typeface="Cambria" panose="02040503050406030204" pitchFamily="18" charset="0"/>
              </a:rPr>
              <a:t>Interprétation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4EA166-6517-1FD3-EEE7-B2D3D8C1F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5647"/>
            <a:ext cx="10466433" cy="77269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2500" b="1" dirty="0">
                <a:latin typeface=" Cambria math"/>
                <a:ea typeface="Cambria" panose="02040503050406030204" pitchFamily="18" charset="0"/>
                <a:cs typeface="+mj-cs"/>
              </a:rPr>
              <a:t>Anatomie et variantes:</a:t>
            </a:r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buNone/>
            </a:pPr>
            <a:endParaRPr lang="fr-FR" sz="2500" dirty="0">
              <a:latin typeface=" Cambria math"/>
              <a:ea typeface="Cambria" panose="02040503050406030204" pitchFamily="18" charset="0"/>
              <a:cs typeface="+mj-cs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FAE3D5D-A54D-3A24-02EC-2B331B0ED2EF}"/>
              </a:ext>
            </a:extLst>
          </p:cNvPr>
          <p:cNvSpPr txBox="1"/>
          <p:nvPr/>
        </p:nvSpPr>
        <p:spPr>
          <a:xfrm>
            <a:off x="5756072" y="712435"/>
            <a:ext cx="3952374" cy="63094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kumimoji="0" lang="fr-FR" sz="35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 Cambria math"/>
                <a:ea typeface="Cambria" panose="02040503050406030204" pitchFamily="18" charset="0"/>
                <a:cs typeface="+mj-cs"/>
              </a:rPr>
              <a:t>Analyse artérielle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EF9F726-E4A4-95A2-8D79-E1A2B40CA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00" y="2603935"/>
            <a:ext cx="4453308" cy="306387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B918D31-A802-6B22-9C6F-FF305CCF066F}"/>
              </a:ext>
            </a:extLst>
          </p:cNvPr>
          <p:cNvSpPr txBox="1"/>
          <p:nvPr/>
        </p:nvSpPr>
        <p:spPr>
          <a:xfrm>
            <a:off x="1195179" y="5667810"/>
            <a:ext cx="28780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b="1" dirty="0" err="1">
                <a:latin typeface=" Cambria math"/>
                <a:ea typeface="Cambria" panose="02040503050406030204" pitchFamily="18" charset="0"/>
                <a:cs typeface="+mj-cs"/>
              </a:rPr>
              <a:t>Early</a:t>
            </a:r>
            <a:r>
              <a:rPr lang="fr-FR" sz="2000" b="1" dirty="0">
                <a:latin typeface=" Cambria math"/>
                <a:ea typeface="Cambria" panose="02040503050406030204" pitchFamily="18" charset="0"/>
                <a:cs typeface="+mj-cs"/>
              </a:rPr>
              <a:t> </a:t>
            </a:r>
            <a:r>
              <a:rPr lang="fr-FR" sz="2000" b="1" dirty="0" err="1">
                <a:latin typeface=" Cambria math"/>
                <a:ea typeface="Cambria" panose="02040503050406030204" pitchFamily="18" charset="0"/>
                <a:cs typeface="+mj-cs"/>
              </a:rPr>
              <a:t>branching</a:t>
            </a:r>
            <a:endParaRPr lang="fr-FR" sz="2000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7565E1C-2E1C-2755-D983-3726AF3ACC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769" y="1795105"/>
            <a:ext cx="2883048" cy="408326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B6C6849-43A6-278A-00F1-7AAF5CC0B96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818"/>
          <a:stretch>
            <a:fillRect/>
          </a:stretch>
        </p:blipFill>
        <p:spPr>
          <a:xfrm>
            <a:off x="8534817" y="1619551"/>
            <a:ext cx="3022755" cy="218899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A9D70DC-78DB-29FA-3048-29BBA3D152B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404"/>
          <a:stretch>
            <a:fillRect/>
          </a:stretch>
        </p:blipFill>
        <p:spPr>
          <a:xfrm>
            <a:off x="8534817" y="3757509"/>
            <a:ext cx="3022755" cy="219504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40154620-CD66-CB10-0A37-ECE7CC896E81}"/>
              </a:ext>
            </a:extLst>
          </p:cNvPr>
          <p:cNvSpPr txBox="1"/>
          <p:nvPr/>
        </p:nvSpPr>
        <p:spPr>
          <a:xfrm>
            <a:off x="5833639" y="5960864"/>
            <a:ext cx="55809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000" dirty="0">
                <a:latin typeface=" Cambria math"/>
              </a:rPr>
              <a:t>Reconstructions coronale MIP, VR et 3D: 3 artères rénales droites et 2 artères rénales gauches.</a:t>
            </a:r>
            <a:endParaRPr lang="fr-FR" sz="2000" b="1" dirty="0">
              <a:latin typeface=" Cambria math"/>
            </a:endParaRPr>
          </a:p>
        </p:txBody>
      </p:sp>
    </p:spTree>
    <p:extLst>
      <p:ext uri="{BB962C8B-B14F-4D97-AF65-F5344CB8AC3E}">
        <p14:creationId xmlns:p14="http://schemas.microsoft.com/office/powerpoint/2010/main" val="1138492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85791-08CD-790C-92CF-CE89883DC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73DC83-7B2A-7C27-F3DB-7285E1B1B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b="1" dirty="0">
                <a:latin typeface=" Cambria math"/>
                <a:ea typeface="Cambria" panose="02040503050406030204" pitchFamily="18" charset="0"/>
              </a:rPr>
              <a:t>TDM : </a:t>
            </a:r>
            <a:r>
              <a:rPr lang="fr-FR" sz="3500" b="1" dirty="0">
                <a:latin typeface=" Cambria math"/>
                <a:ea typeface="Cambria" panose="02040503050406030204" pitchFamily="18" charset="0"/>
              </a:rPr>
              <a:t>Interprétation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93AF3F9-D880-F1FD-F609-46D7168F6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2711"/>
            <a:ext cx="10515600" cy="8239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500" b="1" dirty="0">
                <a:latin typeface=" Cambria math"/>
                <a:ea typeface="Cambria" panose="02040503050406030204" pitchFamily="18" charset="0"/>
                <a:cs typeface="+mj-cs"/>
              </a:rPr>
              <a:t>Pathologies: </a:t>
            </a:r>
            <a:r>
              <a:rPr lang="fr-FR" sz="2500" dirty="0">
                <a:latin typeface=" Cambria math"/>
                <a:ea typeface="Cambria" panose="02040503050406030204" pitchFamily="18" charset="0"/>
                <a:cs typeface="+mj-cs"/>
              </a:rPr>
              <a:t>sténose athéromateuse , </a:t>
            </a:r>
            <a:r>
              <a:rPr lang="fr-FR" sz="2500" dirty="0" err="1">
                <a:latin typeface=" Cambria math"/>
                <a:ea typeface="Cambria" panose="02040503050406030204" pitchFamily="18" charset="0"/>
                <a:cs typeface="+mj-cs"/>
              </a:rPr>
              <a:t>fibrodysplasie</a:t>
            </a:r>
            <a:r>
              <a:rPr lang="fr-FR" sz="2500" dirty="0">
                <a:latin typeface=" Cambria math"/>
                <a:ea typeface="Cambria" panose="02040503050406030204" pitchFamily="18" charset="0"/>
                <a:cs typeface="+mj-cs"/>
              </a:rPr>
              <a:t>, anévrysme, malformations </a:t>
            </a:r>
            <a:r>
              <a:rPr lang="fr-FR" sz="2500" dirty="0" err="1">
                <a:latin typeface=" Cambria math"/>
                <a:ea typeface="Cambria" panose="02040503050406030204" pitchFamily="18" charset="0"/>
                <a:cs typeface="+mj-cs"/>
              </a:rPr>
              <a:t>artério-veineuse</a:t>
            </a:r>
            <a:r>
              <a:rPr lang="fr-FR" sz="2500" dirty="0">
                <a:latin typeface=" Cambria math"/>
                <a:ea typeface="Cambria" panose="02040503050406030204" pitchFamily="18" charset="0"/>
                <a:cs typeface="+mj-cs"/>
              </a:rPr>
              <a:t>, dissection, thrombose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8D854FB-308D-66D5-5E2F-D5AB085D1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669" y="3077636"/>
            <a:ext cx="3800941" cy="261564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BB1B386-2683-16CD-5785-6181DBAC29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8564" y="3077636"/>
            <a:ext cx="3764402" cy="261564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C119EE-4187-4A39-E119-66A3A56B92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8920" y="3077636"/>
            <a:ext cx="3807323" cy="261564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C427233-09B3-B99E-40B4-7A73FADAE016}"/>
              </a:ext>
            </a:extLst>
          </p:cNvPr>
          <p:cNvSpPr txBox="1"/>
          <p:nvPr/>
        </p:nvSpPr>
        <p:spPr>
          <a:xfrm>
            <a:off x="241669" y="5771040"/>
            <a:ext cx="3800941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5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r>
              <a:rPr kumimoji="0" lang="fr-FR" sz="15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nfiltration</a:t>
            </a:r>
            <a:r>
              <a:rPr kumimoji="0" lang="fr-FR" sz="15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</a:rPr>
              <a:t> athéromateuse des artères rénales avec sténose ostiale droite</a:t>
            </a:r>
            <a:endParaRPr lang="fr-FR" sz="1500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6B505E0-C2B9-EACA-45C6-084FD824EA66}"/>
              </a:ext>
            </a:extLst>
          </p:cNvPr>
          <p:cNvSpPr txBox="1"/>
          <p:nvPr/>
        </p:nvSpPr>
        <p:spPr>
          <a:xfrm>
            <a:off x="4198564" y="5771040"/>
            <a:ext cx="376440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Dysplasie </a:t>
            </a:r>
            <a:r>
              <a:rPr lang="en-US" sz="1500" i="1" dirty="0" err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fibromusculaire</a:t>
            </a:r>
            <a:r>
              <a:rPr lang="en-US" sz="15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de </a:t>
            </a:r>
            <a:r>
              <a:rPr lang="en-US" sz="1500" i="1" dirty="0" err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l’artère</a:t>
            </a:r>
            <a:r>
              <a:rPr lang="en-US" sz="15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500" i="1" dirty="0" err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rénale</a:t>
            </a:r>
            <a:r>
              <a:rPr lang="en-US" sz="15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supérieure droite </a:t>
            </a:r>
            <a:endParaRPr lang="fr-FR" sz="1500" i="1" dirty="0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C66730E5-3713-2A42-6241-AA8D5A0010CC}"/>
              </a:ext>
            </a:extLst>
          </p:cNvPr>
          <p:cNvSpPr txBox="1"/>
          <p:nvPr/>
        </p:nvSpPr>
        <p:spPr>
          <a:xfrm>
            <a:off x="8307550" y="5771040"/>
            <a:ext cx="3430062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5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Anévrysme de </a:t>
            </a:r>
            <a:r>
              <a:rPr lang="en-US" sz="1500" i="1" dirty="0" err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l’artère</a:t>
            </a:r>
            <a:r>
              <a:rPr lang="en-US" sz="15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1500" i="1" dirty="0" err="1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rénale</a:t>
            </a:r>
            <a:r>
              <a:rPr lang="en-US" sz="1500" i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droite</a:t>
            </a:r>
            <a:endParaRPr lang="fr-FR" sz="1500" i="1" dirty="0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43CF4CA-E77A-683A-B962-59A8AEB616A2}"/>
              </a:ext>
            </a:extLst>
          </p:cNvPr>
          <p:cNvSpPr txBox="1"/>
          <p:nvPr/>
        </p:nvSpPr>
        <p:spPr>
          <a:xfrm>
            <a:off x="5756072" y="712435"/>
            <a:ext cx="3952374" cy="630942"/>
          </a:xfrm>
          <a:prstGeom prst="rect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kumimoji="0" lang="fr-FR" sz="35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 Cambria math"/>
                <a:ea typeface="Cambria" panose="02040503050406030204" pitchFamily="18" charset="0"/>
                <a:cs typeface="+mj-cs"/>
              </a:rPr>
              <a:t>Analyse artérielle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7224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F43CA-8528-CC8B-CFDD-C148AEDD0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C042F8-CF6B-8D0B-9DDC-16D93A901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000" b="1" dirty="0">
                <a:latin typeface=" Cambria math"/>
                <a:ea typeface="Cambria" panose="02040503050406030204" pitchFamily="18" charset="0"/>
              </a:rPr>
              <a:t>TDM : </a:t>
            </a:r>
            <a:r>
              <a:rPr lang="fr-FR" sz="3500" b="1" dirty="0">
                <a:latin typeface=" Cambria math"/>
                <a:ea typeface="Cambria" panose="02040503050406030204" pitchFamily="18" charset="0"/>
              </a:rPr>
              <a:t>Interprétation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FBB9ED-08D2-C48C-5D0F-E58A3DAEC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6945009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2500" dirty="0">
                <a:latin typeface=" Cambria math"/>
                <a:ea typeface="Cambria" panose="02040503050406030204" pitchFamily="18" charset="0"/>
                <a:cs typeface="+mj-cs"/>
              </a:rPr>
              <a:t>Veines rénales multiples: préciser le nombre, le trajet et la confluence.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500" dirty="0">
                <a:latin typeface=" Cambria math"/>
                <a:ea typeface="Cambria" panose="02040503050406030204" pitchFamily="18" charset="0"/>
                <a:cs typeface="+mj-cs"/>
              </a:rPr>
              <a:t>Anomalies complexes: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300" dirty="0">
                <a:latin typeface=" Cambria math"/>
                <a:ea typeface="Cambria" panose="02040503050406030204" pitchFamily="18" charset="0"/>
                <a:cs typeface="+mj-cs"/>
              </a:rPr>
              <a:t>Veine rétro aortique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300" dirty="0">
                <a:latin typeface=" Cambria math"/>
                <a:ea typeface="Cambria" panose="02040503050406030204" pitchFamily="18" charset="0"/>
                <a:cs typeface="+mj-cs"/>
              </a:rPr>
              <a:t>Veine </a:t>
            </a:r>
            <a:r>
              <a:rPr lang="fr-FR" sz="2300" dirty="0" err="1">
                <a:latin typeface=" Cambria math"/>
                <a:ea typeface="Cambria" panose="02040503050406030204" pitchFamily="18" charset="0"/>
                <a:cs typeface="+mj-cs"/>
              </a:rPr>
              <a:t>circumaortique</a:t>
            </a:r>
            <a:r>
              <a:rPr lang="fr-FR" sz="2300" dirty="0">
                <a:latin typeface=" Cambria math"/>
                <a:ea typeface="Cambria" panose="02040503050406030204" pitchFamily="18" charset="0"/>
                <a:cs typeface="+mj-cs"/>
              </a:rPr>
              <a:t> (avec une ou plusieurs branches)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fr-FR" sz="2300" dirty="0">
                <a:latin typeface=" Cambria math"/>
                <a:ea typeface="Cambria" panose="02040503050406030204" pitchFamily="18" charset="0"/>
                <a:cs typeface="+mj-cs"/>
              </a:rPr>
              <a:t>Confluence extra-hilaire, </a:t>
            </a:r>
            <a:r>
              <a:rPr lang="fr-FR" sz="2300" dirty="0" err="1">
                <a:latin typeface=" Cambria math"/>
                <a:ea typeface="Cambria" panose="02040503050406030204" pitchFamily="18" charset="0"/>
                <a:cs typeface="+mj-cs"/>
              </a:rPr>
              <a:t>latéro</a:t>
            </a:r>
            <a:r>
              <a:rPr lang="fr-FR" sz="2300" dirty="0">
                <a:latin typeface=" Cambria math"/>
                <a:ea typeface="Cambria" panose="02040503050406030204" pitchFamily="18" charset="0"/>
                <a:cs typeface="+mj-cs"/>
              </a:rPr>
              <a:t> aortique gauche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r-FR" sz="2500" dirty="0">
                <a:latin typeface=" Cambria math"/>
                <a:ea typeface="Cambria" panose="02040503050406030204" pitchFamily="18" charset="0"/>
                <a:cs typeface="+mj-cs"/>
              </a:rPr>
              <a:t>Variantes gonadiques, surrénaliennes ou lombaire.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1602AB-9DB7-1BD4-E8CB-7F03BDDC0BAD}"/>
              </a:ext>
            </a:extLst>
          </p:cNvPr>
          <p:cNvSpPr txBox="1"/>
          <p:nvPr/>
        </p:nvSpPr>
        <p:spPr>
          <a:xfrm>
            <a:off x="5756072" y="712435"/>
            <a:ext cx="3952374" cy="630942"/>
          </a:xfrm>
          <a:prstGeom prst="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kumimoji="0" lang="fr-FR" sz="3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 Cambria math"/>
                <a:ea typeface="Cambria" panose="02040503050406030204" pitchFamily="18" charset="0"/>
                <a:cs typeface="+mj-cs"/>
              </a:rPr>
              <a:t>Analyse veineuse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7692888-ED9C-53F5-DF38-BD036A88A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277" y="4939101"/>
            <a:ext cx="3163590" cy="191889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2BB8A4F-AD84-A87F-E2DB-15989DFC9A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3750" y="2037998"/>
            <a:ext cx="3306785" cy="231475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55119DE-DD72-A093-2288-1B4F2D4222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3750" y="4335169"/>
            <a:ext cx="3306785" cy="232524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2290CA8-96B9-1B8D-6363-F6B194CE73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9687" y="1378996"/>
            <a:ext cx="3894910" cy="268577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D943092-38C0-70F2-1E2B-73427A5441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9687" y="4064772"/>
            <a:ext cx="3899748" cy="268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749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202</Words>
  <Application>Microsoft Office PowerPoint</Application>
  <PresentationFormat>Grand écran</PresentationFormat>
  <Paragraphs>33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 Cambria math</vt:lpstr>
      <vt:lpstr>Arial</vt:lpstr>
      <vt:lpstr>Calibri</vt:lpstr>
      <vt:lpstr>Calibri Light</vt:lpstr>
      <vt:lpstr>Cambria Math</vt:lpstr>
      <vt:lpstr>Wingdings</vt:lpstr>
      <vt:lpstr>Thème Office</vt:lpstr>
      <vt:lpstr>Présentation PowerPoint</vt:lpstr>
      <vt:lpstr>TDM : Post-traitement</vt:lpstr>
      <vt:lpstr>TDM : Interprétation</vt:lpstr>
      <vt:lpstr>TDM : Interprétation</vt:lpstr>
      <vt:lpstr>TDM : Interprétation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fz ouamer</dc:creator>
  <cp:lastModifiedBy>fz ouamer</cp:lastModifiedBy>
  <cp:revision>1</cp:revision>
  <dcterms:created xsi:type="dcterms:W3CDTF">2026-02-25T22:43:32Z</dcterms:created>
  <dcterms:modified xsi:type="dcterms:W3CDTF">2026-02-25T22:48:34Z</dcterms:modified>
</cp:coreProperties>
</file>