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6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F4BC08-2903-469A-8C46-C17480853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2EF6D6-AB2E-4810-8155-91CDBFB1B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CD2170-61BC-48AE-AF8F-E5E304F33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66158B-75DC-4469-8A90-6C3262BF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E7A9CF-E76F-4F8E-8BF3-FE8ADC4A0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87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D51F0E-F6D8-4C6E-8643-1FCE50A0A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DD2ABE-DFF1-4F68-B29C-0D151B494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E9E284-79DB-4944-8872-92400E87A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C1D8ED-F86D-46D9-8F1A-9AA99A983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866953-B9AF-4EA1-8F61-A25849F88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132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CC739-A8C3-4FE2-9AAF-B7E6528C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65869F-5600-4E1C-8403-CEB2585B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7F48FA-48A3-4440-8430-C7CB8B3FB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8E83D7-81EF-4D29-86CB-BDC51284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34B8BC-212B-4420-BF5B-7B0C11E7D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2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14AFE-5C8E-495B-9582-78D5491FF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2407ED-AC2D-4E7B-9378-2C0733324F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A57B65-52A4-4715-8112-DC1B73846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32A338-94AA-40C6-A097-1EBC879AD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1AFA3CF-1AE2-4854-A790-7AB597DD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A682B1-B84E-40D7-B302-9278BE1B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140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358C82-FF3E-4E9D-B78D-B85A4AC1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FD06DE-8052-409E-B117-32F2367BF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C9F08E-2A2A-4542-A4A3-A53B3C07B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B73D6CE-C045-4348-8D37-E4744B771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FF5FE7F-309F-4469-B44C-94C32DBE1F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6A5B234-5A31-4197-9112-189E2512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7D75A8C-0B55-432E-A52D-16880D5D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D7D15C5-35C5-478B-AC51-02BDB5968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294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5AB19B-219F-4E93-9A51-275F4BD4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D481C6-9014-4AE1-AB12-05610984A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F2F5ED-F03C-4DEF-9F9F-845A3A57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24237C-5BF4-45B7-96F7-779B2F4B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662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6ED64BD-8463-4714-B1BE-69CAC669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C97CD9-4759-450A-8CC9-4CB3CCFA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FFEFA9-7791-497D-8865-2614465D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023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18388F-B7F3-46F9-96AC-FE4E5A98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29BD50-D7C1-4A93-A8B4-0E586981D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E1F4F8-09FD-49EF-A628-270CFD48B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5CE463-E213-44B0-B1DD-7D02B0FF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86CC9D-0BA6-46F0-A152-4E987C4FB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2369AF-A47A-4A2B-8D79-43BC3D40B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14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118C33-E840-4CF5-9479-405DE37A0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1E05B7-A403-49CE-9909-E55F9FF4A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E15E87-992B-4044-9CA9-717A838CB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A44543-053F-4897-A2B2-D88A60139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F184A8-9D6F-42F0-AD82-D1AAB297B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70F1F3-FA61-405F-A088-ED5C9FF0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96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8C3599-F2D8-4985-A03D-1B9258EA4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2E17812-12A9-42BC-94FD-5180FC5037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F9AF92-5B37-44BE-BAB6-AB45780E8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C55C6C-AE29-4537-B368-690D3861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1429BA-D23D-415A-B58C-5D17446B6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4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B2AD6C9-8C80-41F4-9EE2-2127AB84E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479FCB-CDDB-4CAC-986E-9EBF42260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3F2245-4C90-4558-B8F4-7F313894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B4F4ED-C027-4F63-9439-9D4A62C3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BFDCD-6B81-49C5-905F-34C2265E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917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A1337F1-92FB-4F6F-BA10-CD84CC65E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0E057-257E-4F54-974F-BDB11AABF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27F375-3305-4FD2-B7C7-37947DAEB8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3A33F-E380-473A-B5B5-ED8E47BB953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C64785-0055-4397-8A1F-4469CE717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87DE33-1CD4-4A61-BD04-554DAAD5F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DAB74-5E85-40AD-B699-C9CC6E0545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26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858D4F-9998-4C1D-ACC1-DD8867E48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b="1" dirty="0"/>
              <a:t>PROTOCOLE ?</a:t>
            </a:r>
            <a:r>
              <a:rPr lang="fr-FR" sz="2000" dirty="0"/>
              <a:t> imagerie de diffusion, séquences pondéréesT1, T2, T2 FLAIR, séquences T1 avec injection de gadolinium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b="1" dirty="0"/>
              <a:t>QUOI ?</a:t>
            </a:r>
            <a:r>
              <a:rPr lang="fr-FR" sz="2000" dirty="0"/>
              <a:t> Lésions en hypersignal T2, en iso ou hyposignal T1, de signal variable en diffusion, se rehaussant après injection.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b="1" dirty="0"/>
              <a:t>OÙ ?</a:t>
            </a:r>
            <a:r>
              <a:rPr lang="fr-FR" sz="2000" dirty="0"/>
              <a:t> le tronc cérébral ( la protubérance), la corona </a:t>
            </a:r>
            <a:r>
              <a:rPr lang="fr-FR" sz="2000" dirty="0" err="1"/>
              <a:t>radiata</a:t>
            </a:r>
            <a:r>
              <a:rPr lang="fr-FR" sz="2000" dirty="0"/>
              <a:t>, la capsule interne, les noyaux gris centraux et les thalamus.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2000" b="1" dirty="0"/>
              <a:t>COMMENT ?</a:t>
            </a:r>
            <a:r>
              <a:rPr lang="fr-FR" sz="2000" dirty="0"/>
              <a:t> 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fr-FR" sz="2000" dirty="0"/>
              <a:t>Lésions nodulaires, multiples et confluentes en larges plages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fr-FR" sz="2000" dirty="0"/>
              <a:t>Exerçant parfois un effet de masse et/ou associées à une composante hémorragique à la phase aiguë.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fr-FR" sz="2000" dirty="0"/>
              <a:t>Rehaussement variable</a:t>
            </a:r>
          </a:p>
          <a:p>
            <a:pPr marL="628650" lvl="1" indent="-171450" algn="l">
              <a:buFont typeface="Arial" panose="020B0604020202020204" pitchFamily="34" charset="0"/>
              <a:buChar char="•"/>
            </a:pPr>
            <a:r>
              <a:rPr lang="fr-FR" sz="2000" dirty="0"/>
              <a:t>Un épaississement et un rehaussement méningé.</a:t>
            </a:r>
          </a:p>
        </p:txBody>
      </p:sp>
      <p:sp>
        <p:nvSpPr>
          <p:cNvPr id="4" name="Google Shape;196;p31">
            <a:extLst>
              <a:ext uri="{FF2B5EF4-FFF2-40B4-BE49-F238E27FC236}">
                <a16:creationId xmlns:a16="http://schemas.microsoft.com/office/drawing/2014/main" id="{B3B14FE7-49FA-4C32-9A7A-4104DE9427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Atteinte intra parenchymateuse : IRM</a:t>
            </a:r>
            <a:endParaRPr b="1" dirty="0"/>
          </a:p>
        </p:txBody>
      </p:sp>
      <p:pic>
        <p:nvPicPr>
          <p:cNvPr id="5" name="Google Shape;214;p32">
            <a:extLst>
              <a:ext uri="{FF2B5EF4-FFF2-40B4-BE49-F238E27FC236}">
                <a16:creationId xmlns:a16="http://schemas.microsoft.com/office/drawing/2014/main" id="{F184AAD8-8072-4DF4-9684-789E52A7251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776569" y="143667"/>
            <a:ext cx="1577231" cy="1457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6451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3CFE73D-A1B1-4BED-A686-0B82C77A11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6" b="1945"/>
          <a:stretch/>
        </p:blipFill>
        <p:spPr>
          <a:xfrm>
            <a:off x="1390650" y="-15534"/>
            <a:ext cx="9372601" cy="687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90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CF9DED0-D6B9-43FF-82E3-1C64380F5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354" y="15014"/>
            <a:ext cx="8461292" cy="684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3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B0B5F6C-301A-49F6-82AE-33B542F58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5774" y="1825625"/>
            <a:ext cx="7420452" cy="4351338"/>
          </a:xfrm>
          <a:prstGeom prst="rect">
            <a:avLst/>
          </a:prstGeom>
        </p:spPr>
      </p:pic>
      <p:sp>
        <p:nvSpPr>
          <p:cNvPr id="5" name="Google Shape;196;p31">
            <a:extLst>
              <a:ext uri="{FF2B5EF4-FFF2-40B4-BE49-F238E27FC236}">
                <a16:creationId xmlns:a16="http://schemas.microsoft.com/office/drawing/2014/main" id="{118244B6-F1C9-4514-8D5A-4FDE09D379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Diagnostic différentiel : Neuro-Lupus</a:t>
            </a:r>
            <a:endParaRPr b="1" dirty="0"/>
          </a:p>
        </p:txBody>
      </p:sp>
      <p:pic>
        <p:nvPicPr>
          <p:cNvPr id="6" name="Google Shape;214;p32">
            <a:extLst>
              <a:ext uri="{FF2B5EF4-FFF2-40B4-BE49-F238E27FC236}">
                <a16:creationId xmlns:a16="http://schemas.microsoft.com/office/drawing/2014/main" id="{4D1670CA-4711-4B6D-A614-C72E2AE90AE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4652" y="157466"/>
            <a:ext cx="1577231" cy="1457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6928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117</Words>
  <Application>Microsoft Office PowerPoint</Application>
  <PresentationFormat>Grand écran</PresentationFormat>
  <Paragraphs>10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Atteinte intra parenchymateuse : IRM</vt:lpstr>
      <vt:lpstr>Présentation PowerPoint</vt:lpstr>
      <vt:lpstr>Présentation PowerPoint</vt:lpstr>
      <vt:lpstr>Diagnostic différentiel : Neuro-Lupus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imane baassine</dc:creator>
  <cp:lastModifiedBy>imane baassine</cp:lastModifiedBy>
  <cp:revision>2</cp:revision>
  <dcterms:created xsi:type="dcterms:W3CDTF">2026-02-28T22:47:20Z</dcterms:created>
  <dcterms:modified xsi:type="dcterms:W3CDTF">2026-02-28T22:58:09Z</dcterms:modified>
</cp:coreProperties>
</file>