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7" r:id="rId4"/>
    <p:sldId id="268" r:id="rId5"/>
    <p:sldId id="279" r:id="rId6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rimson Pro" pitchFamily="2" charset="77"/>
      <p:regular r:id="rId12"/>
    </p:embeddedFont>
    <p:embeddedFont>
      <p:font typeface="Times New Roman Bold" panose="02030802070405020303" pitchFamily="18" charset="77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A18"/>
    <a:srgbClr val="747401"/>
    <a:srgbClr val="802523"/>
    <a:srgbClr val="FF4A4A"/>
    <a:srgbClr val="742423"/>
    <a:srgbClr val="112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3" autoAdjust="0"/>
    <p:restoredTop sz="94640" autoAdjust="0"/>
  </p:normalViewPr>
  <p:slideViewPr>
    <p:cSldViewPr>
      <p:cViewPr varScale="1">
        <p:scale>
          <a:sx n="58" d="100"/>
          <a:sy n="58" d="100"/>
        </p:scale>
        <p:origin x="456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40057-4CCB-2C4B-93D9-6D7693A6E612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Cliquez pour 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BF4DC6-6EAD-D345-BCA2-5B1906D6A8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4775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BF4DC6-6EAD-D345-BCA2-5B1906D6A89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351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9A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5165" y="690456"/>
            <a:ext cx="16417662" cy="3337123"/>
            <a:chOff x="-1" y="-793607"/>
            <a:chExt cx="19457382" cy="4449495"/>
          </a:xfrm>
        </p:grpSpPr>
        <p:sp>
          <p:nvSpPr>
            <p:cNvPr id="3" name="TextBox 3"/>
            <p:cNvSpPr txBox="1"/>
            <p:nvPr/>
          </p:nvSpPr>
          <p:spPr>
            <a:xfrm>
              <a:off x="-1" y="3138363"/>
              <a:ext cx="19457382" cy="517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00"/>
                </a:lnSpc>
              </a:pPr>
              <a:endParaRPr lang="en-US" sz="2500" spc="-75" dirty="0">
                <a:latin typeface="Crimson Pro"/>
                <a:sym typeface="Crimson Pro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1" y="-793607"/>
              <a:ext cx="19457382" cy="3323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fr-MA" sz="5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Méninge ou hypophyse ? Décrypter la frontière invisible entre méningiome parasellaire et adénome hypophysaire</a:t>
              </a:r>
              <a:endParaRPr lang="fr-MA" sz="5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2741855" y="8891563"/>
            <a:ext cx="12804284" cy="85964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sp>
      <p:sp>
        <p:nvSpPr>
          <p:cNvPr id="6" name="TextBox 6"/>
          <p:cNvSpPr txBox="1"/>
          <p:nvPr/>
        </p:nvSpPr>
        <p:spPr>
          <a:xfrm>
            <a:off x="2488068" y="9314019"/>
            <a:ext cx="13311857" cy="294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9"/>
              </a:lnSpc>
              <a:spcBef>
                <a:spcPct val="0"/>
              </a:spcBef>
            </a:pPr>
            <a:endParaRPr lang="en-US" sz="2800" spc="-92" noProof="1">
              <a:latin typeface="Crimson Pro"/>
              <a:sym typeface="Open Sans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10F50136-AD79-E848-AE76-C51EF826C3F4}"/>
              </a:ext>
            </a:extLst>
          </p:cNvPr>
          <p:cNvSpPr/>
          <p:nvPr/>
        </p:nvSpPr>
        <p:spPr>
          <a:xfrm>
            <a:off x="9143996" y="4392439"/>
            <a:ext cx="3688085" cy="4025528"/>
          </a:xfrm>
          <a:custGeom>
            <a:avLst/>
            <a:gdLst/>
            <a:ahLst/>
            <a:cxnLst/>
            <a:rect l="l" t="t" r="r" b="b"/>
            <a:pathLst>
              <a:path w="3688085" h="4025528">
                <a:moveTo>
                  <a:pt x="0" y="0"/>
                </a:moveTo>
                <a:lnTo>
                  <a:pt x="3688084" y="0"/>
                </a:lnTo>
                <a:lnTo>
                  <a:pt x="3688084" y="4025528"/>
                </a:lnTo>
                <a:lnTo>
                  <a:pt x="0" y="40255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77" r="-16783"/>
            </a:stretch>
          </a:blipFill>
        </p:spPr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84B0B712-602B-654A-B98E-1DF15E12EB72}"/>
              </a:ext>
            </a:extLst>
          </p:cNvPr>
          <p:cNvSpPr/>
          <p:nvPr/>
        </p:nvSpPr>
        <p:spPr>
          <a:xfrm>
            <a:off x="5482372" y="4381500"/>
            <a:ext cx="3667720" cy="4025528"/>
          </a:xfrm>
          <a:custGeom>
            <a:avLst/>
            <a:gdLst/>
            <a:ahLst/>
            <a:cxnLst/>
            <a:rect l="l" t="t" r="r" b="b"/>
            <a:pathLst>
              <a:path w="3667720" h="4025528">
                <a:moveTo>
                  <a:pt x="0" y="0"/>
                </a:moveTo>
                <a:lnTo>
                  <a:pt x="3667720" y="0"/>
                </a:lnTo>
                <a:lnTo>
                  <a:pt x="3667720" y="4025528"/>
                </a:lnTo>
                <a:lnTo>
                  <a:pt x="0" y="40255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6" r="-656"/>
            </a:stretch>
          </a:blipFill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52A817-246A-FC49-B8F5-8752B556F8D4}"/>
              </a:ext>
            </a:extLst>
          </p:cNvPr>
          <p:cNvSpPr/>
          <p:nvPr/>
        </p:nvSpPr>
        <p:spPr>
          <a:xfrm>
            <a:off x="5482372" y="4392439"/>
            <a:ext cx="7349709" cy="402552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 10">
            <a:extLst>
              <a:ext uri="{FF2B5EF4-FFF2-40B4-BE49-F238E27FC236}">
                <a16:creationId xmlns:a16="http://schemas.microsoft.com/office/drawing/2014/main" id="{CDAB197C-10FB-6942-9DA4-697E8385DCB1}"/>
              </a:ext>
            </a:extLst>
          </p:cNvPr>
          <p:cNvGrpSpPr/>
          <p:nvPr/>
        </p:nvGrpSpPr>
        <p:grpSpPr>
          <a:xfrm>
            <a:off x="5460763" y="4392439"/>
            <a:ext cx="7392925" cy="4025528"/>
            <a:chOff x="0" y="0"/>
            <a:chExt cx="1947108" cy="1060221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2A7138F4-4009-2C46-8060-47F418EA51BB}"/>
                </a:ext>
              </a:extLst>
            </p:cNvPr>
            <p:cNvSpPr/>
            <p:nvPr/>
          </p:nvSpPr>
          <p:spPr>
            <a:xfrm>
              <a:off x="0" y="0"/>
              <a:ext cx="1947108" cy="1060221"/>
            </a:xfrm>
            <a:custGeom>
              <a:avLst/>
              <a:gdLst/>
              <a:ahLst/>
              <a:cxnLst/>
              <a:rect l="l" t="t" r="r" b="b"/>
              <a:pathLst>
                <a:path w="1947108" h="1060221">
                  <a:moveTo>
                    <a:pt x="0" y="0"/>
                  </a:moveTo>
                  <a:lnTo>
                    <a:pt x="1947108" y="0"/>
                  </a:lnTo>
                  <a:lnTo>
                    <a:pt x="1947108" y="1060221"/>
                  </a:lnTo>
                  <a:lnTo>
                    <a:pt x="0" y="1060221"/>
                  </a:lnTo>
                  <a:close/>
                </a:path>
              </a:pathLst>
            </a:custGeom>
            <a:solidFill>
              <a:srgbClr val="000000">
                <a:alpha val="44706"/>
              </a:srgbClr>
            </a:solidFill>
          </p:spPr>
        </p: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id="{A0B3787B-193D-FA4C-A889-A520E6A49640}"/>
                </a:ext>
              </a:extLst>
            </p:cNvPr>
            <p:cNvSpPr txBox="1"/>
            <p:nvPr/>
          </p:nvSpPr>
          <p:spPr>
            <a:xfrm>
              <a:off x="0" y="-38100"/>
              <a:ext cx="1947108" cy="10983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7">
            <a:extLst>
              <a:ext uri="{FF2B5EF4-FFF2-40B4-BE49-F238E27FC236}">
                <a16:creationId xmlns:a16="http://schemas.microsoft.com/office/drawing/2014/main" id="{E8E687A8-D6EE-C14E-8447-BA06E8D774B2}"/>
              </a:ext>
            </a:extLst>
          </p:cNvPr>
          <p:cNvSpPr/>
          <p:nvPr/>
        </p:nvSpPr>
        <p:spPr>
          <a:xfrm>
            <a:off x="22860" y="172785"/>
            <a:ext cx="1653540" cy="1541716"/>
          </a:xfrm>
          <a:custGeom>
            <a:avLst/>
            <a:gdLst/>
            <a:ahLst/>
            <a:cxnLst/>
            <a:rect l="l" t="t" r="r" b="b"/>
            <a:pathLst>
              <a:path w="2169626" h="2298941">
                <a:moveTo>
                  <a:pt x="0" y="0"/>
                </a:moveTo>
                <a:lnTo>
                  <a:pt x="2169626" y="0"/>
                </a:lnTo>
                <a:lnTo>
                  <a:pt x="2169626" y="2298941"/>
                </a:lnTo>
                <a:lnTo>
                  <a:pt x="0" y="229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8253" y="304532"/>
            <a:ext cx="17716500" cy="3303855"/>
            <a:chOff x="-504195" y="-959206"/>
            <a:chExt cx="13947393" cy="4405139"/>
          </a:xfrm>
        </p:grpSpPr>
        <p:sp>
          <p:nvSpPr>
            <p:cNvPr id="3" name="TextBox 3"/>
            <p:cNvSpPr txBox="1"/>
            <p:nvPr/>
          </p:nvSpPr>
          <p:spPr>
            <a:xfrm>
              <a:off x="-504195" y="-959206"/>
              <a:ext cx="13947393" cy="29516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854"/>
                </a:lnSpc>
              </a:pPr>
              <a:r>
                <a:rPr lang="en-US" sz="7200" spc="-362" noProof="1">
                  <a:latin typeface="Times New Roman" panose="02020603050405020304" pitchFamily="18" charset="0"/>
                  <a:ea typeface="Noto Serif Display ExtraCondensed"/>
                  <a:cs typeface="Times New Roman" panose="02020603050405020304" pitchFamily="18" charset="0"/>
                  <a:sym typeface="Bagel Fat One"/>
                </a:rPr>
                <a:t>Rappel anatomique de la région sellaire et parasellaire</a:t>
              </a:r>
            </a:p>
            <a:p>
              <a:pPr algn="l">
                <a:lnSpc>
                  <a:spcPts val="8854"/>
                </a:lnSpc>
              </a:pPr>
              <a:endParaRPr lang="en-US" sz="7200" spc="-362" noProof="1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  <a:sym typeface="Noto Serif Display ExtraCondense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725208"/>
              <a:ext cx="11427864" cy="720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07303" y="1731773"/>
            <a:ext cx="8839200" cy="8016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4185"/>
              </a:lnSpc>
              <a:spcBef>
                <a:spcPct val="0"/>
              </a:spcBef>
            </a:pPr>
            <a:r>
              <a:rPr lang="fr-MA" sz="2400" i="1" noProof="1">
                <a:latin typeface="Times New Roman" panose="02020603050405020304" pitchFamily="18" charset="0"/>
                <a:ea typeface="Times New Roman Condensed"/>
                <a:cs typeface="Times New Roman" panose="02020603050405020304" pitchFamily="18" charset="0"/>
                <a:sym typeface="Times New Roman Condensed"/>
              </a:rPr>
              <a:t>L'hypophyse est composée de deux parties d'origine embryologique différente:</a:t>
            </a:r>
          </a:p>
          <a:p>
            <a:pPr lvl="0">
              <a:lnSpc>
                <a:spcPts val="4185"/>
              </a:lnSpc>
              <a:spcBef>
                <a:spcPct val="0"/>
              </a:spcBef>
            </a:pPr>
            <a:endParaRPr lang="fr-MA" sz="2400" noProof="1">
              <a:latin typeface="Times New Roman" panose="02020603050405020304" pitchFamily="18" charset="0"/>
              <a:ea typeface="Times New Roman Condensed"/>
              <a:cs typeface="Times New Roman" panose="02020603050405020304" pitchFamily="18" charset="0"/>
              <a:sym typeface="Times New Roman Condensed"/>
            </a:endParaRPr>
          </a:p>
          <a:p>
            <a:pPr lvl="0">
              <a:lnSpc>
                <a:spcPts val="4185"/>
              </a:lnSpc>
              <a:spcBef>
                <a:spcPct val="0"/>
              </a:spcBef>
            </a:pPr>
            <a:r>
              <a:rPr lang="fr-MA" sz="2400" b="1" noProof="1">
                <a:latin typeface="Times New Roman" panose="02020603050405020304" pitchFamily="18" charset="0"/>
                <a:ea typeface="Times New Roman Condensed Bold"/>
                <a:cs typeface="Times New Roman" panose="02020603050405020304" pitchFamily="18" charset="0"/>
                <a:sym typeface="Times New Roman Condensed Bold"/>
              </a:rPr>
              <a:t>• L'adénohypophyse (lobe antérieur):</a:t>
            </a:r>
            <a:r>
              <a:rPr lang="fr-MA" sz="2400" noProof="1">
                <a:latin typeface="Times New Roman" panose="02020603050405020304" pitchFamily="18" charset="0"/>
                <a:ea typeface="Times New Roman Condensed"/>
                <a:cs typeface="Times New Roman" panose="02020603050405020304" pitchFamily="18" charset="0"/>
                <a:sym typeface="Times New Roman Condensed"/>
              </a:rPr>
              <a:t> hypersignal T1 transitoire chez le nouveau-né, puis signal identique à la substance blanche sur toutes les séquences T1 et T2, se rehaussant intensément et de manière centrifuge après injection de gadolinium, avec une homogénéisation tardive par rapport au lobe postérieur.</a:t>
            </a:r>
          </a:p>
          <a:p>
            <a:pPr lvl="0">
              <a:lnSpc>
                <a:spcPts val="4185"/>
              </a:lnSpc>
              <a:spcBef>
                <a:spcPct val="0"/>
              </a:spcBef>
            </a:pPr>
            <a:endParaRPr lang="fr-MA" sz="2400" noProof="1">
              <a:latin typeface="Times New Roman" panose="02020603050405020304" pitchFamily="18" charset="0"/>
              <a:ea typeface="Times New Roman Condensed"/>
              <a:cs typeface="Times New Roman" panose="02020603050405020304" pitchFamily="18" charset="0"/>
              <a:sym typeface="Times New Roman Condensed"/>
            </a:endParaRPr>
          </a:p>
          <a:p>
            <a:pPr lvl="0">
              <a:lnSpc>
                <a:spcPts val="4185"/>
              </a:lnSpc>
              <a:spcBef>
                <a:spcPct val="0"/>
              </a:spcBef>
            </a:pPr>
            <a:r>
              <a:rPr lang="fr-MA" sz="2400" b="1" noProof="1">
                <a:latin typeface="Times New Roman" panose="02020603050405020304" pitchFamily="18" charset="0"/>
                <a:ea typeface="Times New Roman Condensed Bold"/>
                <a:cs typeface="Times New Roman" panose="02020603050405020304" pitchFamily="18" charset="0"/>
                <a:sym typeface="Times New Roman Condensed Bold"/>
              </a:rPr>
              <a:t>• La neurohypophyse (lobe postérieur): </a:t>
            </a:r>
            <a:r>
              <a:rPr lang="fr-MA" sz="2400" noProof="1">
                <a:latin typeface="Times New Roman" panose="02020603050405020304" pitchFamily="18" charset="0"/>
                <a:ea typeface="Times New Roman Condensed"/>
                <a:cs typeface="Times New Roman" panose="02020603050405020304" pitchFamily="18" charset="0"/>
                <a:sym typeface="Times New Roman Condensed"/>
              </a:rPr>
              <a:t>présente un hypersignal T1 physiologique et typique, dû aux vésicules neurosécrétoires contenant la vasopressine. Son absence en T1 peut indiquer un diabète insipide.</a:t>
            </a:r>
          </a:p>
          <a:p>
            <a:pPr lvl="0">
              <a:lnSpc>
                <a:spcPts val="4185"/>
              </a:lnSpc>
              <a:spcBef>
                <a:spcPct val="0"/>
              </a:spcBef>
            </a:pPr>
            <a:endParaRPr lang="fr-MA" sz="2400" noProof="1">
              <a:latin typeface="Times New Roman" panose="02020603050405020304" pitchFamily="18" charset="0"/>
              <a:ea typeface="Times New Roman Condensed"/>
              <a:cs typeface="Times New Roman" panose="02020603050405020304" pitchFamily="18" charset="0"/>
              <a:sym typeface="Times New Roman Condensed"/>
            </a:endParaRPr>
          </a:p>
          <a:p>
            <a:pPr lvl="0">
              <a:lnSpc>
                <a:spcPts val="4185"/>
              </a:lnSpc>
              <a:spcBef>
                <a:spcPct val="0"/>
              </a:spcBef>
            </a:pPr>
            <a:r>
              <a:rPr lang="fr-MA" sz="2400" b="1" noProof="1">
                <a:latin typeface="Times New Roman" panose="02020603050405020304" pitchFamily="18" charset="0"/>
                <a:ea typeface="Times New Roman Condensed Bold"/>
                <a:cs typeface="Times New Roman" panose="02020603050405020304" pitchFamily="18" charset="0"/>
                <a:sym typeface="Times New Roman Condensed Bold"/>
              </a:rPr>
              <a:t>• La tige pituitaire</a:t>
            </a:r>
            <a:r>
              <a:rPr lang="fr-MA" sz="2400" noProof="1">
                <a:latin typeface="Times New Roman" panose="02020603050405020304" pitchFamily="18" charset="0"/>
                <a:ea typeface="Times New Roman Condensed"/>
                <a:cs typeface="Times New Roman" panose="02020603050405020304" pitchFamily="18" charset="0"/>
                <a:sym typeface="Times New Roman Condensed"/>
              </a:rPr>
              <a:t> est médiane et verticale, reliant l'hypothalamus à la post-hypophyse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6B19DB9-C34C-9444-A7DA-412214605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624" y="7358777"/>
            <a:ext cx="4406900" cy="27051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7C09944-11EB-0948-B326-9AF2E0C0E7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103" y="4467225"/>
            <a:ext cx="4406901" cy="27051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87397D-F20B-434A-9911-DFF029BB2B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0605" y="4467224"/>
            <a:ext cx="4074629" cy="27051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4FDB154-036C-5B45-8664-57D33C81A7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0605" y="7358777"/>
            <a:ext cx="4074628" cy="2705100"/>
          </a:xfrm>
          <a:prstGeom prst="rect">
            <a:avLst/>
          </a:prstGeom>
        </p:spPr>
      </p:pic>
      <p:sp>
        <p:nvSpPr>
          <p:cNvPr id="13" name="Freeform 8">
            <a:extLst>
              <a:ext uri="{FF2B5EF4-FFF2-40B4-BE49-F238E27FC236}">
                <a16:creationId xmlns:a16="http://schemas.microsoft.com/office/drawing/2014/main" id="{930E09F9-C6F3-E549-B290-D173007A1EE9}"/>
              </a:ext>
            </a:extLst>
          </p:cNvPr>
          <p:cNvSpPr/>
          <p:nvPr/>
        </p:nvSpPr>
        <p:spPr>
          <a:xfrm>
            <a:off x="14030125" y="1575673"/>
            <a:ext cx="4074628" cy="2705100"/>
          </a:xfrm>
          <a:custGeom>
            <a:avLst/>
            <a:gdLst/>
            <a:ahLst/>
            <a:cxnLst/>
            <a:rect l="l" t="t" r="r" b="b"/>
            <a:pathLst>
              <a:path w="10921029" h="4846705">
                <a:moveTo>
                  <a:pt x="0" y="0"/>
                </a:moveTo>
                <a:lnTo>
                  <a:pt x="10921029" y="0"/>
                </a:lnTo>
                <a:lnTo>
                  <a:pt x="10921029" y="4846705"/>
                </a:lnTo>
                <a:lnTo>
                  <a:pt x="0" y="48467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53266CBC-DB3B-1549-B46A-7F51194B8D38}"/>
              </a:ext>
            </a:extLst>
          </p:cNvPr>
          <p:cNvSpPr/>
          <p:nvPr/>
        </p:nvSpPr>
        <p:spPr>
          <a:xfrm>
            <a:off x="9419624" y="1575673"/>
            <a:ext cx="4406901" cy="2705101"/>
          </a:xfrm>
          <a:custGeom>
            <a:avLst/>
            <a:gdLst/>
            <a:ahLst/>
            <a:cxnLst/>
            <a:rect l="l" t="t" r="r" b="b"/>
            <a:pathLst>
              <a:path w="9583473" h="5517342">
                <a:moveTo>
                  <a:pt x="0" y="0"/>
                </a:moveTo>
                <a:lnTo>
                  <a:pt x="9583474" y="0"/>
                </a:lnTo>
                <a:lnTo>
                  <a:pt x="9583474" y="5517343"/>
                </a:lnTo>
                <a:lnTo>
                  <a:pt x="0" y="55173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400716"/>
            <a:ext cx="2573384" cy="1446182"/>
            <a:chOff x="0" y="0"/>
            <a:chExt cx="677764" cy="3808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7764" cy="380887"/>
            </a:xfrm>
            <a:custGeom>
              <a:avLst/>
              <a:gdLst/>
              <a:ahLst/>
              <a:cxnLst/>
              <a:rect l="l" t="t" r="r" b="b"/>
              <a:pathLst>
                <a:path w="677764" h="380887">
                  <a:moveTo>
                    <a:pt x="0" y="0"/>
                  </a:moveTo>
                  <a:lnTo>
                    <a:pt x="677764" y="0"/>
                  </a:lnTo>
                  <a:lnTo>
                    <a:pt x="677764" y="380887"/>
                  </a:lnTo>
                  <a:lnTo>
                    <a:pt x="0" y="380887"/>
                  </a:lnTo>
                  <a:close/>
                </a:path>
              </a:pathLst>
            </a:cu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77764" cy="418987"/>
            </a:xfrm>
            <a:prstGeom prst="rect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49046" y="1305224"/>
            <a:ext cx="5958815" cy="657892"/>
            <a:chOff x="0" y="0"/>
            <a:chExt cx="1569400" cy="1732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69400" cy="173272"/>
            </a:xfrm>
            <a:custGeom>
              <a:avLst/>
              <a:gdLst/>
              <a:ahLst/>
              <a:cxnLst/>
              <a:rect l="l" t="t" r="r" b="b"/>
              <a:pathLst>
                <a:path w="1569400" h="173272">
                  <a:moveTo>
                    <a:pt x="0" y="0"/>
                  </a:moveTo>
                  <a:lnTo>
                    <a:pt x="1569400" y="0"/>
                  </a:lnTo>
                  <a:lnTo>
                    <a:pt x="1569400" y="173272"/>
                  </a:lnTo>
                  <a:lnTo>
                    <a:pt x="0" y="173272"/>
                  </a:lnTo>
                  <a:close/>
                </a:path>
              </a:pathLst>
            </a:cu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69400" cy="211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49046" y="456278"/>
            <a:ext cx="19697700" cy="668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98"/>
              </a:lnSpc>
            </a:pPr>
            <a:r>
              <a:rPr lang="en-US" sz="7200" spc="-362" noProof="1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  <a:sym typeface="Bagel Fat One"/>
              </a:rPr>
              <a:t>Adénomes hypophysaires : </a:t>
            </a:r>
            <a:r>
              <a:rPr lang="en-US" sz="4900" spc="-362" noProof="1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  <a:sym typeface="Bagel Fat One"/>
              </a:rPr>
              <a:t>caractéristiques</a:t>
            </a:r>
            <a:r>
              <a:rPr lang="en-US" sz="5000" spc="-362" noProof="1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  <a:sym typeface="Bagel Fat One"/>
              </a:rPr>
              <a:t> </a:t>
            </a:r>
            <a:r>
              <a:rPr lang="en-US" sz="4900" spc="-362" noProof="1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  <a:sym typeface="Bagel Fat One"/>
              </a:rPr>
              <a:t>radiologiques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1372319"/>
            <a:ext cx="5834028" cy="4987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algn="just">
              <a:lnSpc>
                <a:spcPts val="4185"/>
              </a:lnSpc>
            </a:pPr>
            <a:r>
              <a:rPr lang="en-US" sz="2800" b="1" noProof="1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Imagerie par résonance magnétique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6162" y="3509508"/>
            <a:ext cx="2181059" cy="1023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2400" b="1" noProof="1">
                <a:solidFill>
                  <a:schemeClr val="bg1"/>
                </a:solidFill>
                <a:latin typeface="Times New Roman Bold"/>
                <a:sym typeface="Times New Roman Bold"/>
              </a:rPr>
              <a:t>Macroadénome hypophysaire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DD7CA6B-2F44-A54B-A825-75C16E3F7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023" y="2085698"/>
            <a:ext cx="5071341" cy="36794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7EFC370-F39E-394A-98AC-1ADFB22DE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504" y="2076062"/>
            <a:ext cx="5071341" cy="3689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20FE0EE-11B9-A74B-8590-D3DC01060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985" y="2085697"/>
            <a:ext cx="5159015" cy="367940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F75AF12-0EB4-C740-96AE-13497285F6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025" y="6338096"/>
            <a:ext cx="5071341" cy="393366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49CD8B8-550C-F043-B63E-115265E7DB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504" y="6338096"/>
            <a:ext cx="5097937" cy="3933664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7ADEDCC-44F7-0643-ABA0-B7ADBB82CA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1365" y="6338096"/>
            <a:ext cx="5166635" cy="3933664"/>
          </a:xfrm>
          <a:prstGeom prst="rect">
            <a:avLst/>
          </a:prstGeom>
        </p:spPr>
      </p:pic>
      <p:sp>
        <p:nvSpPr>
          <p:cNvPr id="26" name="TextBox 13">
            <a:extLst>
              <a:ext uri="{FF2B5EF4-FFF2-40B4-BE49-F238E27FC236}">
                <a16:creationId xmlns:a16="http://schemas.microsoft.com/office/drawing/2014/main" id="{4E7743FF-9CCD-5544-8CEF-1F74183A5EA0}"/>
              </a:ext>
            </a:extLst>
          </p:cNvPr>
          <p:cNvSpPr txBox="1"/>
          <p:nvPr/>
        </p:nvSpPr>
        <p:spPr>
          <a:xfrm>
            <a:off x="5324014" y="5765102"/>
            <a:ext cx="44336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3200" b="1" dirty="0">
                <a:latin typeface="Times New Roman Bold"/>
                <a:ea typeface="Times New Roman Bold"/>
                <a:cs typeface="Times New Roman Bold"/>
                <a:sym typeface="Times New Roman Bold"/>
              </a:rPr>
              <a:t>T1</a:t>
            </a:r>
            <a:endParaRPr lang="en-US" sz="2299" b="1" dirty="0"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8161EA4B-F935-E34E-9CFC-662F65C7D861}"/>
              </a:ext>
            </a:extLst>
          </p:cNvPr>
          <p:cNvSpPr txBox="1"/>
          <p:nvPr/>
        </p:nvSpPr>
        <p:spPr>
          <a:xfrm>
            <a:off x="10410089" y="5828910"/>
            <a:ext cx="44336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3200" b="1" dirty="0">
                <a:latin typeface="Times New Roman Bold"/>
                <a:sym typeface="Times New Roman Bold"/>
              </a:rPr>
              <a:t>T2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5967F3EF-A769-3D4D-B78A-65E7FE49B2BF}"/>
              </a:ext>
            </a:extLst>
          </p:cNvPr>
          <p:cNvSpPr txBox="1"/>
          <p:nvPr/>
        </p:nvSpPr>
        <p:spPr>
          <a:xfrm>
            <a:off x="15019378" y="5765102"/>
            <a:ext cx="1390473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3200" b="1" dirty="0">
                <a:latin typeface="Times New Roman Bold"/>
                <a:sym typeface="Times New Roman Bold"/>
              </a:rPr>
              <a:t>GADO</a:t>
            </a:r>
          </a:p>
        </p:txBody>
      </p:sp>
    </p:spTree>
    <p:extLst>
      <p:ext uri="{BB962C8B-B14F-4D97-AF65-F5344CB8AC3E}">
        <p14:creationId xmlns:p14="http://schemas.microsoft.com/office/powerpoint/2010/main" val="1834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B84A2C0A-159D-3040-81C8-84C685B6F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096" y="4798918"/>
            <a:ext cx="4291759" cy="280361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C818EA4-D4EA-4945-B7BD-0DAD6A580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509" y="7567225"/>
            <a:ext cx="4291759" cy="276444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7620" y="3102612"/>
            <a:ext cx="2527664" cy="1446182"/>
            <a:chOff x="0" y="0"/>
            <a:chExt cx="677764" cy="3808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7764" cy="380887"/>
            </a:xfrm>
            <a:custGeom>
              <a:avLst/>
              <a:gdLst/>
              <a:ahLst/>
              <a:cxnLst/>
              <a:rect l="l" t="t" r="r" b="b"/>
              <a:pathLst>
                <a:path w="677764" h="380887">
                  <a:moveTo>
                    <a:pt x="0" y="0"/>
                  </a:moveTo>
                  <a:lnTo>
                    <a:pt x="677764" y="0"/>
                  </a:lnTo>
                  <a:lnTo>
                    <a:pt x="677764" y="380887"/>
                  </a:lnTo>
                  <a:lnTo>
                    <a:pt x="0" y="380887"/>
                  </a:lnTo>
                  <a:close/>
                </a:path>
              </a:pathLst>
            </a:cu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77764" cy="418987"/>
            </a:xfrm>
            <a:prstGeom prst="rect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49046" y="1305224"/>
            <a:ext cx="5958815" cy="657892"/>
            <a:chOff x="0" y="0"/>
            <a:chExt cx="1569400" cy="1732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69400" cy="173272"/>
            </a:xfrm>
            <a:custGeom>
              <a:avLst/>
              <a:gdLst/>
              <a:ahLst/>
              <a:cxnLst/>
              <a:rect l="l" t="t" r="r" b="b"/>
              <a:pathLst>
                <a:path w="1569400" h="173272">
                  <a:moveTo>
                    <a:pt x="0" y="0"/>
                  </a:moveTo>
                  <a:lnTo>
                    <a:pt x="1569400" y="0"/>
                  </a:lnTo>
                  <a:lnTo>
                    <a:pt x="1569400" y="173272"/>
                  </a:lnTo>
                  <a:lnTo>
                    <a:pt x="0" y="173272"/>
                  </a:lnTo>
                  <a:close/>
                </a:path>
              </a:pathLst>
            </a:cu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569400" cy="211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620" y="502840"/>
            <a:ext cx="18411878" cy="12711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98"/>
              </a:lnSpc>
            </a:pPr>
            <a:r>
              <a:rPr lang="en-US" sz="7200" spc="-362" noProof="1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  <a:sym typeface="Bagel Fat One"/>
              </a:rPr>
              <a:t>Méningiomes sellaire et parasellaire : </a:t>
            </a:r>
            <a:r>
              <a:rPr lang="en-US" sz="4900" spc="-362" noProof="1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  <a:sym typeface="Bagel Fat One"/>
              </a:rPr>
              <a:t>caractéristiques radiologiques</a:t>
            </a:r>
          </a:p>
          <a:p>
            <a:pPr algn="l">
              <a:lnSpc>
                <a:spcPts val="4698"/>
              </a:lnSpc>
            </a:pPr>
            <a:endParaRPr lang="en-US" sz="7200" spc="-362" noProof="1">
              <a:latin typeface="Times New Roman" panose="02020603050405020304" pitchFamily="18" charset="0"/>
              <a:ea typeface="Noto Serif Display ExtraCondensed"/>
              <a:cs typeface="Times New Roman" panose="02020603050405020304" pitchFamily="18" charset="0"/>
              <a:sym typeface="Bagel Fat On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5800" y="1372319"/>
            <a:ext cx="5834028" cy="49872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algn="just">
              <a:lnSpc>
                <a:spcPts val="4185"/>
              </a:lnSpc>
            </a:pPr>
            <a:r>
              <a:rPr lang="en-US" sz="2800" b="1" noProof="1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Imagerie par résonance magnétique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68672F-D1CC-0F49-BA3B-19A42F3C6B8E}"/>
              </a:ext>
            </a:extLst>
          </p:cNvPr>
          <p:cNvSpPr/>
          <p:nvPr/>
        </p:nvSpPr>
        <p:spPr>
          <a:xfrm>
            <a:off x="716280" y="2122876"/>
            <a:ext cx="17830800" cy="47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219"/>
              </a:lnSpc>
              <a:spcBef>
                <a:spcPct val="0"/>
              </a:spcBef>
            </a:pPr>
            <a:r>
              <a:rPr lang="en-US" sz="2400" b="1" i="1" noProof="1">
                <a:latin typeface="Times New Roman" panose="02020603050405020304" pitchFamily="18" charset="0"/>
                <a:ea typeface="Times New Roman Bold Italics"/>
                <a:cs typeface="Times New Roman" panose="02020603050405020304" pitchFamily="18" charset="0"/>
                <a:sym typeface="Times New Roman Bold Italics"/>
              </a:rPr>
              <a:t>L'IRM est la modalité de choix pour l'évaluation des masses supra-sellaires. La TDM est complémentaire pour l'os et les calcifications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08717D-85D1-C346-8D7B-7AB7B0B15488}"/>
              </a:ext>
            </a:extLst>
          </p:cNvPr>
          <p:cNvSpPr/>
          <p:nvPr/>
        </p:nvSpPr>
        <p:spPr>
          <a:xfrm>
            <a:off x="2535284" y="3163984"/>
            <a:ext cx="158842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219"/>
              </a:lnSpc>
              <a:spcBef>
                <a:spcPct val="0"/>
              </a:spcBef>
            </a:pPr>
            <a:r>
              <a:rPr lang="en-US" sz="2800" b="1" noProof="1"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• T1: </a:t>
            </a:r>
            <a:r>
              <a:rPr lang="en-US" sz="2800" noProof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Iso-signal à la substance blanche, plus rarement hyposignal.</a:t>
            </a:r>
          </a:p>
          <a:p>
            <a:pPr>
              <a:lnSpc>
                <a:spcPts val="3219"/>
              </a:lnSpc>
              <a:spcBef>
                <a:spcPct val="0"/>
              </a:spcBef>
            </a:pPr>
            <a:r>
              <a:rPr lang="en-US" sz="2800" noProof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•</a:t>
            </a:r>
            <a:r>
              <a:rPr lang="en-US" sz="2800" b="1" noProof="1"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T2 : </a:t>
            </a:r>
            <a:r>
              <a:rPr lang="en-US" sz="2800" noProof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50% sont en isosignal, 40% en hypersignal. Certaines formes kystiques peuvent être en hypersignal T2.</a:t>
            </a:r>
          </a:p>
          <a:p>
            <a:pPr>
              <a:lnSpc>
                <a:spcPts val="3219"/>
              </a:lnSpc>
              <a:spcBef>
                <a:spcPct val="0"/>
              </a:spcBef>
            </a:pPr>
            <a:r>
              <a:rPr lang="en-US" sz="2800" noProof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•</a:t>
            </a:r>
            <a:r>
              <a:rPr lang="en-US" sz="2800" b="1" noProof="1">
                <a:latin typeface="Times New Roman" panose="02020603050405020304" pitchFamily="18" charset="0"/>
                <a:ea typeface="Times New Roman Bold"/>
                <a:cs typeface="Times New Roman" panose="02020603050405020304" pitchFamily="18" charset="0"/>
                <a:sym typeface="Times New Roman Bold"/>
              </a:rPr>
              <a:t> Injection de Gadolinium: </a:t>
            </a:r>
            <a:r>
              <a:rPr lang="en-US" sz="2800" noProof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Prise de contraste intense et homogène.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87E5A0-6CED-E541-8341-492ECB60F4C4}"/>
              </a:ext>
            </a:extLst>
          </p:cNvPr>
          <p:cNvSpPr/>
          <p:nvPr/>
        </p:nvSpPr>
        <p:spPr>
          <a:xfrm>
            <a:off x="0" y="3141094"/>
            <a:ext cx="2527664" cy="1116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2400" b="1" noProof="1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Caractéristiques du signal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978B6F8-44A2-604A-927D-23A128F3F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13" y="4820154"/>
            <a:ext cx="4323432" cy="274320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6F11246-2777-EC44-91A0-D787B40A61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56" y="4816925"/>
            <a:ext cx="4285851" cy="2723641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BC002A6-7970-7D4F-80C9-BA31649484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895" y="4798918"/>
            <a:ext cx="2865305" cy="2764441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9486C3-16DA-4447-8E44-5B8B04B78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561" y="7540564"/>
            <a:ext cx="4280625" cy="2761211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171120C-2F98-9F47-BF40-415D8DB1BB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13" y="7563360"/>
            <a:ext cx="4326117" cy="276444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F444565-5154-C84E-9571-29EE24E68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6615" y="7499910"/>
            <a:ext cx="2860585" cy="280186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ED6AF9D-CB3C-F84D-989E-225681C87A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7201" y="7537336"/>
            <a:ext cx="2590800" cy="2764440"/>
          </a:xfrm>
          <a:prstGeom prst="rect">
            <a:avLst/>
          </a:prstGeom>
        </p:spPr>
      </p:pic>
      <p:sp>
        <p:nvSpPr>
          <p:cNvPr id="37" name="TextBox 13">
            <a:extLst>
              <a:ext uri="{FF2B5EF4-FFF2-40B4-BE49-F238E27FC236}">
                <a16:creationId xmlns:a16="http://schemas.microsoft.com/office/drawing/2014/main" id="{8A1F2490-C7FB-9747-8062-F3EF38F249C5}"/>
              </a:ext>
            </a:extLst>
          </p:cNvPr>
          <p:cNvSpPr txBox="1"/>
          <p:nvPr/>
        </p:nvSpPr>
        <p:spPr>
          <a:xfrm>
            <a:off x="1937020" y="7291202"/>
            <a:ext cx="443361" cy="498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28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T1</a:t>
            </a:r>
            <a:endParaRPr lang="en-US" sz="2299" b="1" dirty="0">
              <a:solidFill>
                <a:schemeClr val="bg1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38" name="TextBox 13">
            <a:extLst>
              <a:ext uri="{FF2B5EF4-FFF2-40B4-BE49-F238E27FC236}">
                <a16:creationId xmlns:a16="http://schemas.microsoft.com/office/drawing/2014/main" id="{7E6636F2-E9EE-E44A-AE9E-857900DD0891}"/>
              </a:ext>
            </a:extLst>
          </p:cNvPr>
          <p:cNvSpPr txBox="1"/>
          <p:nvPr/>
        </p:nvSpPr>
        <p:spPr>
          <a:xfrm>
            <a:off x="6231379" y="7287973"/>
            <a:ext cx="443361" cy="498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2800" b="1" dirty="0">
                <a:solidFill>
                  <a:schemeClr val="bg1"/>
                </a:solidFill>
                <a:latin typeface="Times New Roman Bold"/>
                <a:sym typeface="Times New Roman Bold"/>
              </a:rPr>
              <a:t>T2</a:t>
            </a:r>
          </a:p>
        </p:txBody>
      </p:sp>
      <p:sp>
        <p:nvSpPr>
          <p:cNvPr id="39" name="TextBox 13">
            <a:extLst>
              <a:ext uri="{FF2B5EF4-FFF2-40B4-BE49-F238E27FC236}">
                <a16:creationId xmlns:a16="http://schemas.microsoft.com/office/drawing/2014/main" id="{850C2A41-F8BC-3A4C-AA40-601AD0195E87}"/>
              </a:ext>
            </a:extLst>
          </p:cNvPr>
          <p:cNvSpPr txBox="1"/>
          <p:nvPr/>
        </p:nvSpPr>
        <p:spPr>
          <a:xfrm>
            <a:off x="10158491" y="7290782"/>
            <a:ext cx="922632" cy="498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2800" b="1" dirty="0">
                <a:solidFill>
                  <a:schemeClr val="bg1"/>
                </a:solidFill>
                <a:latin typeface="Times New Roman Bold"/>
                <a:sym typeface="Times New Roman Bold"/>
              </a:rPr>
              <a:t>FLAIR</a:t>
            </a:r>
          </a:p>
        </p:txBody>
      </p:sp>
      <p:sp>
        <p:nvSpPr>
          <p:cNvPr id="40" name="TextBox 13">
            <a:extLst>
              <a:ext uri="{FF2B5EF4-FFF2-40B4-BE49-F238E27FC236}">
                <a16:creationId xmlns:a16="http://schemas.microsoft.com/office/drawing/2014/main" id="{6B6207DA-0D86-6341-B0DB-ED2601FEFCA7}"/>
              </a:ext>
            </a:extLst>
          </p:cNvPr>
          <p:cNvSpPr txBox="1"/>
          <p:nvPr/>
        </p:nvSpPr>
        <p:spPr>
          <a:xfrm>
            <a:off x="13933055" y="7287973"/>
            <a:ext cx="922632" cy="498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2800" b="1" dirty="0">
                <a:solidFill>
                  <a:schemeClr val="bg1"/>
                </a:solidFill>
                <a:latin typeface="Times New Roman Bold"/>
                <a:sym typeface="Times New Roman Bold"/>
              </a:rPr>
              <a:t>SWI</a:t>
            </a:r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F22D7F7D-29EE-924F-9AAF-9DBB88FF7849}"/>
              </a:ext>
            </a:extLst>
          </p:cNvPr>
          <p:cNvSpPr txBox="1"/>
          <p:nvPr/>
        </p:nvSpPr>
        <p:spPr>
          <a:xfrm>
            <a:off x="16660645" y="7287973"/>
            <a:ext cx="922632" cy="498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85"/>
              </a:lnSpc>
            </a:pPr>
            <a:r>
              <a:rPr lang="en-US" sz="2800" b="1" dirty="0">
                <a:solidFill>
                  <a:schemeClr val="bg1"/>
                </a:solidFill>
                <a:latin typeface="Times New Roman Bold"/>
                <a:sym typeface="Times New Roman Bold"/>
              </a:rPr>
              <a:t>GADO</a:t>
            </a:r>
          </a:p>
        </p:txBody>
      </p:sp>
    </p:spTree>
    <p:extLst>
      <p:ext uri="{BB962C8B-B14F-4D97-AF65-F5344CB8AC3E}">
        <p14:creationId xmlns:p14="http://schemas.microsoft.com/office/powerpoint/2010/main" val="140993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uban courbé vers le haut 24">
            <a:extLst>
              <a:ext uri="{FF2B5EF4-FFF2-40B4-BE49-F238E27FC236}">
                <a16:creationId xmlns:a16="http://schemas.microsoft.com/office/drawing/2014/main" id="{4116E302-C632-694A-BB81-3836DA1EA86F}"/>
              </a:ext>
            </a:extLst>
          </p:cNvPr>
          <p:cNvSpPr/>
          <p:nvPr/>
        </p:nvSpPr>
        <p:spPr>
          <a:xfrm>
            <a:off x="6752075" y="6846035"/>
            <a:ext cx="9313569" cy="914400"/>
          </a:xfrm>
          <a:prstGeom prst="ellipseRibbon2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uban courbé vers le haut 23">
            <a:extLst>
              <a:ext uri="{FF2B5EF4-FFF2-40B4-BE49-F238E27FC236}">
                <a16:creationId xmlns:a16="http://schemas.microsoft.com/office/drawing/2014/main" id="{33728795-374E-4345-8C91-79A09A5AB3D6}"/>
              </a:ext>
            </a:extLst>
          </p:cNvPr>
          <p:cNvSpPr/>
          <p:nvPr/>
        </p:nvSpPr>
        <p:spPr>
          <a:xfrm>
            <a:off x="9035455" y="2737561"/>
            <a:ext cx="7543800" cy="1011674"/>
          </a:xfrm>
          <a:prstGeom prst="ellipseRibbon2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uban courbé vers le haut 22">
            <a:extLst>
              <a:ext uri="{FF2B5EF4-FFF2-40B4-BE49-F238E27FC236}">
                <a16:creationId xmlns:a16="http://schemas.microsoft.com/office/drawing/2014/main" id="{2461D072-69F9-FB4B-8F66-6BEE37DA4F16}"/>
              </a:ext>
            </a:extLst>
          </p:cNvPr>
          <p:cNvSpPr/>
          <p:nvPr/>
        </p:nvSpPr>
        <p:spPr>
          <a:xfrm>
            <a:off x="609600" y="3749235"/>
            <a:ext cx="5715000" cy="914400"/>
          </a:xfrm>
          <a:prstGeom prst="ellipseRibbon2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228600" y="471997"/>
            <a:ext cx="18059400" cy="6684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98"/>
              </a:lnSpc>
            </a:pPr>
            <a:r>
              <a:rPr lang="en-US" sz="7200" spc="-362" noProof="1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  <a:sym typeface="Bagel Fat One"/>
              </a:rPr>
              <a:t>Le face à face radiologique : </a:t>
            </a:r>
            <a:r>
              <a:rPr lang="en-US" sz="4900" spc="-362" noProof="1">
                <a:latin typeface="Times New Roman" panose="02020603050405020304" pitchFamily="18" charset="0"/>
                <a:ea typeface="Noto Serif Display ExtraCondensed"/>
                <a:cs typeface="Times New Roman" panose="02020603050405020304" pitchFamily="18" charset="0"/>
                <a:sym typeface="Bagel Fat One"/>
              </a:rPr>
              <a:t>Méningiome vs Adénome hypophysaire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1745083"/>
            <a:ext cx="8382000" cy="710300"/>
            <a:chOff x="0" y="0"/>
            <a:chExt cx="1915849" cy="1870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5849" cy="187075"/>
            </a:xfrm>
            <a:custGeom>
              <a:avLst/>
              <a:gdLst/>
              <a:ahLst/>
              <a:cxnLst/>
              <a:rect l="l" t="t" r="r" b="b"/>
              <a:pathLst>
                <a:path w="1915849" h="187075">
                  <a:moveTo>
                    <a:pt x="0" y="0"/>
                  </a:moveTo>
                  <a:lnTo>
                    <a:pt x="1915849" y="0"/>
                  </a:lnTo>
                  <a:lnTo>
                    <a:pt x="1915849" y="187075"/>
                  </a:lnTo>
                  <a:lnTo>
                    <a:pt x="0" y="187075"/>
                  </a:lnTo>
                  <a:close/>
                </a:path>
              </a:pathLst>
            </a:cu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915849" cy="22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0" y="1714500"/>
            <a:ext cx="8382000" cy="618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277"/>
              </a:lnSpc>
            </a:pPr>
            <a:r>
              <a:rPr lang="en-US" sz="3200" b="1" noProof="1">
                <a:solidFill>
                  <a:schemeClr val="bg1"/>
                </a:solidFill>
                <a:latin typeface="Times New Roman Bold"/>
                <a:sym typeface="Times New Roman Bold"/>
              </a:rPr>
              <a:t>Pièges diagnostiques et source de confusion :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43759" y="7077872"/>
            <a:ext cx="8382000" cy="24319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663"/>
              </a:lnSpc>
              <a:spcBef>
                <a:spcPct val="0"/>
              </a:spcBef>
            </a:pPr>
            <a:r>
              <a:rPr lang="en-US" sz="2800" b="1" u="none" strike="noStrike" noProof="1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Hétérogénéité des adénomes</a:t>
            </a:r>
          </a:p>
          <a:p>
            <a:pPr marL="0" lvl="0" indent="0" algn="ctr">
              <a:lnSpc>
                <a:spcPts val="2663"/>
              </a:lnSpc>
              <a:spcBef>
                <a:spcPct val="0"/>
              </a:spcBef>
            </a:pPr>
            <a:endParaRPr lang="en-US" sz="2800" b="1" u="none" strike="noStrike" noProof="1">
              <a:solidFill>
                <a:schemeClr val="bg1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0" lvl="0" indent="0" algn="just">
              <a:lnSpc>
                <a:spcPts val="2663"/>
              </a:lnSpc>
              <a:spcBef>
                <a:spcPct val="0"/>
              </a:spcBef>
            </a:pPr>
            <a:r>
              <a:rPr lang="en-US" sz="2800" b="1" u="none" strike="noStrike" noProof="1"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</a:p>
          <a:p>
            <a:pPr marL="0" lvl="0" indent="0" algn="ctr">
              <a:lnSpc>
                <a:spcPts val="2663"/>
              </a:lnSpc>
              <a:spcBef>
                <a:spcPct val="0"/>
              </a:spcBef>
            </a:pPr>
            <a:r>
              <a:rPr lang="en-US" sz="2800" b="1" u="none" strike="noStrike" noProof="1">
                <a:latin typeface="Times New Roman Bold"/>
                <a:ea typeface="Times New Roman Bold"/>
                <a:cs typeface="Times New Roman Bold"/>
                <a:sym typeface="Times New Roman Bold"/>
              </a:rPr>
              <a:t>La présence d'hémorragie, de nécrose ou de kystes dans les macroadénomes peut rendre leur signal hétérogène et les faire ressembler à d'autres masses</a:t>
            </a:r>
          </a:p>
          <a:p>
            <a:pPr marL="0" lvl="0" indent="0" algn="just">
              <a:lnSpc>
                <a:spcPts val="2663"/>
              </a:lnSpc>
              <a:spcBef>
                <a:spcPct val="0"/>
              </a:spcBef>
            </a:pPr>
            <a:endParaRPr lang="en-US" sz="2800" b="1" u="none" strike="noStrike" noProof="1"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74504" y="3927526"/>
            <a:ext cx="6585191" cy="2778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663"/>
              </a:lnSpc>
              <a:spcBef>
                <a:spcPct val="0"/>
              </a:spcBef>
            </a:pPr>
            <a:r>
              <a:rPr lang="en-US" sz="2800" b="1" u="none" strike="noStrike" noProof="1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"Dural Tail Sign"</a:t>
            </a:r>
          </a:p>
          <a:p>
            <a:pPr marL="0" lvl="0" indent="0" algn="just">
              <a:lnSpc>
                <a:spcPts val="2663"/>
              </a:lnSpc>
              <a:spcBef>
                <a:spcPct val="0"/>
              </a:spcBef>
            </a:pPr>
            <a:endParaRPr lang="en-US" sz="2800" b="1" u="none" strike="noStrike" noProof="1"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0" lvl="0" indent="0" algn="just">
              <a:lnSpc>
                <a:spcPts val="2663"/>
              </a:lnSpc>
              <a:spcBef>
                <a:spcPct val="0"/>
              </a:spcBef>
            </a:pPr>
            <a:endParaRPr lang="en-US" sz="2800" b="1" u="none" strike="noStrike" noProof="1"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0" lvl="0" indent="0" algn="ctr">
              <a:lnSpc>
                <a:spcPts val="2663"/>
              </a:lnSpc>
              <a:spcBef>
                <a:spcPct val="0"/>
              </a:spcBef>
            </a:pPr>
            <a:r>
              <a:rPr lang="en-US" sz="2800" b="1" u="none" strike="noStrike" noProof="1">
                <a:latin typeface="Times New Roman Bold"/>
                <a:ea typeface="Times New Roman Bold"/>
                <a:cs typeface="Times New Roman Bold"/>
                <a:sym typeface="Times New Roman Bold"/>
              </a:rPr>
              <a:t>Bien que classique pour les méningiomes, il n'est pas spécifique et peut être vu avec les adénomes hypophysaires (notamment lors d'apoplexie pituitaire), les hypophysites et d'autres lésions.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39200" y="2817337"/>
            <a:ext cx="7936310" cy="31244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663"/>
              </a:lnSpc>
              <a:spcBef>
                <a:spcPct val="0"/>
              </a:spcBef>
            </a:pPr>
            <a:r>
              <a:rPr lang="en-US" sz="2800" b="1" u="none" strike="noStrike" noProof="1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Hyperprolactinémie et </a:t>
            </a:r>
          </a:p>
          <a:p>
            <a:pPr marL="0" lvl="0" indent="0" algn="ctr">
              <a:lnSpc>
                <a:spcPts val="2663"/>
              </a:lnSpc>
              <a:spcBef>
                <a:spcPct val="0"/>
              </a:spcBef>
            </a:pPr>
            <a:r>
              <a:rPr lang="en-US" sz="2800" b="1" u="none" strike="noStrike" noProof="1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"Effet Tige"</a:t>
            </a:r>
          </a:p>
          <a:p>
            <a:pPr marL="0" lvl="0" indent="0" algn="just">
              <a:lnSpc>
                <a:spcPts val="2663"/>
              </a:lnSpc>
              <a:spcBef>
                <a:spcPct val="0"/>
              </a:spcBef>
            </a:pPr>
            <a:endParaRPr lang="en-US" sz="2800" b="1" u="none" strike="noStrike" noProof="1"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0" lvl="0" indent="0" algn="just">
              <a:lnSpc>
                <a:spcPts val="2663"/>
              </a:lnSpc>
              <a:spcBef>
                <a:spcPct val="0"/>
              </a:spcBef>
            </a:pPr>
            <a:endParaRPr lang="en-US" sz="2800" b="1" u="none" strike="noStrike" noProof="1"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0" lvl="0" indent="0" algn="ctr">
              <a:lnSpc>
                <a:spcPts val="2663"/>
              </a:lnSpc>
              <a:spcBef>
                <a:spcPct val="0"/>
              </a:spcBef>
            </a:pPr>
            <a:r>
              <a:rPr lang="en-US" sz="2800" b="1" u="none" strike="noStrike" noProof="1">
                <a:latin typeface="Times New Roman Bold"/>
                <a:ea typeface="Times New Roman Bold"/>
                <a:cs typeface="Times New Roman Bold"/>
                <a:sym typeface="Times New Roman Bold"/>
              </a:rPr>
              <a:t>Une masse supra-sellaire (y compris un méningiome) comprimant la tige pituitaire peut entraîner une hyperprolactinémie par interruption de l'inhibition dopaminergique hypothalamique ("effet tige"), mimant un prolactinome.</a:t>
            </a:r>
          </a:p>
        </p:txBody>
      </p:sp>
    </p:spTree>
    <p:extLst>
      <p:ext uri="{BB962C8B-B14F-4D97-AF65-F5344CB8AC3E}">
        <p14:creationId xmlns:p14="http://schemas.microsoft.com/office/powerpoint/2010/main" val="1971594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350</Words>
  <Application>Microsoft Macintosh PowerPoint</Application>
  <PresentationFormat>Personnalisé</PresentationFormat>
  <Paragraphs>43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Calibri</vt:lpstr>
      <vt:lpstr>Arial</vt:lpstr>
      <vt:lpstr>Crimson Pro</vt:lpstr>
      <vt:lpstr>Times New Roman</vt:lpstr>
      <vt:lpstr>Times New Roman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Stratégie Marketing Élégance Aspirationnelle en Noir et Blanc Vert Émeraude et Menthe</dc:title>
  <cp:lastModifiedBy>Microsoft Office User</cp:lastModifiedBy>
  <cp:revision>36</cp:revision>
  <dcterms:created xsi:type="dcterms:W3CDTF">2006-08-16T00:00:00Z</dcterms:created>
  <dcterms:modified xsi:type="dcterms:W3CDTF">2026-02-27T22:53:10Z</dcterms:modified>
  <dc:identifier>DAGu8Uv4pAo</dc:identifier>
</cp:coreProperties>
</file>