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7BE5E65-9B4D-73C9-D15D-AFFD1B9131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72EF0E20-BC29-868D-048D-DAB30220A1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30CBC4E-63C3-04BB-050E-60A8F7C7B8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F345D-949C-43C3-B729-DE5679061383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5B79572-F539-912A-2034-F6B1516CF9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E474701-98FA-280E-05C1-9B74C12926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F1964-9EC1-4BC2-BA13-82B706EB2F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92824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4D2A29-07E4-F085-1BE5-3D4BE4EC3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633028C-30B8-1056-A884-02218CBBD0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64E1C7C-4404-0F8E-164B-5FBFB2692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F345D-949C-43C3-B729-DE5679061383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7AAA4D5-1525-DCA5-502F-8DC34550C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7E2976E-AD16-C9BD-D1E3-9ECEA52996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F1964-9EC1-4BC2-BA13-82B706EB2F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96689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9B1961-8874-7681-99B0-BEECB574C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1CB1B20-562D-D535-EE1B-1F8EEFFD01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E73DA4C-4D0C-174B-4C7C-50CAFA0D30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F345D-949C-43C3-B729-DE5679061383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6C66496-7B3E-BCAC-92EA-FC216779E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67FC3F3-BCAF-2B40-45FD-E9A569128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F1964-9EC1-4BC2-BA13-82B706EB2F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62919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248C57-355B-E42A-F886-079855609E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FB2A9EE-822C-6782-8EA5-A0588B71E0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70A60F5-B5A6-EF81-4D4B-AB3FA2265C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FD1742C-90C7-8646-B4C6-B43DE30531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F345D-949C-43C3-B729-DE5679061383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0921ACF-4E48-72CA-D0CB-EF6315A7C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07D64D6-082C-8F80-365B-C756D48EDB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F1964-9EC1-4BC2-BA13-82B706EB2F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24817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5925B6-FF34-A3C7-3DFF-5C032A63EC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2086779-1E40-A1F8-4DAF-6820DA517F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C9F0DD4-47F2-C133-5710-014597C7FB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290BA8AB-5A8D-FEC3-8260-A531C52E92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9F7F2001-3DE7-B945-8B49-4CEE9AF8B01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7FA0BAC-EAA7-7744-2C5F-470DC34EE7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F345D-949C-43C3-B729-DE5679061383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0003217-4AAF-321E-AAC4-80B89E99C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DD4803E-AD6F-EC84-6B20-F5D9C8ED2D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F1964-9EC1-4BC2-BA13-82B706EB2F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67088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B89772C-C479-1D56-26FC-C79AB50715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72347BF-32CE-F1BA-FD10-D2159D7CD0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F345D-949C-43C3-B729-DE5679061383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C03021A-8225-28EC-5642-2DEB0739AC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0ED781E-BCC5-258E-2F20-BFA95F3D79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F1964-9EC1-4BC2-BA13-82B706EB2F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09604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6A029898-2872-5496-F3CA-82C73EB458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F345D-949C-43C3-B729-DE5679061383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7A88AAA-1550-73BE-632C-20843162B6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F6ACE16-E2AD-6178-1E08-CD7B724F6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F1964-9EC1-4BC2-BA13-82B706EB2F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8981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2A00F0-6ED1-20C5-9F60-176FF832DF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46F1D2D-4EF1-EBFE-7B34-F5B28991DE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47D30BE-4AD2-911D-7ED3-08568722B9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40C6FBC-A6FB-9F08-C7E7-C17E5CCB5E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F345D-949C-43C3-B729-DE5679061383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7AB1C3D-8A20-06C0-69DA-34076AE9B1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BB001CF-6CFF-B89F-331C-81532AF77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F1964-9EC1-4BC2-BA13-82B706EB2F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37401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CBE356-DA64-5E8D-6694-051426D882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00ADFA84-B95A-2267-E8E3-0E4D98CB80F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925593A-57F5-D66D-03DF-B94C64084B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7A65B92-306D-4D56-F2E7-5B26FCE629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F345D-949C-43C3-B729-DE5679061383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4DFAC03-1E28-7C7B-1C8D-5DE677BA71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B9AF2B2-6153-6775-6504-610A96FDEB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F1964-9EC1-4BC2-BA13-82B706EB2F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25763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3ACEABD-AAE3-67F4-4307-7B5361725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C9813BC-1B8A-1CA2-844C-44C9A52C3A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FAAB3C6-8A2C-4E24-CDED-1F7F512A1C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F345D-949C-43C3-B729-DE5679061383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D511890-5299-4578-8811-03393EEC44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6D97A9A-2B3B-6959-6E86-8556A9F829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F1964-9EC1-4BC2-BA13-82B706EB2F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3729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691ADA2-EAF7-CD90-6B05-AF0418196E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42B6E05-068D-49F6-7E24-E1449C1C26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0FCA999-95D0-403B-1CE4-0EFC38A449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F345D-949C-43C3-B729-DE5679061383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0849CE4-3096-B9F8-F498-BD345BCE0A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8B78C22-6012-94A0-4615-03B92B8984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F1964-9EC1-4BC2-BA13-82B706EB2F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5041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76A4CB8-27F5-8765-86F4-722CA15264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51351E1-F8F0-F61E-123F-AD52D355A3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849CE30-0766-F2B8-EC24-463F0BF4D5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2F345D-949C-43C3-B729-DE5679061383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22677D5-19A0-2008-707C-9B1D2E493E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F75F64C-7197-289E-929B-10FA35AF52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1F1964-9EC1-4BC2-BA13-82B706EB2F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2512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2591D979-056D-2350-6C63-586F940A2CC3}"/>
              </a:ext>
            </a:extLst>
          </p:cNvPr>
          <p:cNvSpPr txBox="1"/>
          <p:nvPr/>
        </p:nvSpPr>
        <p:spPr>
          <a:xfrm>
            <a:off x="932509" y="843034"/>
            <a:ext cx="10901081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dirty="0">
                <a:solidFill>
                  <a:schemeClr val="accent1"/>
                </a:solidFill>
              </a:rPr>
              <a:t>Atteinte localisée : pathologies bénignes &gt;malignes</a:t>
            </a:r>
          </a:p>
          <a:p>
            <a:pPr lvl="2"/>
            <a:r>
              <a:rPr lang="fr-FR" sz="3600" dirty="0"/>
              <a:t>• Mésothéliome kystique bénin</a:t>
            </a:r>
          </a:p>
          <a:p>
            <a:pPr lvl="2"/>
            <a:r>
              <a:rPr lang="fr-FR" sz="3600" dirty="0"/>
              <a:t>• Tumeur adénomatoïde</a:t>
            </a:r>
          </a:p>
          <a:p>
            <a:pPr lvl="2"/>
            <a:r>
              <a:rPr lang="fr-FR" sz="3600" dirty="0"/>
              <a:t>• Tumeur fibreuse solitaire</a:t>
            </a:r>
          </a:p>
          <a:p>
            <a:pPr lvl="2"/>
            <a:endParaRPr lang="fr-FR" sz="3600" dirty="0"/>
          </a:p>
          <a:p>
            <a:r>
              <a:rPr lang="fr-FR" sz="3600" dirty="0">
                <a:solidFill>
                  <a:schemeClr val="accent1"/>
                </a:solidFill>
              </a:rPr>
              <a:t>Atteinte diffuse : surtout maligne</a:t>
            </a:r>
          </a:p>
          <a:p>
            <a:pPr lvl="1"/>
            <a:r>
              <a:rPr lang="fr-FR" sz="3600" dirty="0"/>
              <a:t>• Mésothéliome</a:t>
            </a:r>
          </a:p>
          <a:p>
            <a:pPr lvl="1"/>
            <a:r>
              <a:rPr lang="fr-FR" sz="3600" dirty="0"/>
              <a:t>• Métastases</a:t>
            </a:r>
          </a:p>
          <a:p>
            <a:pPr lvl="1"/>
            <a:r>
              <a:rPr lang="fr-FR" sz="3600" dirty="0"/>
              <a:t>• Lymphome</a:t>
            </a:r>
          </a:p>
          <a:p>
            <a:pPr lvl="1"/>
            <a:endParaRPr lang="fr-FR" sz="3600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AC5823E-3D83-6549-FDAC-65CEF5509188}"/>
              </a:ext>
            </a:extLst>
          </p:cNvPr>
          <p:cNvSpPr txBox="1"/>
          <p:nvPr/>
        </p:nvSpPr>
        <p:spPr>
          <a:xfrm>
            <a:off x="2459736" y="65836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E894C62-F00C-BE3C-A0A0-ACCAB32EDD07}"/>
              </a:ext>
            </a:extLst>
          </p:cNvPr>
          <p:cNvSpPr txBox="1"/>
          <p:nvPr/>
        </p:nvSpPr>
        <p:spPr>
          <a:xfrm>
            <a:off x="0" y="-62841"/>
            <a:ext cx="12192000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2800" dirty="0">
                <a:latin typeface="Bahnschrift Light Condensed" panose="020B0502040204020203" pitchFamily="34" charset="0"/>
              </a:rPr>
              <a:t>Tumeurs bénignes de la plèvre : les reconnaître en imagerie pour éviter les diagnostics excessifs</a:t>
            </a:r>
          </a:p>
        </p:txBody>
      </p:sp>
    </p:spTree>
    <p:extLst>
      <p:ext uri="{BB962C8B-B14F-4D97-AF65-F5344CB8AC3E}">
        <p14:creationId xmlns:p14="http://schemas.microsoft.com/office/powerpoint/2010/main" val="37873582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F5AC24DA-ABB0-A620-7516-165DF05EB3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67"/>
          <a:stretch>
            <a:fillRect/>
          </a:stretch>
        </p:blipFill>
        <p:spPr>
          <a:xfrm>
            <a:off x="4652682" y="537882"/>
            <a:ext cx="4356225" cy="387275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BDD7463-83C6-91E9-5926-088E8B42F6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94" r="7436"/>
          <a:stretch>
            <a:fillRect/>
          </a:stretch>
        </p:blipFill>
        <p:spPr>
          <a:xfrm>
            <a:off x="0" y="537882"/>
            <a:ext cx="4652682" cy="3872753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34869741-5913-9D74-182E-866A2B864510}"/>
              </a:ext>
            </a:extLst>
          </p:cNvPr>
          <p:cNvSpPr txBox="1"/>
          <p:nvPr/>
        </p:nvSpPr>
        <p:spPr>
          <a:xfrm>
            <a:off x="2574485" y="4720456"/>
            <a:ext cx="88097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Coupes TDM: axiale, coronale et sagittale d’une tumeur fibreuse solitaire de la plèvre chez un patient âgé de 19 ans qui se plaint d’une toux trainante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E4CB4CD5-F3DF-F239-889B-F56FAFFE3B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45"/>
          <a:stretch>
            <a:fillRect/>
          </a:stretch>
        </p:blipFill>
        <p:spPr>
          <a:xfrm>
            <a:off x="9008907" y="537881"/>
            <a:ext cx="3173165" cy="3872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6043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FBE8454-801E-54A2-05F1-238970C65D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7449" y="5188138"/>
            <a:ext cx="6737102" cy="603064"/>
          </a:xfrm>
        </p:spPr>
        <p:txBody>
          <a:bodyPr>
            <a:normAutofit fontScale="90000"/>
          </a:bodyPr>
          <a:lstStyle/>
          <a:p>
            <a:r>
              <a:rPr lang="fr-FR" sz="2000" dirty="0"/>
              <a:t>Images échographiques de la même  tumeur fibreuse solitaire pleurale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7B24730A-A33E-9782-76E9-AF31092475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9203" y="600635"/>
            <a:ext cx="6082797" cy="4115687"/>
          </a:xfr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6196A7C-7CF9-18F3-779B-661ED9BC05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542" y="600634"/>
            <a:ext cx="5700650" cy="4115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9532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4BEE7DA5-FB39-22E6-039C-F298048134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9032" y="216281"/>
            <a:ext cx="4112824" cy="5483766"/>
          </a:xfr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2F59B97-29C3-1397-E13A-A0BA370722AA}"/>
              </a:ext>
            </a:extLst>
          </p:cNvPr>
          <p:cNvSpPr txBox="1"/>
          <p:nvPr/>
        </p:nvSpPr>
        <p:spPr>
          <a:xfrm>
            <a:off x="3328416" y="5916168"/>
            <a:ext cx="57872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Aspect macroscopique de la tumeur fibreuse solitaire opéré </a:t>
            </a:r>
          </a:p>
        </p:txBody>
      </p:sp>
    </p:spTree>
    <p:extLst>
      <p:ext uri="{BB962C8B-B14F-4D97-AF65-F5344CB8AC3E}">
        <p14:creationId xmlns:p14="http://schemas.microsoft.com/office/powerpoint/2010/main" val="41784599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E44A2AAC-0F52-3A6A-296F-C8351FBB972D}"/>
              </a:ext>
            </a:extLst>
          </p:cNvPr>
          <p:cNvSpPr/>
          <p:nvPr/>
        </p:nvSpPr>
        <p:spPr>
          <a:xfrm>
            <a:off x="5702046" y="1559051"/>
            <a:ext cx="6263640" cy="373989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4619CE6-7098-1825-E9EE-2F63A7992E46}"/>
              </a:ext>
            </a:extLst>
          </p:cNvPr>
          <p:cNvSpPr/>
          <p:nvPr/>
        </p:nvSpPr>
        <p:spPr>
          <a:xfrm>
            <a:off x="601218" y="1559052"/>
            <a:ext cx="4627626" cy="373989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chemeClr val="tx1"/>
                </a:solidFill>
              </a:ln>
              <a:noFill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004A3D4-1921-8220-BE5D-52464AA84252}"/>
              </a:ext>
            </a:extLst>
          </p:cNvPr>
          <p:cNvSpPr txBox="1"/>
          <p:nvPr/>
        </p:nvSpPr>
        <p:spPr>
          <a:xfrm>
            <a:off x="1151382" y="2308688"/>
            <a:ext cx="3889248" cy="27870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7739" indent="-197739">
              <a:lnSpc>
                <a:spcPct val="200000"/>
              </a:lnSpc>
              <a:buSzPct val="100000"/>
              <a:buChar char="•"/>
            </a:pPr>
            <a:r>
              <a:rPr lang="en-US" sz="1800" dirty="0">
                <a:solidFill>
                  <a:srgbClr val="1A1A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Necrose</a:t>
            </a:r>
            <a:endParaRPr lang="en-US" sz="1800" dirty="0"/>
          </a:p>
          <a:p>
            <a:pPr marL="197739" indent="-197739">
              <a:lnSpc>
                <a:spcPct val="200000"/>
              </a:lnSpc>
              <a:buSzPct val="100000"/>
              <a:buChar char="•"/>
            </a:pPr>
            <a:r>
              <a:rPr lang="en-US" sz="1800" dirty="0">
                <a:solidFill>
                  <a:srgbClr val="1A1A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Épanchement pleural</a:t>
            </a:r>
            <a:endParaRPr lang="en-US" sz="1800" dirty="0"/>
          </a:p>
          <a:p>
            <a:pPr marL="197739" indent="-197739">
              <a:lnSpc>
                <a:spcPct val="200000"/>
              </a:lnSpc>
              <a:buSzPct val="100000"/>
              <a:buChar char="•"/>
            </a:pPr>
            <a:r>
              <a:rPr lang="en-US" sz="1800" dirty="0">
                <a:solidFill>
                  <a:srgbClr val="1A1A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Taille &gt; 10 cm</a:t>
            </a:r>
            <a:endParaRPr lang="en-US" sz="1800" dirty="0"/>
          </a:p>
          <a:p>
            <a:pPr marL="197739" indent="-197739">
              <a:lnSpc>
                <a:spcPct val="200000"/>
              </a:lnSpc>
              <a:buSzPct val="100000"/>
              <a:buChar char="•"/>
            </a:pPr>
            <a:r>
              <a:rPr lang="en-US" sz="1800" dirty="0">
                <a:solidFill>
                  <a:srgbClr val="1A1A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Caractère sessile</a:t>
            </a:r>
            <a:endParaRPr lang="en-US" sz="1800" dirty="0"/>
          </a:p>
          <a:p>
            <a:pPr marL="197739" indent="-197739">
              <a:lnSpc>
                <a:spcPct val="200000"/>
              </a:lnSpc>
              <a:buSzPct val="100000"/>
              <a:buChar char="•"/>
            </a:pPr>
            <a:r>
              <a:rPr lang="en-US" sz="1800" dirty="0">
                <a:solidFill>
                  <a:srgbClr val="1A1A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Évolution / récidive</a:t>
            </a:r>
            <a:endParaRPr lang="en-US" sz="1800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975C669-D0E3-B529-1FE1-FEAE58136471}"/>
              </a:ext>
            </a:extLst>
          </p:cNvPr>
          <p:cNvSpPr txBox="1"/>
          <p:nvPr/>
        </p:nvSpPr>
        <p:spPr>
          <a:xfrm>
            <a:off x="710184" y="1862412"/>
            <a:ext cx="60944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12344D"/>
                </a:solidFill>
              </a:rPr>
              <a:t>Red flags à mentioner</a:t>
            </a:r>
            <a:endParaRPr lang="en-US" sz="1800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7241291-A625-2A57-057E-5733371B8805}"/>
              </a:ext>
            </a:extLst>
          </p:cNvPr>
          <p:cNvSpPr txBox="1"/>
          <p:nvPr/>
        </p:nvSpPr>
        <p:spPr>
          <a:xfrm>
            <a:off x="7531608" y="1722098"/>
            <a:ext cx="27736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dirty="0"/>
              <a:t>Message clé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52ACCEB-37C5-2ED0-DECF-A1A38B45BAE4}"/>
              </a:ext>
            </a:extLst>
          </p:cNvPr>
          <p:cNvSpPr txBox="1"/>
          <p:nvPr/>
        </p:nvSpPr>
        <p:spPr>
          <a:xfrm>
            <a:off x="5871210" y="2488652"/>
            <a:ext cx="609447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fr-FR" sz="1800" noProof="0" dirty="0">
                <a:latin typeface="Aptos" pitchFamily="34" charset="0"/>
                <a:ea typeface="Aptos" pitchFamily="34" charset="-122"/>
                <a:cs typeface="Aptos" pitchFamily="34" charset="-120"/>
              </a:rPr>
              <a:t>Devant une lésion pleurale localisée, bien limitée, il faut savoir évoquer une tumeur bénigne.</a:t>
            </a:r>
            <a:endParaRPr lang="fr-FR" sz="1800" noProof="0" dirty="0"/>
          </a:p>
          <a:p>
            <a:pPr marL="0" indent="0">
              <a:buNone/>
            </a:pPr>
            <a:endParaRPr lang="fr-FR" sz="1800" noProof="0" dirty="0"/>
          </a:p>
          <a:p>
            <a:pPr marL="0" indent="0">
              <a:buNone/>
            </a:pPr>
            <a:r>
              <a:rPr lang="fr-FR" sz="1800" noProof="0" dirty="0">
                <a:latin typeface="Aptos" pitchFamily="34" charset="0"/>
                <a:ea typeface="Aptos" pitchFamily="34" charset="-122"/>
                <a:cs typeface="Aptos" pitchFamily="34" charset="-120"/>
              </a:rPr>
              <a:t>Le scanner permet d’en préciser les caractéristiques tout en identifiant les éléments d’agressivité qui changent la prise en charge.</a:t>
            </a:r>
            <a:endParaRPr lang="fr-FR" sz="1800" noProof="0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F90425F0-84C5-3C50-130F-1306784C4B4E}"/>
              </a:ext>
            </a:extLst>
          </p:cNvPr>
          <p:cNvSpPr txBox="1"/>
          <p:nvPr/>
        </p:nvSpPr>
        <p:spPr>
          <a:xfrm>
            <a:off x="0" y="-62841"/>
            <a:ext cx="12192000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2800" dirty="0">
                <a:latin typeface="Bahnschrift Light Condensed" panose="020B0502040204020203" pitchFamily="34" charset="0"/>
              </a:rPr>
              <a:t>Tumeurs bénignes de la plèvre : les reconnaître en imagerie pour éviter les diagnostics excessifs</a:t>
            </a:r>
          </a:p>
        </p:txBody>
      </p:sp>
    </p:spTree>
    <p:extLst>
      <p:ext uri="{BB962C8B-B14F-4D97-AF65-F5344CB8AC3E}">
        <p14:creationId xmlns:p14="http://schemas.microsoft.com/office/powerpoint/2010/main" val="45283604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159</Words>
  <Application>Microsoft Office PowerPoint</Application>
  <PresentationFormat>Grand écran</PresentationFormat>
  <Paragraphs>24</Paragraphs>
  <Slides>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1" baseType="lpstr">
      <vt:lpstr>Aptos</vt:lpstr>
      <vt:lpstr>Arial</vt:lpstr>
      <vt:lpstr>Bahnschrift Light Condensed</vt:lpstr>
      <vt:lpstr>Calibri</vt:lpstr>
      <vt:lpstr>Calibri Light</vt:lpstr>
      <vt:lpstr>Thème Office</vt:lpstr>
      <vt:lpstr>Présentation PowerPoint</vt:lpstr>
      <vt:lpstr>Présentation PowerPoint</vt:lpstr>
      <vt:lpstr>Images échographiques de la même  tumeur fibreuse solitaire pleurale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bias bias</dc:creator>
  <cp:lastModifiedBy>bias bias</cp:lastModifiedBy>
  <cp:revision>1</cp:revision>
  <dcterms:created xsi:type="dcterms:W3CDTF">2026-03-06T22:01:15Z</dcterms:created>
  <dcterms:modified xsi:type="dcterms:W3CDTF">2026-03-06T22:44:49Z</dcterms:modified>
</cp:coreProperties>
</file>