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478" r:id="rId2"/>
    <p:sldId id="522" r:id="rId3"/>
    <p:sldId id="525" r:id="rId4"/>
    <p:sldId id="51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9897"/>
    <a:srgbClr val="3F5959"/>
    <a:srgbClr val="F8B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9"/>
    <p:restoredTop sz="77811"/>
  </p:normalViewPr>
  <p:slideViewPr>
    <p:cSldViewPr snapToGrid="0" snapToObjects="1">
      <p:cViewPr varScale="1">
        <p:scale>
          <a:sx n="90" d="100"/>
          <a:sy n="90" d="100"/>
        </p:scale>
        <p:origin x="1424" y="184"/>
      </p:cViewPr>
      <p:guideLst/>
    </p:cSldViewPr>
  </p:slideViewPr>
  <p:notesTextViewPr>
    <p:cViewPr>
      <p:scale>
        <a:sx n="95" d="100"/>
        <a:sy n="9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EBE6F-8E78-F448-8614-139183A0FC31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E1A6E1-6786-0D4F-9D3A-59612F2B61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5310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E1A6E1-6786-0D4F-9D3A-59612F2B61B6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3521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E1A6E1-6786-0D4F-9D3A-59612F2B61B6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7867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E1A6E1-6786-0D4F-9D3A-59612F2B61B6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5930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E1A6E1-6786-0D4F-9D3A-59612F2B61B6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2475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56E6C5-460E-3242-BA9A-1336AB44A9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6131CB8-2847-964D-8E37-E19C2FF5FA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503656-B909-F648-8925-9DD093B84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C5F74-263E-924B-BF92-384EED74A37F}" type="datetime1">
              <a:rPr lang="fr-MA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BC48CE-74A7-1340-A36E-9BFE1A121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2CA316-EEEF-3342-A51C-12E2D82EE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3191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7D172E-6A05-CC41-9C15-303EB3058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F74DF3-4E5B-274C-A1A1-42C2267CB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A77C4C2-6FFD-F946-A5A5-AD1A43633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2201B-960F-E94F-AADE-2A6575BC1955}" type="datetime1">
              <a:rPr lang="fr-MA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50C062-5070-B24D-9950-0B74A03E4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A08598-DBF0-F548-8B9D-9B02AC080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354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9A37DE-7ABF-D743-91BC-596AD8567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F9FBCE3-F6AC-6C44-8F24-B839BAD84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FD1945-C246-8F47-9292-8FC7F704F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FAE32-A253-4B4D-8909-A9B2DDA0A3B2}" type="datetime1">
              <a:rPr lang="fr-MA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AF278A-F6AB-2145-87A2-6D904C49C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6E3923-CB53-DB43-953C-094868F80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0617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C99205-015A-1C4C-8E92-A0D027C69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52DAAC-F6F1-4547-AF4B-87BEAEA5D2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85698EB-CF2B-F24E-9852-BB018090F1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00AD2E7-DC08-434D-A048-D9AD0D436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CE88A-1FE6-E74E-80C8-3DF1BFB62D48}" type="datetime1">
              <a:rPr lang="fr-MA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552D8AF-784E-204C-8DA3-E5599EBFB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EC50145-687C-2C40-B953-33F201473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1200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7E2999-6BAC-1542-BF69-CA1D93D7B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46B1142-3241-3445-8671-CDC1877DF2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E857FE9-0BB0-3A4D-8CE2-6F2B92CF2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F3A3DC2-6332-B948-AA35-8175BF6415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F771155-7D38-1646-A85F-7E45C3942C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564CA60-110A-5844-BEBE-09C6470B6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AD406-B1A1-0E43-999F-35A4CDCD32D6}" type="datetime1">
              <a:rPr lang="fr-MA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10E08A2-0826-AA4A-B823-BEEF173EB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80F3EDA-4639-BB42-ABE4-9E8C14C4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349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C84FB9-A9C4-F144-9FC7-6C0C85029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B070152-8822-3C45-8878-77D39EE06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30240-3142-AA4F-B297-DFCE0D4B14E5}" type="datetime1">
              <a:rPr lang="fr-MA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CD8CF8F-6226-8340-A6C6-B2D1F35B2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CAB8B78-73D1-BF41-9B28-CBBF40C11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9117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243D1C4-D0E1-2F4D-9333-8EDE56013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551BD-23DF-5F43-AE64-3CD2B44282AC}" type="datetime1">
              <a:rPr lang="fr-MA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2BFFCD7-966F-5D44-824C-26BC46704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F8632A-D962-D740-BE7A-80BBBC1DA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4505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043364-D6EE-0244-8747-856282CA0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2A3E6F-8C6F-9848-AD75-0E8874E48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089E15E-0ADB-4F4B-A26A-03105CE752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682B0C6-691F-2A4B-BBF8-9C30830F8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134FA-FF36-8241-BF43-BCCC8CDC7431}" type="datetime1">
              <a:rPr lang="fr-MA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0294BE2-4A50-B040-A558-AC74A2242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CEED3ED-653D-7243-B1A5-EBFBEC9F8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6015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8BF811-4779-5C47-9162-B7277ECD6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00D06A4-D241-E240-A0F0-39A8636B92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2F728A6-1F5E-AB49-8BD6-BB69FB1013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6C6093-DBEB-334F-B25D-953ACF01D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E552E-9039-F94E-9293-5393F1DE79F0}" type="datetime1">
              <a:rPr lang="fr-MA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01904D8-D912-9C4E-99D8-446FAD93C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3F07653-0A7D-ED42-AFD0-441619753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1494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A13D45-9D09-0749-A1EF-269E34CEE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AF1C55D-4FFA-6C4C-B287-C9D90A4A4A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E1486E-9780-C54B-B277-E3C77EC17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5BC28-A07F-D141-906B-9869ED0E2F18}" type="datetime1">
              <a:rPr lang="fr-MA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00AC2B-61DC-8349-A0BE-4D830ABF6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6AE96B-8B41-D24A-8C86-11A9FA42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789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C170C07-BC5E-DB4C-A3DF-97F7C79D8E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9C6DB26-DB23-6141-BF16-92BE375822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DEBD80-355B-DF42-8F7B-42E8A21DB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74E81-7909-9446-A1B6-DC05C33CCC39}" type="datetime1">
              <a:rPr lang="fr-MA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0A7BB7-E8E2-E046-A887-78E90995B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09CC6C-21F2-B74F-A210-F7FFB6E59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6756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FF0B59A-4FFF-B74C-9ED6-250A372A8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0947D5B-9F51-134E-AF4D-EEA4AF5AE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8CB0F7-A979-D641-94DF-236FD6CA79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BA724-1E17-E141-8683-D7ACFA8881B9}" type="datetime1">
              <a:rPr lang="fr-MA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6CCF9DA-458C-F141-A93E-7C7207D9D3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8A12B0-5D28-544E-83D2-744D7BA2C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C1765-F333-9C47-B0B9-28FDF7455F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6838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460E5DA-A2D2-0009-3DD0-EF02315B5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1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7C08CF0-9470-289A-B79D-B0A4D3E95B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625" t="9356" r="29000" b="3943"/>
          <a:stretch/>
        </p:blipFill>
        <p:spPr>
          <a:xfrm>
            <a:off x="8814622" y="0"/>
            <a:ext cx="3377378" cy="350120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456B9B-2516-713A-0971-E9E8F62396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r="31284" b="-6970"/>
          <a:stretch/>
        </p:blipFill>
        <p:spPr>
          <a:xfrm>
            <a:off x="5534393" y="38408"/>
            <a:ext cx="3280229" cy="3462797"/>
          </a:xfrm>
          <a:prstGeom prst="rect">
            <a:avLst/>
          </a:prstGeom>
        </p:spPr>
      </p:pic>
      <p:sp>
        <p:nvSpPr>
          <p:cNvPr id="9" name="Bouée 8">
            <a:extLst>
              <a:ext uri="{FF2B5EF4-FFF2-40B4-BE49-F238E27FC236}">
                <a16:creationId xmlns:a16="http://schemas.microsoft.com/office/drawing/2014/main" id="{BDCBA85B-8FB3-D38F-B9AC-86356605C7B6}"/>
              </a:ext>
            </a:extLst>
          </p:cNvPr>
          <p:cNvSpPr/>
          <p:nvPr/>
        </p:nvSpPr>
        <p:spPr>
          <a:xfrm>
            <a:off x="9982200" y="1042847"/>
            <a:ext cx="766916" cy="678426"/>
          </a:xfrm>
          <a:prstGeom prst="donut">
            <a:avLst>
              <a:gd name="adj" fmla="val 455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Bouée 9">
            <a:extLst>
              <a:ext uri="{FF2B5EF4-FFF2-40B4-BE49-F238E27FC236}">
                <a16:creationId xmlns:a16="http://schemas.microsoft.com/office/drawing/2014/main" id="{914FDE76-CFCF-2673-2B22-28F183EDA47D}"/>
              </a:ext>
            </a:extLst>
          </p:cNvPr>
          <p:cNvSpPr/>
          <p:nvPr/>
        </p:nvSpPr>
        <p:spPr>
          <a:xfrm>
            <a:off x="7105240" y="1832781"/>
            <a:ext cx="827314" cy="552478"/>
          </a:xfrm>
          <a:prstGeom prst="donut">
            <a:avLst>
              <a:gd name="adj" fmla="val 455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72D66E5-2BD6-0068-F507-9E05513641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836" t="15947" r="37956" b="31639"/>
          <a:stretch/>
        </p:blipFill>
        <p:spPr>
          <a:xfrm>
            <a:off x="7576710" y="3241983"/>
            <a:ext cx="4615290" cy="3616017"/>
          </a:xfrm>
          <a:prstGeom prst="rect">
            <a:avLst/>
          </a:prstGeom>
        </p:spPr>
      </p:pic>
      <p:sp>
        <p:nvSpPr>
          <p:cNvPr id="8" name="Forme libre 7">
            <a:extLst>
              <a:ext uri="{FF2B5EF4-FFF2-40B4-BE49-F238E27FC236}">
                <a16:creationId xmlns:a16="http://schemas.microsoft.com/office/drawing/2014/main" id="{85DCEDB5-8CFF-E07E-90B7-AF0E6862B64F}"/>
              </a:ext>
            </a:extLst>
          </p:cNvPr>
          <p:cNvSpPr/>
          <p:nvPr/>
        </p:nvSpPr>
        <p:spPr>
          <a:xfrm>
            <a:off x="9031514" y="3913795"/>
            <a:ext cx="1901371" cy="1770743"/>
          </a:xfrm>
          <a:custGeom>
            <a:avLst/>
            <a:gdLst>
              <a:gd name="connsiteX0" fmla="*/ 103239 w 1386349"/>
              <a:gd name="connsiteY0" fmla="*/ 147484 h 1401582"/>
              <a:gd name="connsiteX1" fmla="*/ 103239 w 1386349"/>
              <a:gd name="connsiteY1" fmla="*/ 147484 h 1401582"/>
              <a:gd name="connsiteX2" fmla="*/ 58994 w 1386349"/>
              <a:gd name="connsiteY2" fmla="*/ 265471 h 1401582"/>
              <a:gd name="connsiteX3" fmla="*/ 29497 w 1386349"/>
              <a:gd name="connsiteY3" fmla="*/ 383458 h 1401582"/>
              <a:gd name="connsiteX4" fmla="*/ 0 w 1386349"/>
              <a:gd name="connsiteY4" fmla="*/ 471948 h 1401582"/>
              <a:gd name="connsiteX5" fmla="*/ 14749 w 1386349"/>
              <a:gd name="connsiteY5" fmla="*/ 722671 h 1401582"/>
              <a:gd name="connsiteX6" fmla="*/ 29497 w 1386349"/>
              <a:gd name="connsiteY6" fmla="*/ 796413 h 1401582"/>
              <a:gd name="connsiteX7" fmla="*/ 58994 w 1386349"/>
              <a:gd name="connsiteY7" fmla="*/ 840658 h 1401582"/>
              <a:gd name="connsiteX8" fmla="*/ 147484 w 1386349"/>
              <a:gd name="connsiteY8" fmla="*/ 884903 h 1401582"/>
              <a:gd name="connsiteX9" fmla="*/ 206478 w 1386349"/>
              <a:gd name="connsiteY9" fmla="*/ 958645 h 1401582"/>
              <a:gd name="connsiteX10" fmla="*/ 235974 w 1386349"/>
              <a:gd name="connsiteY10" fmla="*/ 1002890 h 1401582"/>
              <a:gd name="connsiteX11" fmla="*/ 265471 w 1386349"/>
              <a:gd name="connsiteY11" fmla="*/ 1091380 h 1401582"/>
              <a:gd name="connsiteX12" fmla="*/ 280220 w 1386349"/>
              <a:gd name="connsiteY12" fmla="*/ 1135626 h 1401582"/>
              <a:gd name="connsiteX13" fmla="*/ 368710 w 1386349"/>
              <a:gd name="connsiteY13" fmla="*/ 1165122 h 1401582"/>
              <a:gd name="connsiteX14" fmla="*/ 516194 w 1386349"/>
              <a:gd name="connsiteY14" fmla="*/ 1194619 h 1401582"/>
              <a:gd name="connsiteX15" fmla="*/ 560439 w 1386349"/>
              <a:gd name="connsiteY15" fmla="*/ 1224116 h 1401582"/>
              <a:gd name="connsiteX16" fmla="*/ 693174 w 1386349"/>
              <a:gd name="connsiteY16" fmla="*/ 1268361 h 1401582"/>
              <a:gd name="connsiteX17" fmla="*/ 825910 w 1386349"/>
              <a:gd name="connsiteY17" fmla="*/ 1312606 h 1401582"/>
              <a:gd name="connsiteX18" fmla="*/ 870155 w 1386349"/>
              <a:gd name="connsiteY18" fmla="*/ 1327355 h 1401582"/>
              <a:gd name="connsiteX19" fmla="*/ 973394 w 1386349"/>
              <a:gd name="connsiteY19" fmla="*/ 1342103 h 1401582"/>
              <a:gd name="connsiteX20" fmla="*/ 1002891 w 1386349"/>
              <a:gd name="connsiteY20" fmla="*/ 1386348 h 1401582"/>
              <a:gd name="connsiteX21" fmla="*/ 1165123 w 1386349"/>
              <a:gd name="connsiteY21" fmla="*/ 1386348 h 1401582"/>
              <a:gd name="connsiteX22" fmla="*/ 1194620 w 1386349"/>
              <a:gd name="connsiteY22" fmla="*/ 1297858 h 1401582"/>
              <a:gd name="connsiteX23" fmla="*/ 1209368 w 1386349"/>
              <a:gd name="connsiteY23" fmla="*/ 1253613 h 1401582"/>
              <a:gd name="connsiteX24" fmla="*/ 1209368 w 1386349"/>
              <a:gd name="connsiteY24" fmla="*/ 766916 h 1401582"/>
              <a:gd name="connsiteX25" fmla="*/ 1238865 w 1386349"/>
              <a:gd name="connsiteY25" fmla="*/ 722671 h 1401582"/>
              <a:gd name="connsiteX26" fmla="*/ 1327355 w 1386349"/>
              <a:gd name="connsiteY26" fmla="*/ 663677 h 1401582"/>
              <a:gd name="connsiteX27" fmla="*/ 1356852 w 1386349"/>
              <a:gd name="connsiteY27" fmla="*/ 619432 h 1401582"/>
              <a:gd name="connsiteX28" fmla="*/ 1386349 w 1386349"/>
              <a:gd name="connsiteY28" fmla="*/ 530942 h 1401582"/>
              <a:gd name="connsiteX29" fmla="*/ 1356852 w 1386349"/>
              <a:gd name="connsiteY29" fmla="*/ 280219 h 1401582"/>
              <a:gd name="connsiteX30" fmla="*/ 1327355 w 1386349"/>
              <a:gd name="connsiteY30" fmla="*/ 235974 h 1401582"/>
              <a:gd name="connsiteX31" fmla="*/ 1238865 w 1386349"/>
              <a:gd name="connsiteY31" fmla="*/ 206477 h 1401582"/>
              <a:gd name="connsiteX32" fmla="*/ 1194620 w 1386349"/>
              <a:gd name="connsiteY32" fmla="*/ 191729 h 1401582"/>
              <a:gd name="connsiteX33" fmla="*/ 973394 w 1386349"/>
              <a:gd name="connsiteY33" fmla="*/ 147484 h 1401582"/>
              <a:gd name="connsiteX34" fmla="*/ 604684 w 1386349"/>
              <a:gd name="connsiteY34" fmla="*/ 132735 h 1401582"/>
              <a:gd name="connsiteX35" fmla="*/ 530942 w 1386349"/>
              <a:gd name="connsiteY35" fmla="*/ 58993 h 1401582"/>
              <a:gd name="connsiteX36" fmla="*/ 486697 w 1386349"/>
              <a:gd name="connsiteY36" fmla="*/ 44245 h 1401582"/>
              <a:gd name="connsiteX37" fmla="*/ 309716 w 1386349"/>
              <a:gd name="connsiteY37" fmla="*/ 29497 h 1401582"/>
              <a:gd name="connsiteX38" fmla="*/ 206478 w 1386349"/>
              <a:gd name="connsiteY38" fmla="*/ 0 h 1401582"/>
              <a:gd name="connsiteX39" fmla="*/ 162233 w 1386349"/>
              <a:gd name="connsiteY39" fmla="*/ 14748 h 1401582"/>
              <a:gd name="connsiteX40" fmla="*/ 147484 w 1386349"/>
              <a:gd name="connsiteY40" fmla="*/ 58993 h 1401582"/>
              <a:gd name="connsiteX41" fmla="*/ 103239 w 1386349"/>
              <a:gd name="connsiteY41" fmla="*/ 147484 h 1401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386349" h="1401582">
                <a:moveTo>
                  <a:pt x="103239" y="147484"/>
                </a:moveTo>
                <a:lnTo>
                  <a:pt x="103239" y="147484"/>
                </a:lnTo>
                <a:cubicBezTo>
                  <a:pt x="88491" y="186813"/>
                  <a:pt x="71523" y="225380"/>
                  <a:pt x="58994" y="265471"/>
                </a:cubicBezTo>
                <a:cubicBezTo>
                  <a:pt x="46902" y="304165"/>
                  <a:pt x="42317" y="344999"/>
                  <a:pt x="29497" y="383458"/>
                </a:cubicBezTo>
                <a:lnTo>
                  <a:pt x="0" y="471948"/>
                </a:lnTo>
                <a:cubicBezTo>
                  <a:pt x="4916" y="555522"/>
                  <a:pt x="7169" y="639296"/>
                  <a:pt x="14749" y="722671"/>
                </a:cubicBezTo>
                <a:cubicBezTo>
                  <a:pt x="17019" y="747635"/>
                  <a:pt x="20695" y="772942"/>
                  <a:pt x="29497" y="796413"/>
                </a:cubicBezTo>
                <a:cubicBezTo>
                  <a:pt x="35721" y="813010"/>
                  <a:pt x="46460" y="828124"/>
                  <a:pt x="58994" y="840658"/>
                </a:cubicBezTo>
                <a:cubicBezTo>
                  <a:pt x="87585" y="869249"/>
                  <a:pt x="111497" y="872908"/>
                  <a:pt x="147484" y="884903"/>
                </a:cubicBezTo>
                <a:cubicBezTo>
                  <a:pt x="222068" y="934626"/>
                  <a:pt x="170860" y="887408"/>
                  <a:pt x="206478" y="958645"/>
                </a:cubicBezTo>
                <a:cubicBezTo>
                  <a:pt x="214405" y="974499"/>
                  <a:pt x="228775" y="986693"/>
                  <a:pt x="235974" y="1002890"/>
                </a:cubicBezTo>
                <a:cubicBezTo>
                  <a:pt x="248602" y="1031302"/>
                  <a:pt x="255639" y="1061883"/>
                  <a:pt x="265471" y="1091380"/>
                </a:cubicBezTo>
                <a:cubicBezTo>
                  <a:pt x="270387" y="1106129"/>
                  <a:pt x="265471" y="1130710"/>
                  <a:pt x="280220" y="1135626"/>
                </a:cubicBezTo>
                <a:cubicBezTo>
                  <a:pt x="309717" y="1145458"/>
                  <a:pt x="338041" y="1160010"/>
                  <a:pt x="368710" y="1165122"/>
                </a:cubicBezTo>
                <a:cubicBezTo>
                  <a:pt x="477194" y="1183203"/>
                  <a:pt x="428189" y="1172619"/>
                  <a:pt x="516194" y="1194619"/>
                </a:cubicBezTo>
                <a:cubicBezTo>
                  <a:pt x="530942" y="1204451"/>
                  <a:pt x="544241" y="1216917"/>
                  <a:pt x="560439" y="1224116"/>
                </a:cubicBezTo>
                <a:cubicBezTo>
                  <a:pt x="560448" y="1224120"/>
                  <a:pt x="671047" y="1260985"/>
                  <a:pt x="693174" y="1268361"/>
                </a:cubicBezTo>
                <a:lnTo>
                  <a:pt x="825910" y="1312606"/>
                </a:lnTo>
                <a:cubicBezTo>
                  <a:pt x="840658" y="1317522"/>
                  <a:pt x="854765" y="1325157"/>
                  <a:pt x="870155" y="1327355"/>
                </a:cubicBezTo>
                <a:lnTo>
                  <a:pt x="973394" y="1342103"/>
                </a:lnTo>
                <a:cubicBezTo>
                  <a:pt x="983226" y="1356851"/>
                  <a:pt x="989050" y="1375275"/>
                  <a:pt x="1002891" y="1386348"/>
                </a:cubicBezTo>
                <a:cubicBezTo>
                  <a:pt x="1043447" y="1418793"/>
                  <a:pt x="1136980" y="1389866"/>
                  <a:pt x="1165123" y="1386348"/>
                </a:cubicBezTo>
                <a:lnTo>
                  <a:pt x="1194620" y="1297858"/>
                </a:lnTo>
                <a:lnTo>
                  <a:pt x="1209368" y="1253613"/>
                </a:lnTo>
                <a:cubicBezTo>
                  <a:pt x="1199804" y="1081455"/>
                  <a:pt x="1180983" y="937224"/>
                  <a:pt x="1209368" y="766916"/>
                </a:cubicBezTo>
                <a:cubicBezTo>
                  <a:pt x="1212282" y="749432"/>
                  <a:pt x="1225525" y="734343"/>
                  <a:pt x="1238865" y="722671"/>
                </a:cubicBezTo>
                <a:cubicBezTo>
                  <a:pt x="1265544" y="699326"/>
                  <a:pt x="1327355" y="663677"/>
                  <a:pt x="1327355" y="663677"/>
                </a:cubicBezTo>
                <a:cubicBezTo>
                  <a:pt x="1337187" y="648929"/>
                  <a:pt x="1349653" y="635630"/>
                  <a:pt x="1356852" y="619432"/>
                </a:cubicBezTo>
                <a:cubicBezTo>
                  <a:pt x="1369480" y="591020"/>
                  <a:pt x="1386349" y="530942"/>
                  <a:pt x="1386349" y="530942"/>
                </a:cubicBezTo>
                <a:cubicBezTo>
                  <a:pt x="1384019" y="498329"/>
                  <a:pt x="1390372" y="347259"/>
                  <a:pt x="1356852" y="280219"/>
                </a:cubicBezTo>
                <a:cubicBezTo>
                  <a:pt x="1348925" y="264365"/>
                  <a:pt x="1342386" y="245368"/>
                  <a:pt x="1327355" y="235974"/>
                </a:cubicBezTo>
                <a:cubicBezTo>
                  <a:pt x="1300989" y="219495"/>
                  <a:pt x="1268362" y="216309"/>
                  <a:pt x="1238865" y="206477"/>
                </a:cubicBezTo>
                <a:lnTo>
                  <a:pt x="1194620" y="191729"/>
                </a:lnTo>
                <a:cubicBezTo>
                  <a:pt x="1069088" y="108041"/>
                  <a:pt x="1141363" y="128820"/>
                  <a:pt x="973394" y="147484"/>
                </a:cubicBezTo>
                <a:cubicBezTo>
                  <a:pt x="850491" y="142568"/>
                  <a:pt x="726986" y="145839"/>
                  <a:pt x="604684" y="132735"/>
                </a:cubicBezTo>
                <a:cubicBezTo>
                  <a:pt x="553598" y="127261"/>
                  <a:pt x="562364" y="84131"/>
                  <a:pt x="530942" y="58993"/>
                </a:cubicBezTo>
                <a:cubicBezTo>
                  <a:pt x="518803" y="49282"/>
                  <a:pt x="502107" y="46300"/>
                  <a:pt x="486697" y="44245"/>
                </a:cubicBezTo>
                <a:cubicBezTo>
                  <a:pt x="428018" y="36421"/>
                  <a:pt x="368710" y="34413"/>
                  <a:pt x="309716" y="29497"/>
                </a:cubicBezTo>
                <a:cubicBezTo>
                  <a:pt x="288849" y="22541"/>
                  <a:pt x="225000" y="0"/>
                  <a:pt x="206478" y="0"/>
                </a:cubicBezTo>
                <a:cubicBezTo>
                  <a:pt x="190932" y="0"/>
                  <a:pt x="176981" y="9832"/>
                  <a:pt x="162233" y="14748"/>
                </a:cubicBezTo>
                <a:cubicBezTo>
                  <a:pt x="157317" y="29496"/>
                  <a:pt x="154437" y="45088"/>
                  <a:pt x="147484" y="58993"/>
                </a:cubicBezTo>
                <a:lnTo>
                  <a:pt x="103239" y="147484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3A7BAD4-E824-2354-5B97-3466FF0B563D}"/>
              </a:ext>
            </a:extLst>
          </p:cNvPr>
          <p:cNvSpPr txBox="1"/>
          <p:nvPr/>
        </p:nvSpPr>
        <p:spPr>
          <a:xfrm>
            <a:off x="6130358" y="6420406"/>
            <a:ext cx="58023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Cas colligé du service central de radiologie, CHU Ibn Rochd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E73FB48-D156-80F5-C2F2-D8C2AB959679}"/>
              </a:ext>
            </a:extLst>
          </p:cNvPr>
          <p:cNvSpPr txBox="1"/>
          <p:nvPr/>
        </p:nvSpPr>
        <p:spPr>
          <a:xfrm>
            <a:off x="79695" y="148276"/>
            <a:ext cx="5529262" cy="1446550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r>
              <a:rPr lang="fr-FR" sz="2200" dirty="0"/>
              <a:t>Patient de 62ans, tabagique chronique, ayant présenté un syndrome cave supérieur à sa phase d’état révélant un processus médiastino-pulmonaire du LSD. Décision de RCP: PTT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9875AE7-01C2-893F-9B1E-55CFD9211E1D}"/>
              </a:ext>
            </a:extLst>
          </p:cNvPr>
          <p:cNvSpPr txBox="1"/>
          <p:nvPr/>
        </p:nvSpPr>
        <p:spPr>
          <a:xfrm>
            <a:off x="60492" y="1750602"/>
            <a:ext cx="5548466" cy="2462213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r>
              <a:rPr lang="fr-FR" sz="2200" dirty="0"/>
              <a:t>Après anesthésie locale, on procède à une </a:t>
            </a:r>
            <a:r>
              <a:rPr lang="fr-FR" sz="2200" dirty="0" err="1"/>
              <a:t>hydrodissection</a:t>
            </a:r>
            <a:r>
              <a:rPr lang="fr-FR" sz="2200" dirty="0"/>
              <a:t> par du sérum physiologique et xylocaïne au contact de l’espace sous-pleural (Fig. 1)</a:t>
            </a:r>
          </a:p>
          <a:p>
            <a:r>
              <a:rPr lang="fr-FR" sz="2200" dirty="0"/>
              <a:t>Avancement en rasant le bord latéral du sternum, évitant le pédicule </a:t>
            </a:r>
            <a:r>
              <a:rPr lang="fr-FR" sz="2200" dirty="0" err="1"/>
              <a:t>thoacique</a:t>
            </a:r>
            <a:r>
              <a:rPr lang="fr-FR" sz="2200" dirty="0"/>
              <a:t> interne droit (cercle rouge, Fig. 2)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B618F11-FC3E-C78D-7826-7F3788B4C47A}"/>
              </a:ext>
            </a:extLst>
          </p:cNvPr>
          <p:cNvSpPr txBox="1"/>
          <p:nvPr/>
        </p:nvSpPr>
        <p:spPr>
          <a:xfrm>
            <a:off x="79695" y="4327525"/>
            <a:ext cx="5548466" cy="2123658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r>
              <a:rPr lang="fr-FR" sz="2200" dirty="0"/>
              <a:t>Difficulté double: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dirty="0"/>
              <a:t>Importante nécrose intra-lésionnelle(Fig. 3): le prélèvement risque d’être friable, peu rentable)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dirty="0"/>
              <a:t>Syndrome cave supérieur par engainement veineux: risque de saignement.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7E0093B-498B-CD2C-6E9A-E0BE764FAF25}"/>
              </a:ext>
            </a:extLst>
          </p:cNvPr>
          <p:cNvSpPr txBox="1"/>
          <p:nvPr/>
        </p:nvSpPr>
        <p:spPr>
          <a:xfrm>
            <a:off x="5803222" y="314964"/>
            <a:ext cx="789307" cy="430887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r>
              <a:rPr lang="fr-FR" sz="2200" dirty="0"/>
              <a:t>Fig. 1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391D63D-598F-213C-D91B-D52A7C92C250}"/>
              </a:ext>
            </a:extLst>
          </p:cNvPr>
          <p:cNvSpPr txBox="1"/>
          <p:nvPr/>
        </p:nvSpPr>
        <p:spPr>
          <a:xfrm>
            <a:off x="8967022" y="280354"/>
            <a:ext cx="789307" cy="430887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r>
              <a:rPr lang="fr-FR" sz="2200" dirty="0"/>
              <a:t>Fig. 2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3F1D756-2B12-91AF-A026-5D58E7E34798}"/>
              </a:ext>
            </a:extLst>
          </p:cNvPr>
          <p:cNvSpPr txBox="1"/>
          <p:nvPr/>
        </p:nvSpPr>
        <p:spPr>
          <a:xfrm>
            <a:off x="7774397" y="4713334"/>
            <a:ext cx="789307" cy="430887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r>
              <a:rPr lang="fr-FR" sz="2200" dirty="0"/>
              <a:t>Fig. 3</a:t>
            </a:r>
          </a:p>
        </p:txBody>
      </p:sp>
    </p:spTree>
    <p:extLst>
      <p:ext uri="{BB962C8B-B14F-4D97-AF65-F5344CB8AC3E}">
        <p14:creationId xmlns:p14="http://schemas.microsoft.com/office/powerpoint/2010/main" val="248594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C94430-E8B3-970D-5372-576357C62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2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C2A1CE0-586B-8CEF-4C81-A51A3CD426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034"/>
          <a:stretch/>
        </p:blipFill>
        <p:spPr>
          <a:xfrm>
            <a:off x="8186885" y="819782"/>
            <a:ext cx="4009877" cy="228774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CD0744-ADB8-0FDE-67DC-2DC78E3D4F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000"/>
          <a:stretch/>
        </p:blipFill>
        <p:spPr>
          <a:xfrm>
            <a:off x="8167835" y="3155811"/>
            <a:ext cx="4009877" cy="233602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D0989CE-C02A-7FC3-54B2-F9804A4691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50" b="50972"/>
          <a:stretch/>
        </p:blipFill>
        <p:spPr>
          <a:xfrm>
            <a:off x="3349508" y="0"/>
            <a:ext cx="4709885" cy="315581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8007B05-581E-ED79-F2E5-4820480606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550" t="51323"/>
          <a:stretch/>
        </p:blipFill>
        <p:spPr>
          <a:xfrm>
            <a:off x="3349508" y="3405663"/>
            <a:ext cx="4709885" cy="313324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7365BB5-5A22-D2C9-C010-1EC5A83441D5}"/>
              </a:ext>
            </a:extLst>
          </p:cNvPr>
          <p:cNvSpPr txBox="1"/>
          <p:nvPr/>
        </p:nvSpPr>
        <p:spPr>
          <a:xfrm>
            <a:off x="214309" y="662484"/>
            <a:ext cx="2828929" cy="5693866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r>
              <a:rPr lang="fr-FR" sz="2800" b="1" u="sng" dirty="0"/>
              <a:t>Intérêt de la multimodalité de l’imagerie:</a:t>
            </a:r>
          </a:p>
          <a:p>
            <a:r>
              <a:rPr lang="fr-FR" sz="2800" dirty="0"/>
              <a:t>La TEPCT permet de biopsier la portion métaboliquement active de la tumeur, évitant comme pour ce cas d’éviter de biopsier une atélectasie</a:t>
            </a:r>
          </a:p>
        </p:txBody>
      </p:sp>
    </p:spTree>
    <p:extLst>
      <p:ext uri="{BB962C8B-B14F-4D97-AF65-F5344CB8AC3E}">
        <p14:creationId xmlns:p14="http://schemas.microsoft.com/office/powerpoint/2010/main" val="3995347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88EC944-EA48-8F6B-5F8F-19A583451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3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150F743-D927-13BC-747D-08F8592709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139" t="2290" r="46495" b="59748"/>
          <a:stretch/>
        </p:blipFill>
        <p:spPr>
          <a:xfrm>
            <a:off x="0" y="71473"/>
            <a:ext cx="2888343" cy="331097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D4EDB28-5188-F4FA-5EF4-90B917F748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" t="51038" r="70822" b="11894"/>
          <a:stretch/>
        </p:blipFill>
        <p:spPr>
          <a:xfrm>
            <a:off x="3067286" y="71474"/>
            <a:ext cx="3808856" cy="328367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D706124-4C1E-6512-8490-312DC16203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457" t="51623" r="693" b="8992"/>
          <a:stretch/>
        </p:blipFill>
        <p:spPr>
          <a:xfrm>
            <a:off x="3380230" y="3571840"/>
            <a:ext cx="4695345" cy="3214687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286F0D5-2862-E608-0090-4F5787EF0F40}"/>
              </a:ext>
            </a:extLst>
          </p:cNvPr>
          <p:cNvSpPr txBox="1"/>
          <p:nvPr/>
        </p:nvSpPr>
        <p:spPr>
          <a:xfrm>
            <a:off x="6876142" y="71473"/>
            <a:ext cx="482600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TRIANGULATION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1835521-65FF-6BBC-3F01-707F709016CA}"/>
              </a:ext>
            </a:extLst>
          </p:cNvPr>
          <p:cNvSpPr txBox="1"/>
          <p:nvPr/>
        </p:nvSpPr>
        <p:spPr>
          <a:xfrm>
            <a:off x="7543799" y="1081083"/>
            <a:ext cx="4158344" cy="3108543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r>
              <a:rPr lang="fr-FR" sz="2800" dirty="0"/>
              <a:t>Utiliser la première aiguille comme référence pour accrocher la lésion (respiration incontrôlable), puis utiliser la seconde aiguille pour réaliser le </a:t>
            </a:r>
            <a:r>
              <a:rPr lang="fr-FR" sz="2800" dirty="0" err="1"/>
              <a:t>prélévement</a:t>
            </a:r>
            <a:endParaRPr lang="fr-FR" sz="28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A9E7E5B-6EDD-2FD6-3976-F54241C195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178" t="52933" r="40175" b="6814"/>
          <a:stretch/>
        </p:blipFill>
        <p:spPr>
          <a:xfrm>
            <a:off x="0" y="3451085"/>
            <a:ext cx="3808855" cy="337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226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88EC944-EA48-8F6B-5F8F-19A583451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C1765-F333-9C47-B0B9-28FDF7455FF2}" type="slidenum">
              <a:rPr lang="fr-FR" smtClean="0"/>
              <a:t>4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650DCC4-770A-8B7B-0577-8AB8833863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06" t="50827" r="54868" b="20727"/>
          <a:stretch/>
        </p:blipFill>
        <p:spPr>
          <a:xfrm>
            <a:off x="3882537" y="3523829"/>
            <a:ext cx="4196685" cy="33341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CC86DD-25BB-ACB1-8F6D-627FA06799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813" t="6878" r="10003" b="61462"/>
          <a:stretch/>
        </p:blipFill>
        <p:spPr>
          <a:xfrm>
            <a:off x="7968345" y="0"/>
            <a:ext cx="4223655" cy="373865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36D41DE-9D65-E448-609B-F3D628D75A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92" t="7494" r="53246" b="60846"/>
          <a:stretch/>
        </p:blipFill>
        <p:spPr>
          <a:xfrm>
            <a:off x="3882538" y="0"/>
            <a:ext cx="4102388" cy="353417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01F96E-AE43-724A-5A78-350A0B28D7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813" t="44974" r="10003" b="24861"/>
          <a:stretch/>
        </p:blipFill>
        <p:spPr>
          <a:xfrm>
            <a:off x="8001507" y="3323821"/>
            <a:ext cx="4190493" cy="353417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6EEBBC9-BBE6-5B11-686C-371E57B88001}"/>
              </a:ext>
            </a:extLst>
          </p:cNvPr>
          <p:cNvSpPr txBox="1"/>
          <p:nvPr/>
        </p:nvSpPr>
        <p:spPr>
          <a:xfrm>
            <a:off x="185738" y="105413"/>
            <a:ext cx="3529012" cy="5693866"/>
          </a:xfrm>
          <a:prstGeom prst="rect">
            <a:avLst/>
          </a:prstGeom>
          <a:solidFill>
            <a:schemeClr val="lt1"/>
          </a:solidFill>
        </p:spPr>
        <p:txBody>
          <a:bodyPr wrap="square" rtlCol="0">
            <a:spAutoFit/>
          </a:bodyPr>
          <a:lstStyle/>
          <a:p>
            <a:r>
              <a:rPr lang="fr-FR" sz="2800" dirty="0"/>
              <a:t>Hémoptysie et hémorragie alvéolaire au contact d’un nodule lingulaire biopsié (têtes de flèches), et hémothorax (étoile)</a:t>
            </a:r>
          </a:p>
          <a:p>
            <a:r>
              <a:rPr lang="fr-FR" sz="2800" dirty="0"/>
              <a:t>Traitement préconisé: cathétérisme puis </a:t>
            </a:r>
            <a:r>
              <a:rPr lang="fr-FR" sz="2800" dirty="0" err="1"/>
              <a:t>microcathétérisme</a:t>
            </a:r>
            <a:r>
              <a:rPr lang="fr-FR" sz="2800" dirty="0"/>
              <a:t> de la branche artérielle au contact puis embolisation par des </a:t>
            </a:r>
            <a:r>
              <a:rPr lang="fr-FR" sz="2800" dirty="0" err="1"/>
              <a:t>coils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9045266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18351</TotalTime>
  <Words>227</Words>
  <Application>Microsoft Macintosh PowerPoint</Application>
  <PresentationFormat>Grand écran</PresentationFormat>
  <Paragraphs>24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IMAGERIE DU …….. (Maj, police taille 40, Arial) </dc:title>
  <dc:creator>LABIED MOHAMED</dc:creator>
  <cp:lastModifiedBy>Microsoft Office User</cp:lastModifiedBy>
  <cp:revision>72</cp:revision>
  <dcterms:created xsi:type="dcterms:W3CDTF">2024-05-27T23:27:34Z</dcterms:created>
  <dcterms:modified xsi:type="dcterms:W3CDTF">2026-02-28T15:42:03Z</dcterms:modified>
</cp:coreProperties>
</file>