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6"/>
  </p:notesMasterIdLst>
  <p:sldIdLst>
    <p:sldId id="261" r:id="rId2"/>
    <p:sldId id="312" r:id="rId3"/>
    <p:sldId id="309" r:id="rId4"/>
    <p:sldId id="304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68" autoAdjust="0"/>
    <p:restoredTop sz="78877" autoAdjust="0"/>
  </p:normalViewPr>
  <p:slideViewPr>
    <p:cSldViewPr snapToGrid="0">
      <p:cViewPr varScale="1">
        <p:scale>
          <a:sx n="91" d="100"/>
          <a:sy n="91" d="100"/>
        </p:scale>
        <p:origin x="2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7139DD-4547-4AB3-BFA2-DCE82F2A69E1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4FC5F5-23DD-4258-A442-CFAF6001BF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7271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4FC5F5-23DD-4258-A442-CFAF6001BF1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8896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4FC5F5-23DD-4258-A442-CFAF6001BF1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4926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4FC5F5-23DD-4258-A442-CFAF6001BF1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8663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4FC5F5-23DD-4258-A442-CFAF6001BF1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9489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761407-1E7A-0631-B102-3981F4E73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EF9A322-1AB8-CB67-003A-DA65CC2F83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F79976-1B9F-7FB3-27F9-D1CC920E4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D037B-0A30-44D6-8C42-6F1DDC9E7C33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7EB20A8-F1C1-1924-02A0-91DA5C7F7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A1761A8-794F-D852-024E-D792A5AED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1C449-6112-47C3-B151-186C89D6CC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5119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8BEB98-1403-9C7E-4CCA-79A373A63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3533F3-5477-2F5B-4CD0-C8460D5179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B4D2C8-31A6-CEB6-3FDD-F4C2BCADE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D037B-0A30-44D6-8C42-6F1DDC9E7C33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2BD37B9-E2EF-2693-E342-22ED8BE73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3DD019-FC11-E62A-DAFB-A0D404B61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1C449-6112-47C3-B151-186C89D6CC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4089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B7FBC3-A82F-6EF7-75C2-674433870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9C7E04-E66A-525A-555C-EBB94DAD2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929E55-99E4-56EA-FD7A-8CE90A96F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D037B-0A30-44D6-8C42-6F1DDC9E7C33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DA691D-2716-2883-0BE1-611B13A0E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085E4C-02E5-436E-2E86-3756696B2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1C449-6112-47C3-B151-186C89D6CC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156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6F1F83-C7D3-0154-F495-600258CC0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FBABF2-5156-DAEF-FC88-D8938C2E93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D3ADB10-75FA-E661-DBC8-60DE00F5D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79F8860-ECD0-EC66-E980-2F300FA6D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D037B-0A30-44D6-8C42-6F1DDC9E7C33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A43ADD8-AE2C-119E-A2EA-FD02B236B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E82F728-9769-267F-AB24-0F31B3396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1C449-6112-47C3-B151-186C89D6CC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9781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B8A2F-0BBE-CA4D-AFA9-8B85E2393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CBF443D-43F1-6F03-948E-2475EE9B5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F7F9161-A60D-A360-C6F6-E6B82C7308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13DA98E-03DE-F344-EFE2-C0D1E68C62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27E79E9-110A-7990-F63D-CD90FA5CF1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6319258-69EA-3BF3-533A-384D3CD85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D037B-0A30-44D6-8C42-6F1DDC9E7C33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EEAE899-F9EB-7D1D-E919-E55BD8D18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1364768-E2D9-8A5F-A384-81EFF93D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1C449-6112-47C3-B151-186C89D6CC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3561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8D16F6-EC78-5F06-CF6E-B55965ABC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DA3A729-4C15-A9EF-82FD-0CE52E94A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D037B-0A30-44D6-8C42-6F1DDC9E7C33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14C0F00-216A-F1C5-B036-54F8B9152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67B5304-ACE4-C0E5-8E5C-5EB645F37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1C449-6112-47C3-B151-186C89D6CC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6272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3FB5756-C5F5-0C4B-5B47-F5A856673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D037B-0A30-44D6-8C42-6F1DDC9E7C33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9C3FA65-53D0-DB33-FD65-423CE1407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AF27D5-C0C9-F936-AA0C-6B0DD736B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1C449-6112-47C3-B151-186C89D6CC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7745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846952-F95A-04D0-F9FC-C77278279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4BEB95-00A7-5B0E-1507-11B31860C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A915765-2233-1A86-E613-E86EE995BC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380C209-6189-E50C-2DE1-13C517543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D037B-0A30-44D6-8C42-6F1DDC9E7C33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DEE99E1-D01A-9BDB-15D2-B6DCF9451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9CD02B4-01E5-0043-E5A8-B4274A064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1C449-6112-47C3-B151-186C89D6CC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5560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886955-511D-22ED-0E56-AD72C00F9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59589FB-4572-08C5-B3F0-BFBEE69FC2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4311A88-490C-3F15-7D50-C6BEBE4977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6AACEB6-3D1D-509F-6B87-948624261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D037B-0A30-44D6-8C42-6F1DDC9E7C33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8AF7FA1-2B21-A3BC-E32A-577F17C55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9DF345B-BB73-B441-1418-0B8303DBB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1C449-6112-47C3-B151-186C89D6CC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3439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199C71-AF2F-95C9-0AA3-A32631921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7FAAED7-7CFA-0040-7460-C858ABB44D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AD23CC5-0F51-29ED-CE22-A40506593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D037B-0A30-44D6-8C42-6F1DDC9E7C33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749B65-6039-B3DD-43A8-626501FDA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495B0B-B281-F488-5CFE-96AFA8432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1C449-6112-47C3-B151-186C89D6CC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8835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87F34A7-A6E6-550D-7E16-F7E73EBDAD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EDA151B-495E-7C80-3594-C4A6B1F0B5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DEA3FE8-025C-FDD0-EDC2-1C81138CB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D037B-0A30-44D6-8C42-6F1DDC9E7C33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AF141C-3E7C-A157-EAE9-149FF70B6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B8C3FA-7AB4-8B76-045E-7C5042C10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1C449-6112-47C3-B151-186C89D6CC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8764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2D95259-4680-ADB7-7831-2D8A180CE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21E44F-E35D-531B-AC85-7D7F115DB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DA4EF9-3FC8-3016-FAA9-BB49499299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D037B-0A30-44D6-8C42-6F1DDC9E7C33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428A33-E99E-4CAD-E3CB-FA04CCD10A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87E1A1-8F2E-531E-B4D5-FA064E443D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1C449-6112-47C3-B151-186C89D6CC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0782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0269E943-4249-8369-BEDE-0BDCAA7EF9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4" t="4354" r="51968" b="4354"/>
          <a:stretch/>
        </p:blipFill>
        <p:spPr>
          <a:xfrm>
            <a:off x="569081" y="1600008"/>
            <a:ext cx="1808073" cy="2159158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4CA362C-B633-BDCF-678A-8054D7423A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68" r="2544" b="4354"/>
          <a:stretch/>
        </p:blipFill>
        <p:spPr>
          <a:xfrm>
            <a:off x="2574415" y="1512712"/>
            <a:ext cx="1808074" cy="2262121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8C8D12BA-DFEA-B474-4ACB-1C568C1CB6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3" t="2551" r="2313"/>
          <a:stretch/>
        </p:blipFill>
        <p:spPr>
          <a:xfrm>
            <a:off x="4768465" y="1470679"/>
            <a:ext cx="1762036" cy="2262121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D91E79A-7892-056F-6B1B-57A0F7929E8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5" t="4551" r="4479"/>
          <a:stretch/>
        </p:blipFill>
        <p:spPr>
          <a:xfrm>
            <a:off x="7106672" y="1470680"/>
            <a:ext cx="1909980" cy="2262122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E589162-AC5A-81EF-359C-98253E8583B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525"/>
          <a:stretch/>
        </p:blipFill>
        <p:spPr>
          <a:xfrm>
            <a:off x="9402629" y="1512712"/>
            <a:ext cx="2369130" cy="2022975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4D6C367-9E88-3594-FF60-B013F9AD6E8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8" r="3709" b="11532"/>
          <a:stretch/>
        </p:blipFill>
        <p:spPr>
          <a:xfrm>
            <a:off x="6568552" y="3788901"/>
            <a:ext cx="2622250" cy="2715064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437A5E7-0C59-883C-F4C8-6773C9AA825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2" r="5035" b="4034"/>
          <a:stretch/>
        </p:blipFill>
        <p:spPr>
          <a:xfrm>
            <a:off x="9507361" y="3774833"/>
            <a:ext cx="2323826" cy="271506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002A68C-D101-17D2-7515-E4704940CF9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8624"/>
          <a:stretch/>
        </p:blipFill>
        <p:spPr>
          <a:xfrm>
            <a:off x="147071" y="106677"/>
            <a:ext cx="4247331" cy="1397000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F0523FEE-A50E-7200-A97A-CBC6D58DF744}"/>
              </a:ext>
            </a:extLst>
          </p:cNvPr>
          <p:cNvSpPr txBox="1"/>
          <p:nvPr/>
        </p:nvSpPr>
        <p:spPr>
          <a:xfrm>
            <a:off x="5450538" y="195408"/>
            <a:ext cx="62460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Pas de lésion ischémique récente ni semi-récente en DWI</a:t>
            </a:r>
          </a:p>
          <a:p>
            <a:r>
              <a:rPr lang="fr-FR" dirty="0">
                <a:solidFill>
                  <a:schemeClr val="bg1"/>
                </a:solidFill>
              </a:rPr>
              <a:t>Pas de flux lents en FLAIR. Pas de thrombus en SWI</a:t>
            </a:r>
          </a:p>
          <a:p>
            <a:r>
              <a:rPr lang="fr-FR" dirty="0">
                <a:solidFill>
                  <a:schemeClr val="bg1"/>
                </a:solidFill>
              </a:rPr>
              <a:t>Pas d’occlusion artériel intra-crânienne proximale</a:t>
            </a:r>
          </a:p>
          <a:p>
            <a:pPr algn="ctr"/>
            <a:r>
              <a:rPr lang="fr-FR" b="1" dirty="0">
                <a:solidFill>
                  <a:srgbClr val="FF0000"/>
                </a:solidFill>
                <a:sym typeface="Wingdings" pitchFamily="2" charset="2"/>
              </a:rPr>
              <a:t> No stroke! Mais tableau de stroke!! (</a:t>
            </a:r>
            <a:r>
              <a:rPr lang="fr-FR" b="1" dirty="0" err="1">
                <a:solidFill>
                  <a:srgbClr val="FF0000"/>
                </a:solidFill>
                <a:sym typeface="Wingdings" pitchFamily="2" charset="2"/>
              </a:rPr>
              <a:t>mimic</a:t>
            </a:r>
            <a:r>
              <a:rPr lang="fr-FR" b="1" dirty="0">
                <a:solidFill>
                  <a:srgbClr val="FF0000"/>
                </a:solidFill>
                <a:sym typeface="Wingdings" pitchFamily="2" charset="2"/>
              </a:rPr>
              <a:t>)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666442C-4BEF-DA56-FD22-29A42B29D78A}"/>
              </a:ext>
            </a:extLst>
          </p:cNvPr>
          <p:cNvSpPr txBox="1"/>
          <p:nvPr/>
        </p:nvSpPr>
        <p:spPr>
          <a:xfrm>
            <a:off x="2311792" y="1580964"/>
            <a:ext cx="841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ADC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90457141-B56F-A4CE-F29E-86BB09339301}"/>
              </a:ext>
            </a:extLst>
          </p:cNvPr>
          <p:cNvSpPr txBox="1"/>
          <p:nvPr/>
        </p:nvSpPr>
        <p:spPr>
          <a:xfrm>
            <a:off x="183104" y="1596876"/>
            <a:ext cx="841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DWI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C9B2D64F-7371-4740-BF37-E04AAE61DC34}"/>
              </a:ext>
            </a:extLst>
          </p:cNvPr>
          <p:cNvSpPr txBox="1"/>
          <p:nvPr/>
        </p:nvSpPr>
        <p:spPr>
          <a:xfrm>
            <a:off x="9254684" y="1470679"/>
            <a:ext cx="841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3DTOF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C0898E3D-44B4-F4E1-69FC-1750C48512F0}"/>
              </a:ext>
            </a:extLst>
          </p:cNvPr>
          <p:cNvSpPr txBox="1"/>
          <p:nvPr/>
        </p:nvSpPr>
        <p:spPr>
          <a:xfrm>
            <a:off x="4382488" y="1548011"/>
            <a:ext cx="841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FLAIR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E5C27C8-2378-EA84-A3DD-3F6727E06F79}"/>
              </a:ext>
            </a:extLst>
          </p:cNvPr>
          <p:cNvSpPr txBox="1"/>
          <p:nvPr/>
        </p:nvSpPr>
        <p:spPr>
          <a:xfrm>
            <a:off x="6685885" y="1506918"/>
            <a:ext cx="1262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SWI native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AA08021A-1561-AC68-9F33-D8D8A26C0712}"/>
              </a:ext>
            </a:extLst>
          </p:cNvPr>
          <p:cNvSpPr txBox="1"/>
          <p:nvPr/>
        </p:nvSpPr>
        <p:spPr>
          <a:xfrm>
            <a:off x="5224062" y="3894384"/>
            <a:ext cx="317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SWI en projection MinIP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9D15EA7F-3D31-6770-6B24-353B638B92A2}"/>
              </a:ext>
            </a:extLst>
          </p:cNvPr>
          <p:cNvSpPr txBox="1"/>
          <p:nvPr/>
        </p:nvSpPr>
        <p:spPr>
          <a:xfrm>
            <a:off x="9507361" y="3865538"/>
            <a:ext cx="841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ASL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C5C29581-F3EB-565A-7B43-59E91FACA5A6}"/>
              </a:ext>
            </a:extLst>
          </p:cNvPr>
          <p:cNvSpPr txBox="1"/>
          <p:nvPr/>
        </p:nvSpPr>
        <p:spPr>
          <a:xfrm>
            <a:off x="130910" y="4546268"/>
            <a:ext cx="57405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solidFill>
                  <a:schemeClr val="bg1"/>
                </a:solidFill>
              </a:rPr>
              <a:t>Hypervisibilité</a:t>
            </a:r>
            <a:r>
              <a:rPr lang="fr-FR" dirty="0">
                <a:solidFill>
                  <a:schemeClr val="bg1"/>
                </a:solidFill>
              </a:rPr>
              <a:t> des veines en </a:t>
            </a:r>
            <a:r>
              <a:rPr lang="fr-FR" dirty="0" err="1">
                <a:solidFill>
                  <a:schemeClr val="bg1"/>
                </a:solidFill>
              </a:rPr>
              <a:t>minIP</a:t>
            </a:r>
            <a:r>
              <a:rPr lang="fr-FR" dirty="0">
                <a:solidFill>
                  <a:schemeClr val="bg1"/>
                </a:solidFill>
              </a:rPr>
              <a:t> SWI </a:t>
            </a:r>
            <a:r>
              <a:rPr lang="fr-FR" dirty="0">
                <a:solidFill>
                  <a:schemeClr val="bg1"/>
                </a:solidFill>
                <a:sym typeface="Wingdings" pitchFamily="2" charset="2"/>
              </a:rPr>
              <a:t> Brush sign (veines corticales chargées en désoxyhémoglobine)</a:t>
            </a:r>
            <a:endParaRPr lang="fr-FR" dirty="0">
              <a:solidFill>
                <a:schemeClr val="bg1"/>
              </a:solidFill>
            </a:endParaRPr>
          </a:p>
          <a:p>
            <a:r>
              <a:rPr lang="fr-FR" dirty="0">
                <a:solidFill>
                  <a:schemeClr val="bg1"/>
                </a:solidFill>
              </a:rPr>
              <a:t>Hypoperfusion hémisphérique qui ne respecte pas un territoire artériel en ASL</a:t>
            </a:r>
          </a:p>
        </p:txBody>
      </p:sp>
      <p:sp>
        <p:nvSpPr>
          <p:cNvPr id="42" name="Virage 41">
            <a:extLst>
              <a:ext uri="{FF2B5EF4-FFF2-40B4-BE49-F238E27FC236}">
                <a16:creationId xmlns:a16="http://schemas.microsoft.com/office/drawing/2014/main" id="{60B36864-07B2-B53B-BE82-60306F21388B}"/>
              </a:ext>
            </a:extLst>
          </p:cNvPr>
          <p:cNvSpPr/>
          <p:nvPr/>
        </p:nvSpPr>
        <p:spPr>
          <a:xfrm>
            <a:off x="4382488" y="4103413"/>
            <a:ext cx="681881" cy="26578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43" name="Flèche droite rayée 42">
            <a:extLst>
              <a:ext uri="{FF2B5EF4-FFF2-40B4-BE49-F238E27FC236}">
                <a16:creationId xmlns:a16="http://schemas.microsoft.com/office/drawing/2014/main" id="{6C5F78AD-6B96-3E79-59BF-D97269EB0A6D}"/>
              </a:ext>
            </a:extLst>
          </p:cNvPr>
          <p:cNvSpPr/>
          <p:nvPr/>
        </p:nvSpPr>
        <p:spPr>
          <a:xfrm>
            <a:off x="360813" y="6096002"/>
            <a:ext cx="1273787" cy="407963"/>
          </a:xfrm>
          <a:prstGeom prst="stripedRightArrow">
            <a:avLst/>
          </a:prstGeom>
          <a:gradFill flip="none" rotWithShape="1">
            <a:gsLst>
              <a:gs pos="0">
                <a:schemeClr val="accent4">
                  <a:lumMod val="59000"/>
                </a:schemeClr>
              </a:gs>
              <a:gs pos="35000">
                <a:srgbClr val="C00000"/>
              </a:gs>
              <a:gs pos="100000">
                <a:schemeClr val="accent5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 : avec coin arrondi et coin rogné en haut 43">
            <a:extLst>
              <a:ext uri="{FF2B5EF4-FFF2-40B4-BE49-F238E27FC236}">
                <a16:creationId xmlns:a16="http://schemas.microsoft.com/office/drawing/2014/main" id="{E5606ED6-8EE7-24D6-7953-BB09202942D0}"/>
              </a:ext>
            </a:extLst>
          </p:cNvPr>
          <p:cNvSpPr/>
          <p:nvPr/>
        </p:nvSpPr>
        <p:spPr>
          <a:xfrm>
            <a:off x="1978024" y="5942370"/>
            <a:ext cx="4056185" cy="715226"/>
          </a:xfrm>
          <a:prstGeom prst="snipRoundRect">
            <a:avLst/>
          </a:prstGeom>
          <a:solidFill>
            <a:schemeClr val="accent1">
              <a:alpha val="5675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AURA MIGRAINEUSE</a:t>
            </a:r>
          </a:p>
        </p:txBody>
      </p:sp>
    </p:spTree>
    <p:extLst>
      <p:ext uri="{BB962C8B-B14F-4D97-AF65-F5344CB8AC3E}">
        <p14:creationId xmlns:p14="http://schemas.microsoft.com/office/powerpoint/2010/main" val="121918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F7197A08-1F78-3D31-A57D-4D03547E2B19}"/>
              </a:ext>
            </a:extLst>
          </p:cNvPr>
          <p:cNvSpPr txBox="1"/>
          <p:nvPr/>
        </p:nvSpPr>
        <p:spPr>
          <a:xfrm>
            <a:off x="2646947" y="47404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6BB1E9D-A902-7533-6774-55696947DB52}"/>
              </a:ext>
            </a:extLst>
          </p:cNvPr>
          <p:cNvSpPr txBox="1"/>
          <p:nvPr/>
        </p:nvSpPr>
        <p:spPr>
          <a:xfrm>
            <a:off x="167339" y="3056700"/>
            <a:ext cx="60972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Œdème thalamique avec hémorragie en lieu et place</a:t>
            </a:r>
          </a:p>
          <a:p>
            <a:r>
              <a:rPr lang="fr-FR" sz="2400" dirty="0">
                <a:solidFill>
                  <a:schemeClr val="bg1"/>
                </a:solidFill>
              </a:rPr>
              <a:t>Devant un œdème thalamique, toujours avoir le réflexe de regarder les veines cérébrales internes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09C10B0-FA9F-5D04-EE5C-4C9AA1CBD6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74" t="3740" r="52705" b="49673"/>
          <a:stretch/>
        </p:blipFill>
        <p:spPr>
          <a:xfrm>
            <a:off x="6223187" y="97613"/>
            <a:ext cx="2635761" cy="330073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A4B2165-4E4A-48F0-90FB-57272EACD8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1123"/>
          <a:stretch/>
        </p:blipFill>
        <p:spPr>
          <a:xfrm>
            <a:off x="167339" y="222421"/>
            <a:ext cx="5613992" cy="173397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A8D9733-9663-726F-750B-E781E3B49A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205" t="4435" r="7953" b="48978"/>
          <a:stretch/>
        </p:blipFill>
        <p:spPr>
          <a:xfrm>
            <a:off x="9172840" y="27014"/>
            <a:ext cx="2579015" cy="342250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01FD9CD-B1AE-376F-62C2-EF33D01623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61" t="55318" r="49597"/>
          <a:stretch/>
        </p:blipFill>
        <p:spPr>
          <a:xfrm>
            <a:off x="9172840" y="3548407"/>
            <a:ext cx="3019160" cy="328257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3711154-42A2-5623-26B4-B94D2D3AC9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907" t="53414" r="5872"/>
          <a:stretch/>
        </p:blipFill>
        <p:spPr>
          <a:xfrm>
            <a:off x="6223187" y="3398352"/>
            <a:ext cx="2745458" cy="3438111"/>
          </a:xfrm>
          <a:prstGeom prst="rect">
            <a:avLst/>
          </a:prstGeom>
        </p:spPr>
      </p:pic>
      <p:sp>
        <p:nvSpPr>
          <p:cNvPr id="16" name="Flèche droite rayée 15">
            <a:extLst>
              <a:ext uri="{FF2B5EF4-FFF2-40B4-BE49-F238E27FC236}">
                <a16:creationId xmlns:a16="http://schemas.microsoft.com/office/drawing/2014/main" id="{574CF27B-D3CF-1971-82E0-C9B1A935D36E}"/>
              </a:ext>
            </a:extLst>
          </p:cNvPr>
          <p:cNvSpPr/>
          <p:nvPr/>
        </p:nvSpPr>
        <p:spPr>
          <a:xfrm>
            <a:off x="360813" y="6096002"/>
            <a:ext cx="1273787" cy="407963"/>
          </a:xfrm>
          <a:prstGeom prst="stripedRightArrow">
            <a:avLst/>
          </a:prstGeom>
          <a:gradFill flip="none" rotWithShape="1">
            <a:gsLst>
              <a:gs pos="0">
                <a:schemeClr val="accent4">
                  <a:lumMod val="59000"/>
                </a:schemeClr>
              </a:gs>
              <a:gs pos="35000">
                <a:srgbClr val="C00000"/>
              </a:gs>
              <a:gs pos="100000">
                <a:schemeClr val="accent5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avec coin arrondi et coin rogné en haut 16">
            <a:extLst>
              <a:ext uri="{FF2B5EF4-FFF2-40B4-BE49-F238E27FC236}">
                <a16:creationId xmlns:a16="http://schemas.microsoft.com/office/drawing/2014/main" id="{4E6A542D-FA74-DDBD-1C14-FC80059054F7}"/>
              </a:ext>
            </a:extLst>
          </p:cNvPr>
          <p:cNvSpPr/>
          <p:nvPr/>
        </p:nvSpPr>
        <p:spPr>
          <a:xfrm>
            <a:off x="1978024" y="5942370"/>
            <a:ext cx="2745459" cy="715226"/>
          </a:xfrm>
          <a:prstGeom prst="snipRoundRect">
            <a:avLst/>
          </a:prstGeom>
          <a:solidFill>
            <a:schemeClr val="accent1">
              <a:alpha val="5675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rgbClr val="FF0000"/>
                </a:solidFill>
              </a:rPr>
              <a:t>TVC  </a:t>
            </a:r>
          </a:p>
        </p:txBody>
      </p:sp>
    </p:spTree>
    <p:extLst>
      <p:ext uri="{BB962C8B-B14F-4D97-AF65-F5344CB8AC3E}">
        <p14:creationId xmlns:p14="http://schemas.microsoft.com/office/powerpoint/2010/main" val="1772019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F7197A08-1F78-3D31-A57D-4D03547E2B19}"/>
              </a:ext>
            </a:extLst>
          </p:cNvPr>
          <p:cNvSpPr txBox="1"/>
          <p:nvPr/>
        </p:nvSpPr>
        <p:spPr>
          <a:xfrm>
            <a:off x="2646947" y="47404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1CDAB7C-DA10-05E8-2AA2-BBE750EDDC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" r="-1" b="1629"/>
          <a:stretch/>
        </p:blipFill>
        <p:spPr>
          <a:xfrm>
            <a:off x="5681698" y="141094"/>
            <a:ext cx="2874192" cy="340702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E10A16B-5015-7B2E-C15B-145BBA895B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3648" y="97124"/>
            <a:ext cx="3142151" cy="345099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CAB3254-DB76-7DE8-7AAF-301265D943D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02" b="5091"/>
          <a:stretch/>
        </p:blipFill>
        <p:spPr>
          <a:xfrm>
            <a:off x="5942926" y="3628652"/>
            <a:ext cx="2541856" cy="3088254"/>
          </a:xfrm>
          <a:prstGeom prst="rect">
            <a:avLst/>
          </a:prstGeom>
        </p:spPr>
      </p:pic>
      <p:pic>
        <p:nvPicPr>
          <p:cNvPr id="22" name="object 18">
            <a:extLst>
              <a:ext uri="{FF2B5EF4-FFF2-40B4-BE49-F238E27FC236}">
                <a16:creationId xmlns:a16="http://schemas.microsoft.com/office/drawing/2014/main" id="{C0F843EF-50F2-20CB-42E7-357D59B8AD10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887926" y="4306541"/>
            <a:ext cx="3109919" cy="242161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545E1DB-BDA9-D808-80D9-C6DC6480B34F}"/>
              </a:ext>
            </a:extLst>
          </p:cNvPr>
          <p:cNvSpPr txBox="1"/>
          <p:nvPr/>
        </p:nvSpPr>
        <p:spPr>
          <a:xfrm>
            <a:off x="149896" y="2148886"/>
            <a:ext cx="51140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highlight>
                  <a:srgbClr val="FCE59C"/>
                </a:highlight>
              </a:rPr>
              <a:t>TOUJOURS MESURER LA GLYCÉMIE CAPILLAIRE+++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ED12BF1-7AFA-DA13-39BB-8D29DA4B34F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8725" b="15503"/>
          <a:stretch/>
        </p:blipFill>
        <p:spPr>
          <a:xfrm>
            <a:off x="185628" y="312615"/>
            <a:ext cx="4768997" cy="165781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1F59C26-4513-84C7-2383-1BF9749D5648}"/>
              </a:ext>
            </a:extLst>
          </p:cNvPr>
          <p:cNvSpPr txBox="1"/>
          <p:nvPr/>
        </p:nvSpPr>
        <p:spPr>
          <a:xfrm>
            <a:off x="8887926" y="314707"/>
            <a:ext cx="841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ADC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C2B5C03-676B-5A53-458A-D20CF65BD4A8}"/>
              </a:ext>
            </a:extLst>
          </p:cNvPr>
          <p:cNvSpPr txBox="1"/>
          <p:nvPr/>
        </p:nvSpPr>
        <p:spPr>
          <a:xfrm>
            <a:off x="5768480" y="330619"/>
            <a:ext cx="841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DWI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A52908E-3AF8-BD97-54CA-530131EE3E1C}"/>
              </a:ext>
            </a:extLst>
          </p:cNvPr>
          <p:cNvSpPr txBox="1"/>
          <p:nvPr/>
        </p:nvSpPr>
        <p:spPr>
          <a:xfrm>
            <a:off x="9149154" y="4121875"/>
            <a:ext cx="841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3DTOF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099DE29-1129-9F26-D9F0-D242DB05A360}"/>
              </a:ext>
            </a:extLst>
          </p:cNvPr>
          <p:cNvSpPr txBox="1"/>
          <p:nvPr/>
        </p:nvSpPr>
        <p:spPr>
          <a:xfrm>
            <a:off x="5596106" y="3793499"/>
            <a:ext cx="841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FLAIR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E9CA775-3F32-45A4-D8EC-BF71B2C4DE6B}"/>
              </a:ext>
            </a:extLst>
          </p:cNvPr>
          <p:cNvSpPr txBox="1"/>
          <p:nvPr/>
        </p:nvSpPr>
        <p:spPr>
          <a:xfrm>
            <a:off x="6791955" y="2649276"/>
            <a:ext cx="4277664" cy="461665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RESTRICTION: c’est cytotoxique!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D1F568B-8500-D816-C3CF-BFFB984C68DC}"/>
              </a:ext>
            </a:extLst>
          </p:cNvPr>
          <p:cNvSpPr txBox="1"/>
          <p:nvPr/>
        </p:nvSpPr>
        <p:spPr>
          <a:xfrm>
            <a:off x="63982" y="3216398"/>
            <a:ext cx="587894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493395">
              <a:spcBef>
                <a:spcPts val="940"/>
              </a:spcBef>
              <a:tabLst>
                <a:tab pos="115570" algn="l"/>
              </a:tabLst>
            </a:pPr>
            <a:r>
              <a:rPr lang="fr-FR" sz="2400" spc="65" dirty="0">
                <a:solidFill>
                  <a:schemeClr val="bg1"/>
                </a:solidFill>
                <a:cs typeface="Verdana"/>
              </a:rPr>
              <a:t>Hypersignal FLAIR bilatéral</a:t>
            </a:r>
            <a:r>
              <a:rPr lang="fr-FR" sz="2400" spc="70" dirty="0">
                <a:solidFill>
                  <a:schemeClr val="bg1"/>
                </a:solidFill>
                <a:cs typeface="Verdana"/>
              </a:rPr>
              <a:t>, atteinte diffuse du cortex, atteinte hippocampique, de la capsule interne et du splénium du corps calleux</a:t>
            </a:r>
          </a:p>
        </p:txBody>
      </p:sp>
      <p:sp>
        <p:nvSpPr>
          <p:cNvPr id="25" name="Flèche droite rayée 24">
            <a:extLst>
              <a:ext uri="{FF2B5EF4-FFF2-40B4-BE49-F238E27FC236}">
                <a16:creationId xmlns:a16="http://schemas.microsoft.com/office/drawing/2014/main" id="{75FB9EEA-FC51-A83D-3081-4F5F0E3BD195}"/>
              </a:ext>
            </a:extLst>
          </p:cNvPr>
          <p:cNvSpPr/>
          <p:nvPr/>
        </p:nvSpPr>
        <p:spPr>
          <a:xfrm>
            <a:off x="360813" y="6096002"/>
            <a:ext cx="1273787" cy="407963"/>
          </a:xfrm>
          <a:prstGeom prst="stripedRightArrow">
            <a:avLst/>
          </a:prstGeom>
          <a:gradFill flip="none" rotWithShape="1">
            <a:gsLst>
              <a:gs pos="0">
                <a:schemeClr val="accent4">
                  <a:lumMod val="59000"/>
                </a:schemeClr>
              </a:gs>
              <a:gs pos="35000">
                <a:srgbClr val="C00000"/>
              </a:gs>
              <a:gs pos="100000">
                <a:schemeClr val="accent5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Rectangle : avec coin arrondi et coin rogné en haut 25">
            <a:extLst>
              <a:ext uri="{FF2B5EF4-FFF2-40B4-BE49-F238E27FC236}">
                <a16:creationId xmlns:a16="http://schemas.microsoft.com/office/drawing/2014/main" id="{E65EA197-5C64-C208-4B99-20BF53ECA01B}"/>
              </a:ext>
            </a:extLst>
          </p:cNvPr>
          <p:cNvSpPr/>
          <p:nvPr/>
        </p:nvSpPr>
        <p:spPr>
          <a:xfrm>
            <a:off x="1978024" y="5686875"/>
            <a:ext cx="3618082" cy="970721"/>
          </a:xfrm>
          <a:prstGeom prst="snipRoundRect">
            <a:avLst/>
          </a:prstGeom>
          <a:solidFill>
            <a:schemeClr val="accent1">
              <a:alpha val="5675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Encéphalopathie hypoglycémique  </a:t>
            </a:r>
          </a:p>
        </p:txBody>
      </p:sp>
    </p:spTree>
    <p:extLst>
      <p:ext uri="{BB962C8B-B14F-4D97-AF65-F5344CB8AC3E}">
        <p14:creationId xmlns:p14="http://schemas.microsoft.com/office/powerpoint/2010/main" val="3984088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2">
            <a:extLst>
              <a:ext uri="{FF2B5EF4-FFF2-40B4-BE49-F238E27FC236}">
                <a16:creationId xmlns:a16="http://schemas.microsoft.com/office/drawing/2014/main" id="{787B1840-3083-EAF0-D20B-95393574FD4B}"/>
              </a:ext>
            </a:extLst>
          </p:cNvPr>
          <p:cNvSpPr txBox="1"/>
          <p:nvPr/>
        </p:nvSpPr>
        <p:spPr>
          <a:xfrm>
            <a:off x="6777640" y="1412009"/>
            <a:ext cx="5002664" cy="263661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0" rIns="0" bIns="0" rtlCol="0">
            <a:spAutoFit/>
          </a:bodyPr>
          <a:lstStyle/>
          <a:p>
            <a:pPr marL="38100" marR="1689100">
              <a:spcBef>
                <a:spcPts val="100"/>
              </a:spcBef>
            </a:pPr>
            <a:r>
              <a:rPr sz="2400" i="1" spc="-75" dirty="0" err="1">
                <a:solidFill>
                  <a:srgbClr val="00B0F0"/>
                </a:solidFill>
                <a:cs typeface="Verdana"/>
              </a:rPr>
              <a:t>Imagerie</a:t>
            </a:r>
            <a:endParaRPr lang="fr-FR" sz="2400" i="1" spc="-112" baseline="25252" dirty="0">
              <a:solidFill>
                <a:srgbClr val="00B0F0"/>
              </a:solidFill>
              <a:cs typeface="Verdana"/>
            </a:endParaRPr>
          </a:p>
          <a:p>
            <a:pPr marL="38100" marR="1689100">
              <a:spcBef>
                <a:spcPts val="100"/>
              </a:spcBef>
            </a:pPr>
            <a:r>
              <a:rPr sz="2400" i="1" spc="-37" baseline="25252" dirty="0">
                <a:cs typeface="Verdana"/>
              </a:rPr>
              <a:t> </a:t>
            </a:r>
            <a:r>
              <a:rPr sz="2400" spc="-70" dirty="0">
                <a:solidFill>
                  <a:srgbClr val="FF0000"/>
                </a:solidFill>
                <a:cs typeface="Verdana"/>
              </a:rPr>
              <a:t>Lésion</a:t>
            </a:r>
            <a:r>
              <a:rPr sz="2400" spc="-105" dirty="0">
                <a:solidFill>
                  <a:srgbClr val="FF0000"/>
                </a:solidFill>
                <a:cs typeface="Verdana"/>
              </a:rPr>
              <a:t> </a:t>
            </a:r>
            <a:r>
              <a:rPr sz="2400" spc="-10" dirty="0">
                <a:solidFill>
                  <a:srgbClr val="FF0000"/>
                </a:solidFill>
                <a:cs typeface="Verdana"/>
              </a:rPr>
              <a:t>corticale </a:t>
            </a:r>
            <a:r>
              <a:rPr sz="2400" spc="-55" dirty="0">
                <a:cs typeface="Verdana"/>
              </a:rPr>
              <a:t>Hyper</a:t>
            </a:r>
            <a:r>
              <a:rPr sz="2400" spc="-114" dirty="0">
                <a:cs typeface="Verdana"/>
              </a:rPr>
              <a:t> </a:t>
            </a:r>
            <a:r>
              <a:rPr sz="2400" spc="-25" dirty="0">
                <a:cs typeface="Verdana"/>
              </a:rPr>
              <a:t>DWI </a:t>
            </a:r>
            <a:r>
              <a:rPr lang="fr-FR" sz="2400" spc="-10" dirty="0">
                <a:cs typeface="Verdana"/>
              </a:rPr>
              <a:t>avec</a:t>
            </a:r>
            <a:r>
              <a:rPr sz="2400" spc="-60" dirty="0">
                <a:cs typeface="Verdana"/>
              </a:rPr>
              <a:t> </a:t>
            </a:r>
            <a:r>
              <a:rPr sz="2400" spc="40" dirty="0">
                <a:cs typeface="Verdana"/>
              </a:rPr>
              <a:t>ADC</a:t>
            </a:r>
            <a:r>
              <a:rPr lang="fr-FR" sz="2400" spc="40" dirty="0">
                <a:cs typeface="Verdana"/>
              </a:rPr>
              <a:t> bas,</a:t>
            </a:r>
            <a:r>
              <a:rPr sz="2400" spc="40" dirty="0">
                <a:cs typeface="Verdana"/>
              </a:rPr>
              <a:t> </a:t>
            </a:r>
            <a:r>
              <a:rPr sz="2400" spc="-55" dirty="0">
                <a:cs typeface="Verdana"/>
              </a:rPr>
              <a:t>Hyper</a:t>
            </a:r>
            <a:r>
              <a:rPr sz="2400" spc="-110" dirty="0">
                <a:cs typeface="Verdana"/>
              </a:rPr>
              <a:t> </a:t>
            </a:r>
            <a:r>
              <a:rPr sz="2400" spc="-145" dirty="0">
                <a:cs typeface="Verdana"/>
              </a:rPr>
              <a:t>FLAIR</a:t>
            </a:r>
            <a:r>
              <a:rPr lang="fr-FR" sz="2400" spc="-145" dirty="0">
                <a:cs typeface="Verdana"/>
              </a:rPr>
              <a:t> – T2 </a:t>
            </a:r>
            <a:endParaRPr sz="2400" dirty="0">
              <a:cs typeface="Verdana"/>
            </a:endParaRPr>
          </a:p>
          <a:p>
            <a:pPr marL="38100" marR="30480" algn="just">
              <a:spcBef>
                <a:spcPts val="80"/>
              </a:spcBef>
            </a:pPr>
            <a:r>
              <a:rPr sz="2400" spc="-285" dirty="0">
                <a:cs typeface="Verdana"/>
              </a:rPr>
              <a:t>+/-</a:t>
            </a:r>
            <a:r>
              <a:rPr sz="2400" spc="140" dirty="0">
                <a:cs typeface="Verdana"/>
              </a:rPr>
              <a:t> </a:t>
            </a:r>
            <a:r>
              <a:rPr sz="2400" spc="-55" dirty="0">
                <a:cs typeface="Verdana"/>
              </a:rPr>
              <a:t>rehaussement</a:t>
            </a:r>
            <a:r>
              <a:rPr sz="2400" spc="-85" dirty="0">
                <a:cs typeface="Verdana"/>
              </a:rPr>
              <a:t> </a:t>
            </a:r>
            <a:r>
              <a:rPr sz="2400" spc="-60" dirty="0">
                <a:cs typeface="Verdana"/>
              </a:rPr>
              <a:t>gyral</a:t>
            </a:r>
            <a:r>
              <a:rPr sz="2400" spc="-5" dirty="0">
                <a:cs typeface="Verdana"/>
              </a:rPr>
              <a:t> </a:t>
            </a:r>
            <a:r>
              <a:rPr sz="2400" spc="-10" dirty="0" err="1">
                <a:cs typeface="Verdana"/>
              </a:rPr>
              <a:t>méningé</a:t>
            </a:r>
            <a:r>
              <a:rPr sz="2400" spc="-10" dirty="0">
                <a:cs typeface="Verdana"/>
              </a:rPr>
              <a:t> </a:t>
            </a:r>
            <a:endParaRPr lang="fr-FR" sz="2400" spc="-10" dirty="0">
              <a:cs typeface="Verdana"/>
            </a:endParaRPr>
          </a:p>
          <a:p>
            <a:pPr marL="38100" marR="30480" algn="just">
              <a:spcBef>
                <a:spcPts val="80"/>
              </a:spcBef>
            </a:pPr>
            <a:r>
              <a:rPr sz="2400" spc="-45" dirty="0">
                <a:solidFill>
                  <a:srgbClr val="FF0000"/>
                </a:solidFill>
                <a:cs typeface="Verdana"/>
              </a:rPr>
              <a:t>Pas</a:t>
            </a:r>
            <a:r>
              <a:rPr sz="2400" spc="-80" dirty="0">
                <a:solidFill>
                  <a:srgbClr val="FF0000"/>
                </a:solidFill>
                <a:cs typeface="Verdana"/>
              </a:rPr>
              <a:t> </a:t>
            </a:r>
            <a:r>
              <a:rPr sz="2400" spc="85" dirty="0">
                <a:solidFill>
                  <a:srgbClr val="FF0000"/>
                </a:solidFill>
                <a:cs typeface="Verdana"/>
              </a:rPr>
              <a:t>de</a:t>
            </a:r>
            <a:r>
              <a:rPr sz="2400" spc="-80" dirty="0">
                <a:solidFill>
                  <a:srgbClr val="FF0000"/>
                </a:solidFill>
                <a:cs typeface="Verdana"/>
              </a:rPr>
              <a:t> </a:t>
            </a:r>
            <a:r>
              <a:rPr sz="2400" spc="-75" dirty="0">
                <a:solidFill>
                  <a:srgbClr val="FF0000"/>
                </a:solidFill>
                <a:cs typeface="Verdana"/>
              </a:rPr>
              <a:t>systématisation</a:t>
            </a:r>
            <a:r>
              <a:rPr sz="2400" spc="-80" dirty="0">
                <a:solidFill>
                  <a:srgbClr val="FF0000"/>
                </a:solidFill>
                <a:cs typeface="Verdana"/>
              </a:rPr>
              <a:t> </a:t>
            </a:r>
            <a:r>
              <a:rPr sz="2400" spc="-10" dirty="0">
                <a:solidFill>
                  <a:srgbClr val="FF0000"/>
                </a:solidFill>
                <a:cs typeface="Verdana"/>
              </a:rPr>
              <a:t>artérielle</a:t>
            </a:r>
            <a:endParaRPr sz="2400" dirty="0">
              <a:cs typeface="Verdana"/>
            </a:endParaRPr>
          </a:p>
          <a:p>
            <a:pPr marL="38100" marR="779145" algn="just">
              <a:spcBef>
                <a:spcPts val="85"/>
              </a:spcBef>
            </a:pPr>
            <a:r>
              <a:rPr sz="2400" spc="-60" dirty="0">
                <a:solidFill>
                  <a:srgbClr val="FF0000"/>
                </a:solidFill>
                <a:cs typeface="Verdana"/>
              </a:rPr>
              <a:t>Pas</a:t>
            </a:r>
            <a:r>
              <a:rPr sz="2400" spc="5" dirty="0">
                <a:solidFill>
                  <a:srgbClr val="FF0000"/>
                </a:solidFill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cs typeface="Verdana"/>
              </a:rPr>
              <a:t>d’occlusion</a:t>
            </a:r>
            <a:r>
              <a:rPr sz="2400" spc="10" dirty="0">
                <a:solidFill>
                  <a:srgbClr val="FF0000"/>
                </a:solidFill>
                <a:cs typeface="Verdana"/>
              </a:rPr>
              <a:t> </a:t>
            </a:r>
            <a:r>
              <a:rPr sz="2400" spc="-45" dirty="0" err="1">
                <a:solidFill>
                  <a:srgbClr val="FF0000"/>
                </a:solidFill>
                <a:cs typeface="Verdana"/>
              </a:rPr>
              <a:t>artérielle</a:t>
            </a:r>
            <a:r>
              <a:rPr sz="2400" spc="-45" dirty="0">
                <a:solidFill>
                  <a:srgbClr val="FF0000"/>
                </a:solidFill>
                <a:cs typeface="Verdana"/>
              </a:rPr>
              <a:t> </a:t>
            </a:r>
            <a:endParaRPr lang="fr-FR" sz="2400" spc="-45" dirty="0">
              <a:solidFill>
                <a:srgbClr val="FF0000"/>
              </a:solidFill>
              <a:cs typeface="Verdana"/>
            </a:endParaRPr>
          </a:p>
        </p:txBody>
      </p:sp>
      <p:sp>
        <p:nvSpPr>
          <p:cNvPr id="5" name="object 23">
            <a:extLst>
              <a:ext uri="{FF2B5EF4-FFF2-40B4-BE49-F238E27FC236}">
                <a16:creationId xmlns:a16="http://schemas.microsoft.com/office/drawing/2014/main" id="{0D450390-DC26-8D68-5004-71FD60EAA980}"/>
              </a:ext>
            </a:extLst>
          </p:cNvPr>
          <p:cNvSpPr txBox="1"/>
          <p:nvPr/>
        </p:nvSpPr>
        <p:spPr>
          <a:xfrm>
            <a:off x="6777640" y="4318759"/>
            <a:ext cx="5002664" cy="2254463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i="1" spc="-75" dirty="0">
                <a:solidFill>
                  <a:srgbClr val="00B0F0"/>
                </a:solidFill>
                <a:cs typeface="Verdana"/>
              </a:rPr>
              <a:t>Localisations caractéristiques:</a:t>
            </a:r>
          </a:p>
          <a:p>
            <a:pPr marL="566420" indent="-96520">
              <a:buFont typeface="Arial MT"/>
              <a:buChar char="•"/>
              <a:tabLst>
                <a:tab pos="566420" algn="l"/>
              </a:tabLst>
            </a:pPr>
            <a:r>
              <a:rPr lang="fr-FR" sz="2400" i="1" spc="-75" dirty="0">
                <a:cs typeface="Verdana"/>
              </a:rPr>
              <a:t>P</a:t>
            </a:r>
            <a:r>
              <a:rPr sz="2400" i="1" spc="-75" dirty="0" err="1">
                <a:cs typeface="Verdana"/>
              </a:rPr>
              <a:t>ulvinar</a:t>
            </a:r>
            <a:r>
              <a:rPr sz="2400" i="1" spc="-75" dirty="0">
                <a:cs typeface="Verdana"/>
              </a:rPr>
              <a:t> (flèche bleue)</a:t>
            </a:r>
          </a:p>
          <a:p>
            <a:pPr marL="469900" marR="177800" indent="96520">
              <a:spcBef>
                <a:spcPts val="135"/>
              </a:spcBef>
              <a:buFont typeface="Arial MT"/>
              <a:buChar char="•"/>
              <a:tabLst>
                <a:tab pos="566420" algn="l"/>
              </a:tabLst>
            </a:pPr>
            <a:r>
              <a:rPr lang="fr-FR" sz="2400" i="1" spc="-75" dirty="0">
                <a:cs typeface="Verdana"/>
              </a:rPr>
              <a:t>Atteinte cérébelleuse controlatérale</a:t>
            </a:r>
          </a:p>
          <a:p>
            <a:pPr marL="469900" marR="177800" indent="96520">
              <a:spcBef>
                <a:spcPts val="135"/>
              </a:spcBef>
              <a:buFont typeface="Arial MT"/>
              <a:buChar char="•"/>
              <a:tabLst>
                <a:tab pos="566420" algn="l"/>
              </a:tabLst>
            </a:pPr>
            <a:r>
              <a:rPr lang="fr-FR" sz="2400" i="1" spc="-75" dirty="0">
                <a:cs typeface="Verdana"/>
              </a:rPr>
              <a:t>Aspect crénelé hippocampique</a:t>
            </a:r>
            <a:endParaRPr sz="2400" i="1" spc="-75" dirty="0">
              <a:cs typeface="Verdana"/>
            </a:endParaRPr>
          </a:p>
          <a:p>
            <a:pPr marL="566420" indent="-96520">
              <a:buFont typeface="Arial MT"/>
              <a:buChar char="•"/>
              <a:tabLst>
                <a:tab pos="566420" algn="l"/>
              </a:tabLst>
            </a:pPr>
            <a:r>
              <a:rPr lang="fr-FR" sz="2400" i="1" spc="-75" dirty="0">
                <a:cs typeface="Verdana"/>
              </a:rPr>
              <a:t>S</a:t>
            </a:r>
            <a:r>
              <a:rPr sz="2400" i="1" spc="-75" dirty="0" err="1">
                <a:cs typeface="Verdana"/>
              </a:rPr>
              <a:t>plénium</a:t>
            </a:r>
            <a:r>
              <a:rPr sz="2400" i="1" spc="-75" dirty="0">
                <a:cs typeface="Verdana"/>
              </a:rPr>
              <a:t> corps </a:t>
            </a:r>
            <a:r>
              <a:rPr sz="2400" i="1" spc="-75" dirty="0" err="1">
                <a:cs typeface="Verdana"/>
              </a:rPr>
              <a:t>calleux</a:t>
            </a:r>
            <a:r>
              <a:rPr sz="2400" i="1" spc="-75" dirty="0">
                <a:cs typeface="Verdana"/>
              </a:rPr>
              <a:t> </a:t>
            </a:r>
            <a:r>
              <a:rPr lang="fr-FR" sz="2400" i="1" spc="-75" dirty="0">
                <a:cs typeface="Verdana"/>
              </a:rPr>
              <a:t>(restriction de la diffusion)</a:t>
            </a:r>
            <a:endParaRPr sz="2400" i="1" spc="-75" dirty="0">
              <a:cs typeface="Verdana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D54727B-ACA2-11A7-DC41-9613CCD763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484"/>
            <a:ext cx="3188193" cy="360309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C69D519-F5FE-98BC-B781-D56D5C8476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6" t="5375" r="7462" b="5708"/>
          <a:stretch/>
        </p:blipFill>
        <p:spPr>
          <a:xfrm>
            <a:off x="3457482" y="347703"/>
            <a:ext cx="2686890" cy="333187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10DD4F6-F177-D586-F8C2-FB021D650AD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9"/>
          <a:stretch/>
        </p:blipFill>
        <p:spPr>
          <a:xfrm>
            <a:off x="233915" y="4275579"/>
            <a:ext cx="3376759" cy="204102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55638FB-8468-1F99-9546-5EAFC64352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461" y="3845724"/>
            <a:ext cx="2373330" cy="2900737"/>
          </a:xfrm>
          <a:prstGeom prst="rect">
            <a:avLst/>
          </a:prstGeom>
        </p:spPr>
      </p:pic>
      <p:sp>
        <p:nvSpPr>
          <p:cNvPr id="2" name="Flèche droite rayée 1">
            <a:extLst>
              <a:ext uri="{FF2B5EF4-FFF2-40B4-BE49-F238E27FC236}">
                <a16:creationId xmlns:a16="http://schemas.microsoft.com/office/drawing/2014/main" id="{73FDC6F8-177F-E4E9-EB0B-86F9BECA9753}"/>
              </a:ext>
            </a:extLst>
          </p:cNvPr>
          <p:cNvSpPr/>
          <p:nvPr/>
        </p:nvSpPr>
        <p:spPr>
          <a:xfrm>
            <a:off x="6459946" y="449138"/>
            <a:ext cx="1273787" cy="407963"/>
          </a:xfrm>
          <a:prstGeom prst="stripedRightArrow">
            <a:avLst/>
          </a:prstGeom>
          <a:gradFill flip="none" rotWithShape="1">
            <a:gsLst>
              <a:gs pos="0">
                <a:schemeClr val="accent4">
                  <a:lumMod val="59000"/>
                </a:schemeClr>
              </a:gs>
              <a:gs pos="35000">
                <a:srgbClr val="C00000"/>
              </a:gs>
              <a:gs pos="100000">
                <a:schemeClr val="accent5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 : avec coin arrondi et coin rogné en haut 2">
            <a:extLst>
              <a:ext uri="{FF2B5EF4-FFF2-40B4-BE49-F238E27FC236}">
                <a16:creationId xmlns:a16="http://schemas.microsoft.com/office/drawing/2014/main" id="{3BF5BB66-966C-ED46-E821-E10B77E2A5A5}"/>
              </a:ext>
            </a:extLst>
          </p:cNvPr>
          <p:cNvSpPr/>
          <p:nvPr/>
        </p:nvSpPr>
        <p:spPr>
          <a:xfrm>
            <a:off x="8077157" y="179778"/>
            <a:ext cx="3618082" cy="830954"/>
          </a:xfrm>
          <a:prstGeom prst="snipRoundRect">
            <a:avLst/>
          </a:prstGeom>
          <a:solidFill>
            <a:schemeClr val="accent1">
              <a:alpha val="5675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STATUS EPILEPTICUS</a:t>
            </a:r>
          </a:p>
        </p:txBody>
      </p:sp>
    </p:spTree>
    <p:extLst>
      <p:ext uri="{BB962C8B-B14F-4D97-AF65-F5344CB8AC3E}">
        <p14:creationId xmlns:p14="http://schemas.microsoft.com/office/powerpoint/2010/main" val="210586657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2651</TotalTime>
  <Words>197</Words>
  <Application>Microsoft Macintosh PowerPoint</Application>
  <PresentationFormat>Grand écran</PresentationFormat>
  <Paragraphs>40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Arial MT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Rabab Hassani</dc:creator>
  <cp:lastModifiedBy>Microsoft Office User</cp:lastModifiedBy>
  <cp:revision>143</cp:revision>
  <dcterms:created xsi:type="dcterms:W3CDTF">2024-10-12T09:11:50Z</dcterms:created>
  <dcterms:modified xsi:type="dcterms:W3CDTF">2026-03-05T20:20:22Z</dcterms:modified>
</cp:coreProperties>
</file>