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3" r:id="rId2"/>
    <p:sldId id="287" r:id="rId3"/>
    <p:sldId id="288" r:id="rId4"/>
    <p:sldId id="290" r:id="rId5"/>
    <p:sldId id="291" r:id="rId6"/>
    <p:sldId id="292" r:id="rId7"/>
    <p:sldId id="293" r:id="rId8"/>
    <p:sldId id="298" r:id="rId9"/>
    <p:sldId id="295" r:id="rId10"/>
    <p:sldId id="297" r:id="rId11"/>
    <p:sldId id="304" r:id="rId12"/>
    <p:sldId id="294" r:id="rId13"/>
    <p:sldId id="299" r:id="rId14"/>
    <p:sldId id="300" r:id="rId15"/>
    <p:sldId id="301" r:id="rId16"/>
    <p:sldId id="30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46"/>
    <p:restoredTop sz="94540"/>
  </p:normalViewPr>
  <p:slideViewPr>
    <p:cSldViewPr snapToGrid="0" snapToObjects="1">
      <p:cViewPr>
        <p:scale>
          <a:sx n="92" d="100"/>
          <a:sy n="92" d="100"/>
        </p:scale>
        <p:origin x="-288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A67D10-479D-4A02-971B-4D15F446A703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fr-FR"/>
        </a:p>
      </dgm:t>
    </dgm:pt>
    <dgm:pt modelId="{67ECA80F-C8DF-4CFF-87F7-864240765DE7}">
      <dgm:prSet phldrT="[Texte]" custT="1"/>
      <dgm:spPr>
        <a:ln w="57150">
          <a:prstDash val="sysDot"/>
        </a:ln>
      </dgm:spPr>
      <dgm:t>
        <a:bodyPr/>
        <a:lstStyle/>
        <a:p>
          <a:pPr algn="ctr"/>
          <a:r>
            <a:rPr lang="fr-FR" sz="12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23 patients</a:t>
          </a:r>
        </a:p>
        <a:p>
          <a:pPr algn="l"/>
          <a:r>
            <a:rPr lang="fr-FR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ayant bénéficié d'un scanner cérébral et d'une IRM cérébrale avec séquence Black Bone à moins de 3 mois d'intervalle </a:t>
          </a:r>
        </a:p>
        <a:p>
          <a:pPr algn="l"/>
          <a:endParaRPr lang="fr-FR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05922F-38E7-44BB-8756-B9C19126F4E6}" type="parTrans" cxnId="{6409C158-A691-452F-A67C-216D43799EB3}">
      <dgm:prSet/>
      <dgm:spPr/>
      <dgm:t>
        <a:bodyPr/>
        <a:lstStyle/>
        <a:p>
          <a:endParaRPr lang="fr-FR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7A5137-AB89-404B-9864-3A8310079624}" type="sibTrans" cxnId="{6409C158-A691-452F-A67C-216D43799EB3}">
      <dgm:prSet/>
      <dgm:spPr/>
      <dgm:t>
        <a:bodyPr/>
        <a:lstStyle/>
        <a:p>
          <a:endParaRPr lang="fr-FR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B7D5D1-8FAA-443D-88D5-80C4DD9005ED}" type="asst">
      <dgm:prSet phldrT="[Texte]" custT="1"/>
      <dgm:spPr>
        <a:ln w="9525"/>
      </dgm:spPr>
      <dgm:t>
        <a:bodyPr/>
        <a:lstStyle/>
        <a:p>
          <a:pPr algn="ctr"/>
          <a:r>
            <a:rPr lang="fr-FR" sz="1200" b="1">
              <a:solidFill>
                <a:srgbClr val="EE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patients exclus</a:t>
          </a:r>
        </a:p>
        <a:p>
          <a:pPr algn="l"/>
          <a:r>
            <a:rPr lang="fr-FR" sz="1200">
              <a:latin typeface="Times New Roman" panose="02020603050405020304" pitchFamily="18" charset="0"/>
              <a:cs typeface="Times New Roman" panose="02020603050405020304" pitchFamily="18" charset="0"/>
            </a:rPr>
            <a:t>- 1 patient avec multiples antécédents de chirurgie cérébrale</a:t>
          </a:r>
        </a:p>
        <a:p>
          <a:pPr algn="l"/>
          <a:r>
            <a:rPr lang="fr-FR" sz="1200">
              <a:latin typeface="Times New Roman" panose="02020603050405020304" pitchFamily="18" charset="0"/>
              <a:cs typeface="Times New Roman" panose="02020603050405020304" pitchFamily="18" charset="0"/>
            </a:rPr>
            <a:t>- 1 patient avec crâniosténose avérée</a:t>
          </a:r>
        </a:p>
        <a:p>
          <a:pPr algn="ctr"/>
          <a:endParaRPr lang="fr-FR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DD36B9-D346-4DA2-8F8F-1D9D2816909A}" type="parTrans" cxnId="{8DD290F2-BE17-4F31-B9ED-0DE03842CBA9}">
      <dgm:prSet/>
      <dgm:spPr/>
      <dgm:t>
        <a:bodyPr/>
        <a:lstStyle/>
        <a:p>
          <a:endParaRPr lang="fr-FR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C75D0E-CEB0-438A-BB1B-8D0811F0A1D0}" type="sibTrans" cxnId="{8DD290F2-BE17-4F31-B9ED-0DE03842CBA9}">
      <dgm:prSet/>
      <dgm:spPr/>
      <dgm:t>
        <a:bodyPr/>
        <a:lstStyle/>
        <a:p>
          <a:endParaRPr lang="fr-FR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936F91-458B-4D4F-A734-B983BF62C6FB}">
      <dgm:prSet phldrT="[Texte]" custT="1"/>
      <dgm:spPr/>
      <dgm:t>
        <a:bodyPr/>
        <a:lstStyle/>
        <a:p>
          <a:r>
            <a:rPr lang="fr-FR" sz="1200" b="1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 patients inclus</a:t>
          </a:r>
        </a:p>
      </dgm:t>
    </dgm:pt>
    <dgm:pt modelId="{87F65E5A-3DDE-411A-A262-3CDA0DFA3905}" type="parTrans" cxnId="{3BC0578D-CE2C-435D-A1EB-B32D228136B7}">
      <dgm:prSet/>
      <dgm:spPr/>
      <dgm:t>
        <a:bodyPr/>
        <a:lstStyle/>
        <a:p>
          <a:endParaRPr lang="fr-FR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8F26C1-9A0D-4F8A-B0AE-A0FD98DF0E2F}" type="sibTrans" cxnId="{3BC0578D-CE2C-435D-A1EB-B32D228136B7}">
      <dgm:prSet/>
      <dgm:spPr/>
      <dgm:t>
        <a:bodyPr/>
        <a:lstStyle/>
        <a:p>
          <a:endParaRPr lang="fr-FR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AE7351-5C51-439B-93F0-7382012955D7}" type="pres">
      <dgm:prSet presAssocID="{29A67D10-479D-4A02-971B-4D15F446A70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B2F6F8E-4E12-4CB2-BE03-9E0EEFB4BAF0}" type="pres">
      <dgm:prSet presAssocID="{67ECA80F-C8DF-4CFF-87F7-864240765DE7}" presName="hierRoot1" presStyleCnt="0">
        <dgm:presLayoutVars>
          <dgm:hierBranch val="init"/>
        </dgm:presLayoutVars>
      </dgm:prSet>
      <dgm:spPr/>
    </dgm:pt>
    <dgm:pt modelId="{5BF7B903-5DDF-4F72-AB5C-F234574F87C3}" type="pres">
      <dgm:prSet presAssocID="{67ECA80F-C8DF-4CFF-87F7-864240765DE7}" presName="rootComposite1" presStyleCnt="0"/>
      <dgm:spPr/>
    </dgm:pt>
    <dgm:pt modelId="{1A5751EC-36EB-47A1-B1EA-151F1917B8CC}" type="pres">
      <dgm:prSet presAssocID="{67ECA80F-C8DF-4CFF-87F7-864240765DE7}" presName="rootText1" presStyleLbl="node0" presStyleIdx="0" presStyleCnt="1" custScaleX="238625" custScaleY="143645">
        <dgm:presLayoutVars>
          <dgm:chPref val="3"/>
        </dgm:presLayoutVars>
      </dgm:prSet>
      <dgm:spPr/>
    </dgm:pt>
    <dgm:pt modelId="{29FB7368-331A-4224-A459-95BD52B07491}" type="pres">
      <dgm:prSet presAssocID="{67ECA80F-C8DF-4CFF-87F7-864240765DE7}" presName="rootConnector1" presStyleLbl="node1" presStyleIdx="0" presStyleCnt="0"/>
      <dgm:spPr/>
    </dgm:pt>
    <dgm:pt modelId="{E4FABB0E-FF78-496B-8875-56F2556DF001}" type="pres">
      <dgm:prSet presAssocID="{67ECA80F-C8DF-4CFF-87F7-864240765DE7}" presName="hierChild2" presStyleCnt="0"/>
      <dgm:spPr/>
    </dgm:pt>
    <dgm:pt modelId="{54E391C7-3C5F-462F-86EF-F79477CD26F8}" type="pres">
      <dgm:prSet presAssocID="{87F65E5A-3DDE-411A-A262-3CDA0DFA3905}" presName="Name37" presStyleLbl="parChTrans1D2" presStyleIdx="0" presStyleCnt="2"/>
      <dgm:spPr/>
    </dgm:pt>
    <dgm:pt modelId="{F9D3DB28-AF0F-4A9A-BADF-076FE830B511}" type="pres">
      <dgm:prSet presAssocID="{9A936F91-458B-4D4F-A734-B983BF62C6FB}" presName="hierRoot2" presStyleCnt="0">
        <dgm:presLayoutVars>
          <dgm:hierBranch val="init"/>
        </dgm:presLayoutVars>
      </dgm:prSet>
      <dgm:spPr/>
    </dgm:pt>
    <dgm:pt modelId="{C463FACB-807D-4D02-A474-6DCB56401455}" type="pres">
      <dgm:prSet presAssocID="{9A936F91-458B-4D4F-A734-B983BF62C6FB}" presName="rootComposite" presStyleCnt="0"/>
      <dgm:spPr/>
    </dgm:pt>
    <dgm:pt modelId="{585B9E65-9A44-482F-8EA5-199800742C87}" type="pres">
      <dgm:prSet presAssocID="{9A936F91-458B-4D4F-A734-B983BF62C6FB}" presName="rootText" presStyleLbl="node2" presStyleIdx="0" presStyleCnt="1">
        <dgm:presLayoutVars>
          <dgm:chPref val="3"/>
        </dgm:presLayoutVars>
      </dgm:prSet>
      <dgm:spPr/>
    </dgm:pt>
    <dgm:pt modelId="{C8AA72E7-6103-4DCD-854B-756A8BC7EFC2}" type="pres">
      <dgm:prSet presAssocID="{9A936F91-458B-4D4F-A734-B983BF62C6FB}" presName="rootConnector" presStyleLbl="node2" presStyleIdx="0" presStyleCnt="1"/>
      <dgm:spPr/>
    </dgm:pt>
    <dgm:pt modelId="{0A316FEF-F0B4-4060-8DC1-270717795641}" type="pres">
      <dgm:prSet presAssocID="{9A936F91-458B-4D4F-A734-B983BF62C6FB}" presName="hierChild4" presStyleCnt="0"/>
      <dgm:spPr/>
    </dgm:pt>
    <dgm:pt modelId="{763850E0-3B06-46E1-B9E4-E50CCA6CA9BC}" type="pres">
      <dgm:prSet presAssocID="{9A936F91-458B-4D4F-A734-B983BF62C6FB}" presName="hierChild5" presStyleCnt="0"/>
      <dgm:spPr/>
    </dgm:pt>
    <dgm:pt modelId="{8F4AE31E-98FC-442C-8A8A-84F73C049CE4}" type="pres">
      <dgm:prSet presAssocID="{67ECA80F-C8DF-4CFF-87F7-864240765DE7}" presName="hierChild3" presStyleCnt="0"/>
      <dgm:spPr/>
    </dgm:pt>
    <dgm:pt modelId="{1027593B-C1B3-4740-A721-D171AC45DA10}" type="pres">
      <dgm:prSet presAssocID="{B5DD36B9-D346-4DA2-8F8F-1D9D2816909A}" presName="Name111" presStyleLbl="parChTrans1D2" presStyleIdx="1" presStyleCnt="2"/>
      <dgm:spPr/>
    </dgm:pt>
    <dgm:pt modelId="{4E0584C3-D215-4331-8B7C-6C65A6CEE7FA}" type="pres">
      <dgm:prSet presAssocID="{CFB7D5D1-8FAA-443D-88D5-80C4DD9005ED}" presName="hierRoot3" presStyleCnt="0">
        <dgm:presLayoutVars>
          <dgm:hierBranch val="init"/>
        </dgm:presLayoutVars>
      </dgm:prSet>
      <dgm:spPr/>
    </dgm:pt>
    <dgm:pt modelId="{0BD7BF81-03D3-406A-A98C-3B89A93F87D2}" type="pres">
      <dgm:prSet presAssocID="{CFB7D5D1-8FAA-443D-88D5-80C4DD9005ED}" presName="rootComposite3" presStyleCnt="0"/>
      <dgm:spPr/>
    </dgm:pt>
    <dgm:pt modelId="{D8941507-E851-4551-AD23-DD76B89EE4F3}" type="pres">
      <dgm:prSet presAssocID="{CFB7D5D1-8FAA-443D-88D5-80C4DD9005ED}" presName="rootText3" presStyleLbl="asst1" presStyleIdx="0" presStyleCnt="1" custScaleX="126155" custScaleY="194102">
        <dgm:presLayoutVars>
          <dgm:chPref val="3"/>
        </dgm:presLayoutVars>
      </dgm:prSet>
      <dgm:spPr/>
    </dgm:pt>
    <dgm:pt modelId="{7910671F-7D95-402E-8E74-AAC483154BB8}" type="pres">
      <dgm:prSet presAssocID="{CFB7D5D1-8FAA-443D-88D5-80C4DD9005ED}" presName="rootConnector3" presStyleLbl="asst1" presStyleIdx="0" presStyleCnt="1"/>
      <dgm:spPr/>
    </dgm:pt>
    <dgm:pt modelId="{4532F4B3-0B96-4866-9126-D2E7D0F03E34}" type="pres">
      <dgm:prSet presAssocID="{CFB7D5D1-8FAA-443D-88D5-80C4DD9005ED}" presName="hierChild6" presStyleCnt="0"/>
      <dgm:spPr/>
    </dgm:pt>
    <dgm:pt modelId="{28320D89-9F3C-4747-9A71-24826401B32D}" type="pres">
      <dgm:prSet presAssocID="{CFB7D5D1-8FAA-443D-88D5-80C4DD9005ED}" presName="hierChild7" presStyleCnt="0"/>
      <dgm:spPr/>
    </dgm:pt>
  </dgm:ptLst>
  <dgm:cxnLst>
    <dgm:cxn modelId="{94B35331-1B78-4559-8E7A-E1EEE0880842}" type="presOf" srcId="{67ECA80F-C8DF-4CFF-87F7-864240765DE7}" destId="{29FB7368-331A-4224-A459-95BD52B07491}" srcOrd="1" destOrd="0" presId="urn:microsoft.com/office/officeart/2005/8/layout/orgChart1"/>
    <dgm:cxn modelId="{6409C158-A691-452F-A67C-216D43799EB3}" srcId="{29A67D10-479D-4A02-971B-4D15F446A703}" destId="{67ECA80F-C8DF-4CFF-87F7-864240765DE7}" srcOrd="0" destOrd="0" parTransId="{6805922F-38E7-44BB-8756-B9C19126F4E6}" sibTransId="{437A5137-AB89-404B-9864-3A8310079624}"/>
    <dgm:cxn modelId="{E5C53962-AA89-4AB7-971F-1C604894D591}" type="presOf" srcId="{29A67D10-479D-4A02-971B-4D15F446A703}" destId="{87AE7351-5C51-439B-93F0-7382012955D7}" srcOrd="0" destOrd="0" presId="urn:microsoft.com/office/officeart/2005/8/layout/orgChart1"/>
    <dgm:cxn modelId="{1B6F5768-DB20-43F0-8D15-CA69B2BCCF01}" type="presOf" srcId="{CFB7D5D1-8FAA-443D-88D5-80C4DD9005ED}" destId="{D8941507-E851-4551-AD23-DD76B89EE4F3}" srcOrd="0" destOrd="0" presId="urn:microsoft.com/office/officeart/2005/8/layout/orgChart1"/>
    <dgm:cxn modelId="{6BA8E97D-A717-47FE-9B69-7281665322CA}" type="presOf" srcId="{67ECA80F-C8DF-4CFF-87F7-864240765DE7}" destId="{1A5751EC-36EB-47A1-B1EA-151F1917B8CC}" srcOrd="0" destOrd="0" presId="urn:microsoft.com/office/officeart/2005/8/layout/orgChart1"/>
    <dgm:cxn modelId="{FD06437E-C57A-4423-B5BC-FA22E9F9D9A6}" type="presOf" srcId="{CFB7D5D1-8FAA-443D-88D5-80C4DD9005ED}" destId="{7910671F-7D95-402E-8E74-AAC483154BB8}" srcOrd="1" destOrd="0" presId="urn:microsoft.com/office/officeart/2005/8/layout/orgChart1"/>
    <dgm:cxn modelId="{3BC0578D-CE2C-435D-A1EB-B32D228136B7}" srcId="{67ECA80F-C8DF-4CFF-87F7-864240765DE7}" destId="{9A936F91-458B-4D4F-A734-B983BF62C6FB}" srcOrd="1" destOrd="0" parTransId="{87F65E5A-3DDE-411A-A262-3CDA0DFA3905}" sibTransId="{F28F26C1-9A0D-4F8A-B0AE-A0FD98DF0E2F}"/>
    <dgm:cxn modelId="{D3570D99-C1B5-4763-BF04-ACEC6EE202CE}" type="presOf" srcId="{B5DD36B9-D346-4DA2-8F8F-1D9D2816909A}" destId="{1027593B-C1B3-4740-A721-D171AC45DA10}" srcOrd="0" destOrd="0" presId="urn:microsoft.com/office/officeart/2005/8/layout/orgChart1"/>
    <dgm:cxn modelId="{E46E7399-E9E7-408A-B20B-6F1D655F1EC6}" type="presOf" srcId="{9A936F91-458B-4D4F-A734-B983BF62C6FB}" destId="{C8AA72E7-6103-4DCD-854B-756A8BC7EFC2}" srcOrd="1" destOrd="0" presId="urn:microsoft.com/office/officeart/2005/8/layout/orgChart1"/>
    <dgm:cxn modelId="{F7382BA0-9813-4E29-9DAE-2EA2028ADEA2}" type="presOf" srcId="{9A936F91-458B-4D4F-A734-B983BF62C6FB}" destId="{585B9E65-9A44-482F-8EA5-199800742C87}" srcOrd="0" destOrd="0" presId="urn:microsoft.com/office/officeart/2005/8/layout/orgChart1"/>
    <dgm:cxn modelId="{8F476AAD-5277-476C-B8FC-195BAD8D21C5}" type="presOf" srcId="{87F65E5A-3DDE-411A-A262-3CDA0DFA3905}" destId="{54E391C7-3C5F-462F-86EF-F79477CD26F8}" srcOrd="0" destOrd="0" presId="urn:microsoft.com/office/officeart/2005/8/layout/orgChart1"/>
    <dgm:cxn modelId="{8DD290F2-BE17-4F31-B9ED-0DE03842CBA9}" srcId="{67ECA80F-C8DF-4CFF-87F7-864240765DE7}" destId="{CFB7D5D1-8FAA-443D-88D5-80C4DD9005ED}" srcOrd="0" destOrd="0" parTransId="{B5DD36B9-D346-4DA2-8F8F-1D9D2816909A}" sibTransId="{32C75D0E-CEB0-438A-BB1B-8D0811F0A1D0}"/>
    <dgm:cxn modelId="{932B1712-0AF7-44A6-9C18-14E293DC6EF1}" type="presParOf" srcId="{87AE7351-5C51-439B-93F0-7382012955D7}" destId="{9B2F6F8E-4E12-4CB2-BE03-9E0EEFB4BAF0}" srcOrd="0" destOrd="0" presId="urn:microsoft.com/office/officeart/2005/8/layout/orgChart1"/>
    <dgm:cxn modelId="{9FB6A95D-2CB0-4560-B597-C55D51604691}" type="presParOf" srcId="{9B2F6F8E-4E12-4CB2-BE03-9E0EEFB4BAF0}" destId="{5BF7B903-5DDF-4F72-AB5C-F234574F87C3}" srcOrd="0" destOrd="0" presId="urn:microsoft.com/office/officeart/2005/8/layout/orgChart1"/>
    <dgm:cxn modelId="{227B2002-CE6A-4AA1-A7F4-627C5BFC0F78}" type="presParOf" srcId="{5BF7B903-5DDF-4F72-AB5C-F234574F87C3}" destId="{1A5751EC-36EB-47A1-B1EA-151F1917B8CC}" srcOrd="0" destOrd="0" presId="urn:microsoft.com/office/officeart/2005/8/layout/orgChart1"/>
    <dgm:cxn modelId="{DB61DEA9-2404-4F4B-B71D-0F95F401A08A}" type="presParOf" srcId="{5BF7B903-5DDF-4F72-AB5C-F234574F87C3}" destId="{29FB7368-331A-4224-A459-95BD52B07491}" srcOrd="1" destOrd="0" presId="urn:microsoft.com/office/officeart/2005/8/layout/orgChart1"/>
    <dgm:cxn modelId="{9F18C1F2-6004-4063-B0F0-4ED2E0B1EDE7}" type="presParOf" srcId="{9B2F6F8E-4E12-4CB2-BE03-9E0EEFB4BAF0}" destId="{E4FABB0E-FF78-496B-8875-56F2556DF001}" srcOrd="1" destOrd="0" presId="urn:microsoft.com/office/officeart/2005/8/layout/orgChart1"/>
    <dgm:cxn modelId="{1C1023FF-1201-45D2-B5F6-2FC4F89EA102}" type="presParOf" srcId="{E4FABB0E-FF78-496B-8875-56F2556DF001}" destId="{54E391C7-3C5F-462F-86EF-F79477CD26F8}" srcOrd="0" destOrd="0" presId="urn:microsoft.com/office/officeart/2005/8/layout/orgChart1"/>
    <dgm:cxn modelId="{F3DD007F-F587-4F3A-92E6-ED55BB2AA95F}" type="presParOf" srcId="{E4FABB0E-FF78-496B-8875-56F2556DF001}" destId="{F9D3DB28-AF0F-4A9A-BADF-076FE830B511}" srcOrd="1" destOrd="0" presId="urn:microsoft.com/office/officeart/2005/8/layout/orgChart1"/>
    <dgm:cxn modelId="{BF01B1DF-FC3D-4904-9D0B-2E8766A457B3}" type="presParOf" srcId="{F9D3DB28-AF0F-4A9A-BADF-076FE830B511}" destId="{C463FACB-807D-4D02-A474-6DCB56401455}" srcOrd="0" destOrd="0" presId="urn:microsoft.com/office/officeart/2005/8/layout/orgChart1"/>
    <dgm:cxn modelId="{2E79F1D2-ABE0-48B9-8C69-9E4E5FACA616}" type="presParOf" srcId="{C463FACB-807D-4D02-A474-6DCB56401455}" destId="{585B9E65-9A44-482F-8EA5-199800742C87}" srcOrd="0" destOrd="0" presId="urn:microsoft.com/office/officeart/2005/8/layout/orgChart1"/>
    <dgm:cxn modelId="{C5AEF3DC-33F0-417B-9BFE-5F4C306B3DCA}" type="presParOf" srcId="{C463FACB-807D-4D02-A474-6DCB56401455}" destId="{C8AA72E7-6103-4DCD-854B-756A8BC7EFC2}" srcOrd="1" destOrd="0" presId="urn:microsoft.com/office/officeart/2005/8/layout/orgChart1"/>
    <dgm:cxn modelId="{2B3D718C-B942-4CE7-A207-2204248ACC41}" type="presParOf" srcId="{F9D3DB28-AF0F-4A9A-BADF-076FE830B511}" destId="{0A316FEF-F0B4-4060-8DC1-270717795641}" srcOrd="1" destOrd="0" presId="urn:microsoft.com/office/officeart/2005/8/layout/orgChart1"/>
    <dgm:cxn modelId="{24F6D7EA-2FA4-462D-B872-4D814BA15011}" type="presParOf" srcId="{F9D3DB28-AF0F-4A9A-BADF-076FE830B511}" destId="{763850E0-3B06-46E1-B9E4-E50CCA6CA9BC}" srcOrd="2" destOrd="0" presId="urn:microsoft.com/office/officeart/2005/8/layout/orgChart1"/>
    <dgm:cxn modelId="{B08406D8-A464-483F-A4FA-90C91F0EFC0F}" type="presParOf" srcId="{9B2F6F8E-4E12-4CB2-BE03-9E0EEFB4BAF0}" destId="{8F4AE31E-98FC-442C-8A8A-84F73C049CE4}" srcOrd="2" destOrd="0" presId="urn:microsoft.com/office/officeart/2005/8/layout/orgChart1"/>
    <dgm:cxn modelId="{6862085F-B58B-48E3-AE88-ACD8DD8E4ECF}" type="presParOf" srcId="{8F4AE31E-98FC-442C-8A8A-84F73C049CE4}" destId="{1027593B-C1B3-4740-A721-D171AC45DA10}" srcOrd="0" destOrd="0" presId="urn:microsoft.com/office/officeart/2005/8/layout/orgChart1"/>
    <dgm:cxn modelId="{F0FFD5D5-3211-4887-B5E9-355CC17DE42F}" type="presParOf" srcId="{8F4AE31E-98FC-442C-8A8A-84F73C049CE4}" destId="{4E0584C3-D215-4331-8B7C-6C65A6CEE7FA}" srcOrd="1" destOrd="0" presId="urn:microsoft.com/office/officeart/2005/8/layout/orgChart1"/>
    <dgm:cxn modelId="{ABD108E6-A9AE-49EA-97A1-8409250747C0}" type="presParOf" srcId="{4E0584C3-D215-4331-8B7C-6C65A6CEE7FA}" destId="{0BD7BF81-03D3-406A-A98C-3B89A93F87D2}" srcOrd="0" destOrd="0" presId="urn:microsoft.com/office/officeart/2005/8/layout/orgChart1"/>
    <dgm:cxn modelId="{755B6212-3DAF-4BCA-B8EE-FDF965A16FCC}" type="presParOf" srcId="{0BD7BF81-03D3-406A-A98C-3B89A93F87D2}" destId="{D8941507-E851-4551-AD23-DD76B89EE4F3}" srcOrd="0" destOrd="0" presId="urn:microsoft.com/office/officeart/2005/8/layout/orgChart1"/>
    <dgm:cxn modelId="{DC73E802-7DCE-4B83-8EFE-DA44F357CBD9}" type="presParOf" srcId="{0BD7BF81-03D3-406A-A98C-3B89A93F87D2}" destId="{7910671F-7D95-402E-8E74-AAC483154BB8}" srcOrd="1" destOrd="0" presId="urn:microsoft.com/office/officeart/2005/8/layout/orgChart1"/>
    <dgm:cxn modelId="{2A76307F-1999-4E1A-AB49-6E72F717C9ED}" type="presParOf" srcId="{4E0584C3-D215-4331-8B7C-6C65A6CEE7FA}" destId="{4532F4B3-0B96-4866-9126-D2E7D0F03E34}" srcOrd="1" destOrd="0" presId="urn:microsoft.com/office/officeart/2005/8/layout/orgChart1"/>
    <dgm:cxn modelId="{2B49D55D-4FDA-47A7-B077-61A829320BF3}" type="presParOf" srcId="{4E0584C3-D215-4331-8B7C-6C65A6CEE7FA}" destId="{28320D89-9F3C-4747-9A71-24826401B3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7593B-C1B3-4740-A721-D171AC45DA10}">
      <dsp:nvSpPr>
        <dsp:cNvPr id="0" name=""/>
        <dsp:cNvSpPr/>
      </dsp:nvSpPr>
      <dsp:spPr>
        <a:xfrm>
          <a:off x="2852614" y="1089692"/>
          <a:ext cx="159304" cy="1054828"/>
        </a:xfrm>
        <a:custGeom>
          <a:avLst/>
          <a:gdLst/>
          <a:ahLst/>
          <a:cxnLst/>
          <a:rect l="0" t="0" r="0" b="0"/>
          <a:pathLst>
            <a:path>
              <a:moveTo>
                <a:pt x="159304" y="0"/>
              </a:moveTo>
              <a:lnTo>
                <a:pt x="159304" y="1054828"/>
              </a:lnTo>
              <a:lnTo>
                <a:pt x="0" y="1054828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E391C7-3C5F-462F-86EF-F79477CD26F8}">
      <dsp:nvSpPr>
        <dsp:cNvPr id="0" name=""/>
        <dsp:cNvSpPr/>
      </dsp:nvSpPr>
      <dsp:spPr>
        <a:xfrm>
          <a:off x="2966198" y="1089692"/>
          <a:ext cx="91440" cy="21096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09656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5751EC-36EB-47A1-B1EA-151F1917B8CC}">
      <dsp:nvSpPr>
        <dsp:cNvPr id="0" name=""/>
        <dsp:cNvSpPr/>
      </dsp:nvSpPr>
      <dsp:spPr>
        <a:xfrm>
          <a:off x="1201731" y="14"/>
          <a:ext cx="3620375" cy="10896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57150">
          <a:noFill/>
          <a:prstDash val="sysDot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23 patients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ayant bénéficié d'un scanner cérébral et d'une IRM cérébrale avec séquence Black Bone à moins de 3 mois d'intervalle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01731" y="14"/>
        <a:ext cx="3620375" cy="1089677"/>
      </dsp:txXfrm>
    </dsp:sp>
    <dsp:sp modelId="{585B9E65-9A44-482F-8EA5-199800742C87}">
      <dsp:nvSpPr>
        <dsp:cNvPr id="0" name=""/>
        <dsp:cNvSpPr/>
      </dsp:nvSpPr>
      <dsp:spPr>
        <a:xfrm>
          <a:off x="2253327" y="3199349"/>
          <a:ext cx="1517181" cy="75859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 patients inclus</a:t>
          </a:r>
        </a:p>
      </dsp:txBody>
      <dsp:txXfrm>
        <a:off x="2253327" y="3199349"/>
        <a:ext cx="1517181" cy="758590"/>
      </dsp:txXfrm>
    </dsp:sp>
    <dsp:sp modelId="{D8941507-E851-4551-AD23-DD76B89EE4F3}">
      <dsp:nvSpPr>
        <dsp:cNvPr id="0" name=""/>
        <dsp:cNvSpPr/>
      </dsp:nvSpPr>
      <dsp:spPr>
        <a:xfrm>
          <a:off x="938613" y="1408300"/>
          <a:ext cx="1914000" cy="147244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>
              <a:solidFill>
                <a:srgbClr val="EE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patients exclus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- 1 patient avec multiples antécédents de chirurgie cérébrale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- 1 patient avec crâniosténose avérée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8613" y="1408300"/>
        <a:ext cx="1914000" cy="1472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08890-CE17-B44C-BEAC-12A1D6E7525F}" type="datetimeFigureOut">
              <a:rPr lang="fr-FR" smtClean="0"/>
              <a:t>18/02/2026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EECBC-08AE-EC47-B74E-BF970972F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0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 sz="1600"/>
            </a:pPr>
            <a:r>
              <a:rPr lang="fr-FR" sz="1200" dirty="0"/>
              <a:t>Actuellement le </a:t>
            </a:r>
            <a:r>
              <a:rPr lang="fr-FR" sz="1200" b="1" dirty="0"/>
              <a:t>scanner = la référence</a:t>
            </a:r>
            <a:r>
              <a:rPr lang="fr-FR" sz="1200" dirty="0"/>
              <a:t>, très bonne sensibilité/spécificité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887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531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834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047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733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635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399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703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/>
              <a:t>Patient de 13 mois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16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655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117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0325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768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623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activation anormale de la différenciation ostéoblastique = craniosténose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EECBC-08AE-EC47-B74E-BF970972FA3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6133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B8EEEBB-2260-600D-D569-C7919E789E8F}"/>
              </a:ext>
            </a:extLst>
          </p:cNvPr>
          <p:cNvSpPr txBox="1"/>
          <p:nvPr/>
        </p:nvSpPr>
        <p:spPr>
          <a:xfrm>
            <a:off x="1490263" y="2505670"/>
            <a:ext cx="6163474" cy="92333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1836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just"/>
            <a:r>
              <a:rPr lang="fr-FR" b="1" dirty="0"/>
              <a:t>Evaluation de la performance de la séquence IRM Black Bone en comparaison au scanner pour l’étude des sutures crâniennes dans une population pédiatrique du CHU de Rouen</a:t>
            </a:r>
          </a:p>
        </p:txBody>
      </p:sp>
      <p:pic>
        <p:nvPicPr>
          <p:cNvPr id="3074" name="Picture 2" descr="CHU Rouen | Contact, Formation et Recrutement">
            <a:extLst>
              <a:ext uri="{FF2B5EF4-FFF2-40B4-BE49-F238E27FC236}">
                <a16:creationId xmlns:a16="http://schemas.microsoft.com/office/drawing/2014/main" id="{FDD158A0-E1BC-4689-3AE2-67A021E54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795" y="30333"/>
            <a:ext cx="2038205" cy="97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E1DD1CF-3A03-9A47-BF54-0CB90C82EB08}"/>
              </a:ext>
            </a:extLst>
          </p:cNvPr>
          <p:cNvSpPr txBox="1"/>
          <p:nvPr/>
        </p:nvSpPr>
        <p:spPr>
          <a:xfrm>
            <a:off x="2646165" y="4744282"/>
            <a:ext cx="4231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Dr Rares NICORICI – Assistant spécialiste CHU ROUEN</a:t>
            </a:r>
          </a:p>
          <a:p>
            <a:r>
              <a:rPr lang="fr-FR" sz="1400" dirty="0"/>
              <a:t>Dr Albane Ray – Praticien Hospitalier CHU ROUEN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FFE66F79-DAF7-7104-81A8-53052FA5B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459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/>
              <a:t>Actuellement le </a:t>
            </a:r>
            <a:r>
              <a:rPr lang="fr-FR" sz="1600" b="1" dirty="0"/>
              <a:t>scanner = la référence pour les patients présentant une craniosténose</a:t>
            </a:r>
            <a:endParaRPr lang="fr-FR" sz="1600" dirty="0"/>
          </a:p>
          <a:p>
            <a:pPr>
              <a:lnSpc>
                <a:spcPct val="150000"/>
              </a:lnSpc>
              <a:defRPr sz="1600"/>
            </a:pPr>
            <a:r>
              <a:rPr lang="fr-FR" sz="1600" dirty="0"/>
              <a:t>Permet confirmation diagnostique, bilan </a:t>
            </a:r>
            <a:r>
              <a:rPr lang="fr-FR" sz="1600" dirty="0" err="1"/>
              <a:t>pré-opératoire</a:t>
            </a:r>
            <a:r>
              <a:rPr lang="fr-FR" sz="1600" dirty="0"/>
              <a:t>, suivi</a:t>
            </a:r>
          </a:p>
          <a:p>
            <a:pPr>
              <a:lnSpc>
                <a:spcPct val="150000"/>
              </a:lnSpc>
              <a:defRPr sz="1600"/>
            </a:pPr>
            <a:r>
              <a:rPr lang="fr-FR" sz="1600" u="sng" dirty="0"/>
              <a:t>Mais exposition au rayonnement ionisant</a:t>
            </a:r>
            <a:endParaRPr lang="fr-FR" sz="1600" dirty="0"/>
          </a:p>
          <a:p>
            <a:pPr>
              <a:lnSpc>
                <a:spcPct val="150000"/>
              </a:lnSpc>
              <a:defRPr sz="1600"/>
            </a:pPr>
            <a:r>
              <a:rPr lang="fr-FR" sz="1600" dirty="0"/>
              <a:t>Émergence de </a:t>
            </a:r>
            <a:r>
              <a:rPr lang="fr-FR" sz="1600" b="1" dirty="0"/>
              <a:t>l’IRM comme une alternative</a:t>
            </a:r>
            <a:r>
              <a:rPr lang="fr-FR" sz="1600" dirty="0"/>
              <a:t> potentielle</a:t>
            </a:r>
          </a:p>
          <a:p>
            <a:pPr>
              <a:lnSpc>
                <a:spcPct val="150000"/>
              </a:lnSpc>
              <a:defRPr sz="1600"/>
            </a:pPr>
            <a:r>
              <a:rPr lang="fr-FR" sz="1600" dirty="0"/>
              <a:t>Etude des sutures crâniennes dans une population pédiatrique saine du CHU de Rouen à l’aide de la séquence Black Bone</a:t>
            </a:r>
          </a:p>
          <a:p>
            <a:pPr>
              <a:lnSpc>
                <a:spcPct val="150000"/>
              </a:lnSpc>
              <a:defRPr sz="1600"/>
            </a:pPr>
            <a:r>
              <a:rPr lang="fr-FR" sz="1600" dirty="0"/>
              <a:t>Avec les outils informatiques disponibles dans notre centre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640E4B-F995-891C-C327-ECE972184431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FFAAE5-6356-0C66-BC30-9513E7F2E546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Objectifs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C3521E-9AFA-69AB-8D96-7F7DC6217E0A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42461D6-B6CB-BBDE-E917-409ACE95340A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8BD7FA-217C-7FD9-3D83-6325E2ED69E9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0255F0-7BD8-D484-27A9-03A98320C2DE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97775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Matériel et méthode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/>
              <a:t>Population étudiée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Etude </a:t>
            </a:r>
            <a:r>
              <a:rPr lang="fr-FR" sz="1200" b="1" dirty="0"/>
              <a:t>rétrospective, monocentrique, observationnelle, descriptive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Patients pris en charge au CHU entre janvier et novembre 2025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Age entre </a:t>
            </a:r>
            <a:r>
              <a:rPr lang="fr-FR" sz="1200" b="1" dirty="0"/>
              <a:t>0 et 14 ans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Scanner cérébral et IRM cérébrale avec séquence Black Bone à </a:t>
            </a:r>
            <a:r>
              <a:rPr lang="fr-FR" sz="1200" b="1" dirty="0"/>
              <a:t>moins de 3 mois d’intervalle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Critères d’</a:t>
            </a:r>
            <a:r>
              <a:rPr lang="fr-FR" sz="1200" b="1" dirty="0">
                <a:solidFill>
                  <a:srgbClr val="FF0000"/>
                </a:solidFill>
              </a:rPr>
              <a:t>exclusion</a:t>
            </a:r>
            <a:r>
              <a:rPr lang="fr-FR" sz="1200" dirty="0"/>
              <a:t>: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000" dirty="0"/>
              <a:t>ATCD de chirurgie crânio-faciale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000" dirty="0"/>
              <a:t>Suspicion ou diagnostic avéré de craniosténose</a:t>
            </a:r>
          </a:p>
          <a:p>
            <a:pPr>
              <a:lnSpc>
                <a:spcPct val="150000"/>
              </a:lnSpc>
              <a:defRPr sz="1600"/>
            </a:pPr>
            <a:r>
              <a:rPr lang="fr-FR" sz="1600" dirty="0"/>
              <a:t>Collecte des données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PACS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Indications et informations dans les CR</a:t>
            </a:r>
          </a:p>
          <a:p>
            <a:pPr marL="114300" indent="0">
              <a:lnSpc>
                <a:spcPct val="150000"/>
              </a:lnSpc>
              <a:buNone/>
              <a:defRPr sz="1600"/>
            </a:pPr>
            <a:endParaRPr lang="fr-FR" sz="1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C3DEE7-402A-57C8-13E9-E206FDF86BF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53350B-A65C-15A5-B92A-AF353884C466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5F755F-52A0-C2D2-7A79-6E231FC6E6E7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8255AA-FBC4-7D75-8DCA-5970765A5D47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241DB7-A4C8-EAD1-0639-EEA5B2CEAF0F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416726-F351-7D82-74C1-EB943A0AFAB9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832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Matériel et méthode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/>
              <a:t>Matériel</a:t>
            </a:r>
            <a:endParaRPr lang="fr-FR" sz="600" dirty="0"/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Examens scanographiques: 2 appareils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IRM: 1.5T </a:t>
            </a:r>
            <a:r>
              <a:rPr lang="fr-FR" sz="1200" dirty="0" err="1"/>
              <a:t>Magnetom</a:t>
            </a:r>
            <a:r>
              <a:rPr lang="fr-FR" sz="1200" dirty="0"/>
              <a:t> Sola Fit (Siemens </a:t>
            </a:r>
            <a:r>
              <a:rPr lang="fr-FR" sz="1200" dirty="0" err="1"/>
              <a:t>Healthineers</a:t>
            </a:r>
            <a:r>
              <a:rPr lang="fr-FR" sz="1200" dirty="0"/>
              <a:t>)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000" dirty="0"/>
              <a:t> Séquence Black Bone (BB)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000" dirty="0"/>
              <a:t>TE = 4,77 ms, TR = 6,73 ms, angle de bascule = 3°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000" dirty="0"/>
              <a:t>Durée moyenne: 4 minutes et 51 secondes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Sédation selon le protocole validé au sein du CHU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93755C-3B7B-37E0-88AE-933F80315FC6}"/>
              </a:ext>
            </a:extLst>
          </p:cNvPr>
          <p:cNvSpPr/>
          <p:nvPr/>
        </p:nvSpPr>
        <p:spPr>
          <a:xfrm>
            <a:off x="0" y="159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19F024-CBF9-7BE4-E3AA-4B5FA603BAF7}"/>
              </a:ext>
            </a:extLst>
          </p:cNvPr>
          <p:cNvSpPr/>
          <p:nvPr/>
        </p:nvSpPr>
        <p:spPr>
          <a:xfrm>
            <a:off x="1524000" y="159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A7D6D6-304F-FB79-C28F-21E0680440FE}"/>
              </a:ext>
            </a:extLst>
          </p:cNvPr>
          <p:cNvSpPr/>
          <p:nvPr/>
        </p:nvSpPr>
        <p:spPr>
          <a:xfrm>
            <a:off x="3048000" y="159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6364C6-3EC7-7BC3-5104-F6C8CFC7DBCE}"/>
              </a:ext>
            </a:extLst>
          </p:cNvPr>
          <p:cNvSpPr/>
          <p:nvPr/>
        </p:nvSpPr>
        <p:spPr>
          <a:xfrm>
            <a:off x="4572000" y="159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331D0A-714C-7173-9726-67B6F08A8068}"/>
              </a:ext>
            </a:extLst>
          </p:cNvPr>
          <p:cNvSpPr/>
          <p:nvPr/>
        </p:nvSpPr>
        <p:spPr>
          <a:xfrm>
            <a:off x="6096000" y="159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5E23E-6F13-B851-957B-2B763F6B4677}"/>
              </a:ext>
            </a:extLst>
          </p:cNvPr>
          <p:cNvSpPr/>
          <p:nvPr/>
        </p:nvSpPr>
        <p:spPr>
          <a:xfrm>
            <a:off x="7620000" y="159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0641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Matériel et méthode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/>
              <a:t>Evaluation des images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b="1" dirty="0"/>
              <a:t>4 observateurs </a:t>
            </a:r>
            <a:r>
              <a:rPr lang="fr-FR" sz="1200" dirty="0"/>
              <a:t>pour les séquences Black Bone (BB)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5</a:t>
            </a:r>
            <a:r>
              <a:rPr lang="fr-FR" sz="1200" baseline="30000" dirty="0"/>
              <a:t>ème</a:t>
            </a:r>
            <a:r>
              <a:rPr lang="fr-FR" sz="1200" dirty="0"/>
              <a:t> observateur indépendant pour les scanners : valider la population « saine »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Evaluation des principales sutures crâniennes (sauf métopique)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000" dirty="0"/>
              <a:t>non visualisée = 0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000" dirty="0"/>
              <a:t>mal visualisée = 1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000" dirty="0"/>
              <a:t>bien visualisée = 2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Performance équivalente au scanner si </a:t>
            </a:r>
            <a:r>
              <a:rPr lang="fr-FR" sz="1200" b="1" dirty="0"/>
              <a:t>score de « 2 » pour l’ensemble des sutures par les 4 observateurs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Reconstructions </a:t>
            </a:r>
            <a:r>
              <a:rPr lang="fr-FR" sz="1200" dirty="0" err="1"/>
              <a:t>multiplanaires</a:t>
            </a:r>
            <a:r>
              <a:rPr lang="fr-FR" sz="1200" dirty="0"/>
              <a:t> et VR (Virtual Reality) à l’aide de la suite </a:t>
            </a:r>
            <a:r>
              <a:rPr lang="fr-FR" sz="1200" b="1" dirty="0"/>
              <a:t>ADW Server </a:t>
            </a:r>
            <a:r>
              <a:rPr lang="fr-FR" sz="1200" dirty="0"/>
              <a:t>(General Electric)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b="1" dirty="0"/>
              <a:t>Mêmes filtres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Utilisation de la </a:t>
            </a:r>
            <a:r>
              <a:rPr lang="fr-FR" sz="1200" b="1" dirty="0"/>
              <a:t>séquence BB uniquement</a:t>
            </a:r>
          </a:p>
          <a:p>
            <a:pPr lvl="1">
              <a:lnSpc>
                <a:spcPct val="150000"/>
              </a:lnSpc>
              <a:defRPr sz="1600"/>
            </a:pPr>
            <a:endParaRPr lang="fr-FR" sz="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CD309C-1DCD-B96B-0FDD-DBEC9C3C3330}"/>
              </a:ext>
            </a:extLst>
          </p:cNvPr>
          <p:cNvSpPr/>
          <p:nvPr/>
        </p:nvSpPr>
        <p:spPr>
          <a:xfrm>
            <a:off x="0" y="159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E69C46-0BF7-9B75-95F4-6499CA922028}"/>
              </a:ext>
            </a:extLst>
          </p:cNvPr>
          <p:cNvSpPr/>
          <p:nvPr/>
        </p:nvSpPr>
        <p:spPr>
          <a:xfrm>
            <a:off x="1524000" y="159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A176C9-371B-81D8-1641-9FB86FB0006A}"/>
              </a:ext>
            </a:extLst>
          </p:cNvPr>
          <p:cNvSpPr/>
          <p:nvPr/>
        </p:nvSpPr>
        <p:spPr>
          <a:xfrm>
            <a:off x="3048000" y="159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F60FB8-9F18-85ED-3599-B9F0FE2453D0}"/>
              </a:ext>
            </a:extLst>
          </p:cNvPr>
          <p:cNvSpPr/>
          <p:nvPr/>
        </p:nvSpPr>
        <p:spPr>
          <a:xfrm>
            <a:off x="4572000" y="159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39DBA2-41ED-D978-B406-1DEC83813DCE}"/>
              </a:ext>
            </a:extLst>
          </p:cNvPr>
          <p:cNvSpPr/>
          <p:nvPr/>
        </p:nvSpPr>
        <p:spPr>
          <a:xfrm>
            <a:off x="6096000" y="159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D378B6-E714-A40F-A1B5-396D9B3894DA}"/>
              </a:ext>
            </a:extLst>
          </p:cNvPr>
          <p:cNvSpPr/>
          <p:nvPr/>
        </p:nvSpPr>
        <p:spPr>
          <a:xfrm>
            <a:off x="7620000" y="159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24977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/>
              <a:t>Patients inclus</a:t>
            </a:r>
          </a:p>
          <a:p>
            <a:pPr marL="0" indent="0">
              <a:lnSpc>
                <a:spcPct val="150000"/>
              </a:lnSpc>
              <a:buNone/>
              <a:defRPr sz="1600"/>
            </a:pPr>
            <a:endParaRPr lang="fr-FR" sz="1600" dirty="0"/>
          </a:p>
          <a:p>
            <a:pPr lvl="1">
              <a:lnSpc>
                <a:spcPct val="150000"/>
              </a:lnSpc>
              <a:defRPr sz="1600"/>
            </a:pPr>
            <a:endParaRPr lang="fr-FR" sz="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06AFA-BFA3-A1B1-4FEE-FC4A70666B5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16ADB1-E4A2-878F-00B8-D7E46C3F13A2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87CB9-AC29-20B8-F918-790F9FED8BCE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6D471-EADD-053B-E9FD-21521C318099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61F24-AF47-5A14-2AE4-D87690CB5BAE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8A0B7F-CED3-A83E-6C11-DF17F201BF72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48D0-90F7-C843-FABE-27DF0920772D}"/>
              </a:ext>
            </a:extLst>
          </p:cNvPr>
          <p:cNvSpPr/>
          <p:nvPr/>
        </p:nvSpPr>
        <p:spPr>
          <a:xfrm>
            <a:off x="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F11B5-7E01-BC4C-D293-9E5B07D155CA}"/>
              </a:ext>
            </a:extLst>
          </p:cNvPr>
          <p:cNvSpPr/>
          <p:nvPr/>
        </p:nvSpPr>
        <p:spPr>
          <a:xfrm>
            <a:off x="1524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A279B-1E03-C7D2-632A-7E588B485626}"/>
              </a:ext>
            </a:extLst>
          </p:cNvPr>
          <p:cNvSpPr/>
          <p:nvPr/>
        </p:nvSpPr>
        <p:spPr>
          <a:xfrm>
            <a:off x="3048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54A4D-48D3-67D5-024F-8C35CA2D25ED}"/>
              </a:ext>
            </a:extLst>
          </p:cNvPr>
          <p:cNvSpPr/>
          <p:nvPr/>
        </p:nvSpPr>
        <p:spPr>
          <a:xfrm>
            <a:off x="4572000" y="-636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Résultats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C16995-2578-DA84-6B56-A0B28AB6E9B8}"/>
              </a:ext>
            </a:extLst>
          </p:cNvPr>
          <p:cNvSpPr/>
          <p:nvPr/>
        </p:nvSpPr>
        <p:spPr>
          <a:xfrm>
            <a:off x="6096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71D6B-A8C9-7F46-1D42-DBE56C44C590}"/>
              </a:ext>
            </a:extLst>
          </p:cNvPr>
          <p:cNvSpPr/>
          <p:nvPr/>
        </p:nvSpPr>
        <p:spPr>
          <a:xfrm>
            <a:off x="7620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graphicFrame>
        <p:nvGraphicFramePr>
          <p:cNvPr id="27" name="Diagramme 26">
            <a:extLst>
              <a:ext uri="{FF2B5EF4-FFF2-40B4-BE49-F238E27FC236}">
                <a16:creationId xmlns:a16="http://schemas.microsoft.com/office/drawing/2014/main" id="{F72F4E57-0DBB-33EC-D6EE-DE9F4DC612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8823235"/>
              </p:ext>
            </p:extLst>
          </p:nvPr>
        </p:nvGraphicFramePr>
        <p:xfrm>
          <a:off x="1691640" y="2357442"/>
          <a:ext cx="5760720" cy="3957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1226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/>
              <a:t>Description de la population</a:t>
            </a:r>
          </a:p>
          <a:p>
            <a:pPr>
              <a:lnSpc>
                <a:spcPct val="150000"/>
              </a:lnSpc>
              <a:defRPr sz="1600"/>
            </a:pPr>
            <a:endParaRPr lang="fr-FR" sz="1600" dirty="0"/>
          </a:p>
          <a:p>
            <a:pPr>
              <a:lnSpc>
                <a:spcPct val="150000"/>
              </a:lnSpc>
              <a:defRPr sz="1600"/>
            </a:pPr>
            <a:endParaRPr lang="fr-FR" sz="1600" dirty="0"/>
          </a:p>
          <a:p>
            <a:pPr>
              <a:lnSpc>
                <a:spcPct val="150000"/>
              </a:lnSpc>
              <a:defRPr sz="1600"/>
            </a:pPr>
            <a:endParaRPr lang="fr-FR" sz="1600" dirty="0"/>
          </a:p>
          <a:p>
            <a:pPr>
              <a:lnSpc>
                <a:spcPct val="150000"/>
              </a:lnSpc>
              <a:defRPr sz="1600"/>
            </a:pPr>
            <a:endParaRPr lang="fr-FR" sz="1600" dirty="0"/>
          </a:p>
          <a:p>
            <a:pPr>
              <a:lnSpc>
                <a:spcPct val="150000"/>
              </a:lnSpc>
              <a:defRPr sz="1600"/>
            </a:pPr>
            <a:endParaRPr lang="fr-FR" sz="1600" dirty="0"/>
          </a:p>
          <a:p>
            <a:pPr>
              <a:lnSpc>
                <a:spcPct val="150000"/>
              </a:lnSpc>
              <a:defRPr sz="1600"/>
            </a:pPr>
            <a:r>
              <a:rPr lang="fr-FR" sz="1600" dirty="0"/>
              <a:t>Les âges des patients étaient compris entre 0 et 13 ans et 11 mois. </a:t>
            </a:r>
          </a:p>
          <a:p>
            <a:pPr>
              <a:lnSpc>
                <a:spcPct val="150000"/>
              </a:lnSpc>
              <a:defRPr sz="1600"/>
            </a:pPr>
            <a:r>
              <a:rPr lang="fr-FR" sz="1600" dirty="0"/>
              <a:t>Le délai moyen entre scanner et de l’IRM était de 12 jours, avec une médiane à 2 jours.</a:t>
            </a:r>
          </a:p>
          <a:p>
            <a:pPr lvl="1">
              <a:lnSpc>
                <a:spcPct val="150000"/>
              </a:lnSpc>
              <a:defRPr sz="1600"/>
            </a:pPr>
            <a:endParaRPr lang="fr-FR" sz="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06AFA-BFA3-A1B1-4FEE-FC4A70666B5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16ADB1-E4A2-878F-00B8-D7E46C3F13A2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87CB9-AC29-20B8-F918-790F9FED8BCE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6D471-EADD-053B-E9FD-21521C318099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61F24-AF47-5A14-2AE4-D87690CB5BAE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8A0B7F-CED3-A83E-6C11-DF17F201BF72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48D0-90F7-C843-FABE-27DF0920772D}"/>
              </a:ext>
            </a:extLst>
          </p:cNvPr>
          <p:cNvSpPr/>
          <p:nvPr/>
        </p:nvSpPr>
        <p:spPr>
          <a:xfrm>
            <a:off x="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F11B5-7E01-BC4C-D293-9E5B07D155CA}"/>
              </a:ext>
            </a:extLst>
          </p:cNvPr>
          <p:cNvSpPr/>
          <p:nvPr/>
        </p:nvSpPr>
        <p:spPr>
          <a:xfrm>
            <a:off x="1524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A279B-1E03-C7D2-632A-7E588B485626}"/>
              </a:ext>
            </a:extLst>
          </p:cNvPr>
          <p:cNvSpPr/>
          <p:nvPr/>
        </p:nvSpPr>
        <p:spPr>
          <a:xfrm>
            <a:off x="3048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54A4D-48D3-67D5-024F-8C35CA2D25ED}"/>
              </a:ext>
            </a:extLst>
          </p:cNvPr>
          <p:cNvSpPr/>
          <p:nvPr/>
        </p:nvSpPr>
        <p:spPr>
          <a:xfrm>
            <a:off x="4572000" y="-636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Résultats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C16995-2578-DA84-6B56-A0B28AB6E9B8}"/>
              </a:ext>
            </a:extLst>
          </p:cNvPr>
          <p:cNvSpPr/>
          <p:nvPr/>
        </p:nvSpPr>
        <p:spPr>
          <a:xfrm>
            <a:off x="6096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71D6B-A8C9-7F46-1D42-DBE56C44C590}"/>
              </a:ext>
            </a:extLst>
          </p:cNvPr>
          <p:cNvSpPr/>
          <p:nvPr/>
        </p:nvSpPr>
        <p:spPr>
          <a:xfrm>
            <a:off x="7620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120908EF-7BE0-791D-FF81-473C4D1AE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049" y="2228850"/>
            <a:ext cx="5969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6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EF300DD8-14AB-5B19-F771-9E05801FC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173" y="2940381"/>
            <a:ext cx="4500453" cy="31980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/>
              <a:t>Aspect des sutures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zones d’</a:t>
            </a:r>
            <a:r>
              <a:rPr lang="fr-FR" sz="1200" b="1" dirty="0"/>
              <a:t>hypersignal</a:t>
            </a:r>
            <a:r>
              <a:rPr lang="fr-FR" sz="1200" dirty="0"/>
              <a:t> linéaires dentelées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os spongieux autour en </a:t>
            </a:r>
            <a:r>
              <a:rPr lang="fr-FR" sz="1200" b="1" dirty="0"/>
              <a:t>hyposignal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endParaRPr lang="fr-FR" sz="1200" b="1" dirty="0"/>
          </a:p>
          <a:p>
            <a:pPr lvl="1">
              <a:lnSpc>
                <a:spcPct val="150000"/>
              </a:lnSpc>
              <a:defRPr sz="1600"/>
            </a:pPr>
            <a:endParaRPr lang="fr-FR" sz="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06AFA-BFA3-A1B1-4FEE-FC4A70666B5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16ADB1-E4A2-878F-00B8-D7E46C3F13A2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87CB9-AC29-20B8-F918-790F9FED8BCE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6D471-EADD-053B-E9FD-21521C318099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61F24-AF47-5A14-2AE4-D87690CB5BAE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8A0B7F-CED3-A83E-6C11-DF17F201BF72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48D0-90F7-C843-FABE-27DF0920772D}"/>
              </a:ext>
            </a:extLst>
          </p:cNvPr>
          <p:cNvSpPr/>
          <p:nvPr/>
        </p:nvSpPr>
        <p:spPr>
          <a:xfrm>
            <a:off x="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F11B5-7E01-BC4C-D293-9E5B07D155CA}"/>
              </a:ext>
            </a:extLst>
          </p:cNvPr>
          <p:cNvSpPr/>
          <p:nvPr/>
        </p:nvSpPr>
        <p:spPr>
          <a:xfrm>
            <a:off x="1524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A279B-1E03-C7D2-632A-7E588B485626}"/>
              </a:ext>
            </a:extLst>
          </p:cNvPr>
          <p:cNvSpPr/>
          <p:nvPr/>
        </p:nvSpPr>
        <p:spPr>
          <a:xfrm>
            <a:off x="3048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54A4D-48D3-67D5-024F-8C35CA2D25ED}"/>
              </a:ext>
            </a:extLst>
          </p:cNvPr>
          <p:cNvSpPr/>
          <p:nvPr/>
        </p:nvSpPr>
        <p:spPr>
          <a:xfrm>
            <a:off x="4572000" y="-636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Résultats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C16995-2578-DA84-6B56-A0B28AB6E9B8}"/>
              </a:ext>
            </a:extLst>
          </p:cNvPr>
          <p:cNvSpPr/>
          <p:nvPr/>
        </p:nvSpPr>
        <p:spPr>
          <a:xfrm>
            <a:off x="6096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71D6B-A8C9-7F46-1D42-DBE56C44C590}"/>
              </a:ext>
            </a:extLst>
          </p:cNvPr>
          <p:cNvSpPr/>
          <p:nvPr/>
        </p:nvSpPr>
        <p:spPr>
          <a:xfrm>
            <a:off x="7620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943DB375-033D-C7BE-91FA-F0BA61E25FEE}"/>
              </a:ext>
            </a:extLst>
          </p:cNvPr>
          <p:cNvSpPr/>
          <p:nvPr/>
        </p:nvSpPr>
        <p:spPr>
          <a:xfrm>
            <a:off x="5256054" y="5942862"/>
            <a:ext cx="362969" cy="181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70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06AFA-BFA3-A1B1-4FEE-FC4A70666B5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16ADB1-E4A2-878F-00B8-D7E46C3F13A2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87CB9-AC29-20B8-F918-790F9FED8BCE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6D471-EADD-053B-E9FD-21521C318099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61F24-AF47-5A14-2AE4-D87690CB5BAE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8A0B7F-CED3-A83E-6C11-DF17F201BF72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48D0-90F7-C843-FABE-27DF0920772D}"/>
              </a:ext>
            </a:extLst>
          </p:cNvPr>
          <p:cNvSpPr/>
          <p:nvPr/>
        </p:nvSpPr>
        <p:spPr>
          <a:xfrm>
            <a:off x="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F11B5-7E01-BC4C-D293-9E5B07D155CA}"/>
              </a:ext>
            </a:extLst>
          </p:cNvPr>
          <p:cNvSpPr/>
          <p:nvPr/>
        </p:nvSpPr>
        <p:spPr>
          <a:xfrm>
            <a:off x="1524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A279B-1E03-C7D2-632A-7E588B485626}"/>
              </a:ext>
            </a:extLst>
          </p:cNvPr>
          <p:cNvSpPr/>
          <p:nvPr/>
        </p:nvSpPr>
        <p:spPr>
          <a:xfrm>
            <a:off x="3048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54A4D-48D3-67D5-024F-8C35CA2D25ED}"/>
              </a:ext>
            </a:extLst>
          </p:cNvPr>
          <p:cNvSpPr/>
          <p:nvPr/>
        </p:nvSpPr>
        <p:spPr>
          <a:xfrm>
            <a:off x="4572000" y="-636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Résultats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C16995-2578-DA84-6B56-A0B28AB6E9B8}"/>
              </a:ext>
            </a:extLst>
          </p:cNvPr>
          <p:cNvSpPr/>
          <p:nvPr/>
        </p:nvSpPr>
        <p:spPr>
          <a:xfrm>
            <a:off x="6096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71D6B-A8C9-7F46-1D42-DBE56C44C590}"/>
              </a:ext>
            </a:extLst>
          </p:cNvPr>
          <p:cNvSpPr/>
          <p:nvPr/>
        </p:nvSpPr>
        <p:spPr>
          <a:xfrm>
            <a:off x="7620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6C69023-099D-ACE9-AB2A-760F290C8448}"/>
              </a:ext>
            </a:extLst>
          </p:cNvPr>
          <p:cNvSpPr txBox="1"/>
          <p:nvPr/>
        </p:nvSpPr>
        <p:spPr>
          <a:xfrm>
            <a:off x="979473" y="5452269"/>
            <a:ext cx="18078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/>
              <a:t>Patient de 2 mois 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8B4303C9-BCB7-4A44-3327-B43AAB4AA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473" y="1405731"/>
            <a:ext cx="3330128" cy="404653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00DB5D2-CA1C-3674-1F67-ECBCBC12B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2652" y="1417638"/>
            <a:ext cx="2831875" cy="278441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7C5B437-489F-CD5E-B795-AD5223C6F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809" y="4197041"/>
            <a:ext cx="2461559" cy="266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5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06AFA-BFA3-A1B1-4FEE-FC4A70666B5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16ADB1-E4A2-878F-00B8-D7E46C3F13A2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87CB9-AC29-20B8-F918-790F9FED8BCE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6D471-EADD-053B-E9FD-21521C318099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61F24-AF47-5A14-2AE4-D87690CB5BAE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8A0B7F-CED3-A83E-6C11-DF17F201BF72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48D0-90F7-C843-FABE-27DF0920772D}"/>
              </a:ext>
            </a:extLst>
          </p:cNvPr>
          <p:cNvSpPr/>
          <p:nvPr/>
        </p:nvSpPr>
        <p:spPr>
          <a:xfrm>
            <a:off x="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F11B5-7E01-BC4C-D293-9E5B07D155CA}"/>
              </a:ext>
            </a:extLst>
          </p:cNvPr>
          <p:cNvSpPr/>
          <p:nvPr/>
        </p:nvSpPr>
        <p:spPr>
          <a:xfrm>
            <a:off x="1524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A279B-1E03-C7D2-632A-7E588B485626}"/>
              </a:ext>
            </a:extLst>
          </p:cNvPr>
          <p:cNvSpPr/>
          <p:nvPr/>
        </p:nvSpPr>
        <p:spPr>
          <a:xfrm>
            <a:off x="3048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54A4D-48D3-67D5-024F-8C35CA2D25ED}"/>
              </a:ext>
            </a:extLst>
          </p:cNvPr>
          <p:cNvSpPr/>
          <p:nvPr/>
        </p:nvSpPr>
        <p:spPr>
          <a:xfrm>
            <a:off x="4572000" y="-636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Résultats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C16995-2578-DA84-6B56-A0B28AB6E9B8}"/>
              </a:ext>
            </a:extLst>
          </p:cNvPr>
          <p:cNvSpPr/>
          <p:nvPr/>
        </p:nvSpPr>
        <p:spPr>
          <a:xfrm>
            <a:off x="6096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71D6B-A8C9-7F46-1D42-DBE56C44C590}"/>
              </a:ext>
            </a:extLst>
          </p:cNvPr>
          <p:cNvSpPr/>
          <p:nvPr/>
        </p:nvSpPr>
        <p:spPr>
          <a:xfrm>
            <a:off x="7620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pic>
        <p:nvPicPr>
          <p:cNvPr id="28" name="NOBIS">
            <a:hlinkClick r:id="" action="ppaction://media"/>
            <a:extLst>
              <a:ext uri="{FF2B5EF4-FFF2-40B4-BE49-F238E27FC236}">
                <a16:creationId xmlns:a16="http://schemas.microsoft.com/office/drawing/2014/main" id="{C4C0BCDB-3F20-6E00-66E8-BC88165963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43692" y="406400"/>
            <a:ext cx="6045200" cy="60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1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06AFA-BFA3-A1B1-4FEE-FC4A70666B5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16ADB1-E4A2-878F-00B8-D7E46C3F13A2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87CB9-AC29-20B8-F918-790F9FED8BCE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6D471-EADD-053B-E9FD-21521C318099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61F24-AF47-5A14-2AE4-D87690CB5BAE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8A0B7F-CED3-A83E-6C11-DF17F201BF72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48D0-90F7-C843-FABE-27DF0920772D}"/>
              </a:ext>
            </a:extLst>
          </p:cNvPr>
          <p:cNvSpPr/>
          <p:nvPr/>
        </p:nvSpPr>
        <p:spPr>
          <a:xfrm>
            <a:off x="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F11B5-7E01-BC4C-D293-9E5B07D155CA}"/>
              </a:ext>
            </a:extLst>
          </p:cNvPr>
          <p:cNvSpPr/>
          <p:nvPr/>
        </p:nvSpPr>
        <p:spPr>
          <a:xfrm>
            <a:off x="1524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A279B-1E03-C7D2-632A-7E588B485626}"/>
              </a:ext>
            </a:extLst>
          </p:cNvPr>
          <p:cNvSpPr/>
          <p:nvPr/>
        </p:nvSpPr>
        <p:spPr>
          <a:xfrm>
            <a:off x="3048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54A4D-48D3-67D5-024F-8C35CA2D25ED}"/>
              </a:ext>
            </a:extLst>
          </p:cNvPr>
          <p:cNvSpPr/>
          <p:nvPr/>
        </p:nvSpPr>
        <p:spPr>
          <a:xfrm>
            <a:off x="4572000" y="-636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Résultats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C16995-2578-DA84-6B56-A0B28AB6E9B8}"/>
              </a:ext>
            </a:extLst>
          </p:cNvPr>
          <p:cNvSpPr/>
          <p:nvPr/>
        </p:nvSpPr>
        <p:spPr>
          <a:xfrm>
            <a:off x="6096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71D6B-A8C9-7F46-1D42-DBE56C44C590}"/>
              </a:ext>
            </a:extLst>
          </p:cNvPr>
          <p:cNvSpPr/>
          <p:nvPr/>
        </p:nvSpPr>
        <p:spPr>
          <a:xfrm>
            <a:off x="7620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456687E-1355-0E78-5487-5B6C3CD73532}"/>
              </a:ext>
            </a:extLst>
          </p:cNvPr>
          <p:cNvSpPr txBox="1"/>
          <p:nvPr/>
        </p:nvSpPr>
        <p:spPr>
          <a:xfrm>
            <a:off x="762000" y="5756286"/>
            <a:ext cx="155541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/>
              <a:t>Patiente âgée de 2 jours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53EE3BE-436F-4967-3435-8DD08BB77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396212"/>
            <a:ext cx="76708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3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Discussion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/>
              <a:t>Score de « 2 » pour </a:t>
            </a:r>
            <a:r>
              <a:rPr lang="fr-FR" sz="1600" u="sng" dirty="0"/>
              <a:t>l’ensemble des sutures</a:t>
            </a:r>
            <a:r>
              <a:rPr lang="fr-FR" sz="1600" dirty="0"/>
              <a:t> et par </a:t>
            </a:r>
            <a:r>
              <a:rPr lang="fr-FR" sz="1600" u="sng" dirty="0"/>
              <a:t>tous</a:t>
            </a:r>
            <a:r>
              <a:rPr lang="fr-FR" sz="1600" dirty="0"/>
              <a:t> les observateurs dans </a:t>
            </a:r>
            <a:r>
              <a:rPr lang="fr-FR" sz="1600" b="1" dirty="0"/>
              <a:t>33%</a:t>
            </a:r>
            <a:r>
              <a:rPr lang="fr-FR" sz="1600" dirty="0"/>
              <a:t> des cas</a:t>
            </a:r>
          </a:p>
          <a:p>
            <a:pPr>
              <a:lnSpc>
                <a:spcPct val="150000"/>
              </a:lnSpc>
              <a:defRPr sz="1600"/>
            </a:pPr>
            <a:r>
              <a:rPr lang="fr-FR" sz="1600" dirty="0"/>
              <a:t>Analyse secondaire sur groupe de patients 2 semaines - 13 mois </a:t>
            </a:r>
            <a:endParaRPr lang="fr-FR" sz="1200" b="1" dirty="0"/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Accord inter-observateur pour score de « 2 » </a:t>
            </a:r>
            <a:r>
              <a:rPr lang="fr-FR" sz="1200" b="1" dirty="0"/>
              <a:t>75% vs 33% </a:t>
            </a:r>
            <a:r>
              <a:rPr lang="fr-FR" sz="1200" dirty="0"/>
              <a:t>(global)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Avec l’avancée en âge: sutures moins larges, signal</a:t>
            </a:r>
          </a:p>
          <a:p>
            <a:pPr marL="457200" lvl="1" indent="0">
              <a:lnSpc>
                <a:spcPct val="150000"/>
              </a:lnSpc>
              <a:buNone/>
              <a:defRPr sz="1600"/>
            </a:pPr>
            <a:r>
              <a:rPr lang="fr-FR" sz="1200" dirty="0"/>
              <a:t>Black Bone se modifie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Diagnostic des crâniosténoses : </a:t>
            </a:r>
            <a:r>
              <a:rPr lang="fr-FR" sz="1200" b="1" dirty="0"/>
              <a:t>avant 1 an ++</a:t>
            </a:r>
          </a:p>
          <a:p>
            <a:pPr marL="457200" lvl="1" indent="0">
              <a:lnSpc>
                <a:spcPct val="150000"/>
              </a:lnSpc>
              <a:buNone/>
              <a:defRPr sz="1600"/>
            </a:pPr>
            <a:endParaRPr lang="fr-FR" sz="1200" dirty="0"/>
          </a:p>
          <a:p>
            <a:pPr lvl="1">
              <a:lnSpc>
                <a:spcPct val="150000"/>
              </a:lnSpc>
              <a:defRPr sz="1600"/>
            </a:pPr>
            <a:endParaRPr lang="fr-FR" sz="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06AFA-BFA3-A1B1-4FEE-FC4A70666B5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16ADB1-E4A2-878F-00B8-D7E46C3F13A2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87CB9-AC29-20B8-F918-790F9FED8BCE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6D471-EADD-053B-E9FD-21521C318099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61F24-AF47-5A14-2AE4-D87690CB5BAE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8A0B7F-CED3-A83E-6C11-DF17F201BF72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48D0-90F7-C843-FABE-27DF0920772D}"/>
              </a:ext>
            </a:extLst>
          </p:cNvPr>
          <p:cNvSpPr/>
          <p:nvPr/>
        </p:nvSpPr>
        <p:spPr>
          <a:xfrm>
            <a:off x="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F11B5-7E01-BC4C-D293-9E5B07D155CA}"/>
              </a:ext>
            </a:extLst>
          </p:cNvPr>
          <p:cNvSpPr/>
          <p:nvPr/>
        </p:nvSpPr>
        <p:spPr>
          <a:xfrm>
            <a:off x="1524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A279B-1E03-C7D2-632A-7E588B485626}"/>
              </a:ext>
            </a:extLst>
          </p:cNvPr>
          <p:cNvSpPr/>
          <p:nvPr/>
        </p:nvSpPr>
        <p:spPr>
          <a:xfrm>
            <a:off x="3048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54A4D-48D3-67D5-024F-8C35CA2D25ED}"/>
              </a:ext>
            </a:extLst>
          </p:cNvPr>
          <p:cNvSpPr/>
          <p:nvPr/>
        </p:nvSpPr>
        <p:spPr>
          <a:xfrm>
            <a:off x="4572000" y="-636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Résultats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C16995-2578-DA84-6B56-A0B28AB6E9B8}"/>
              </a:ext>
            </a:extLst>
          </p:cNvPr>
          <p:cNvSpPr/>
          <p:nvPr/>
        </p:nvSpPr>
        <p:spPr>
          <a:xfrm>
            <a:off x="6096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71D6B-A8C9-7F46-1D42-DBE56C44C590}"/>
              </a:ext>
            </a:extLst>
          </p:cNvPr>
          <p:cNvSpPr/>
          <p:nvPr/>
        </p:nvSpPr>
        <p:spPr>
          <a:xfrm>
            <a:off x="7620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67B6FD-81BF-FDD5-1D01-065DF2B98A20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689C78-7A76-0220-897D-F14CE8EE9A62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7BB11B-0C5D-B622-5745-42D5DA58F70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5E3232-5669-95A5-8BC7-5A8E3A17FB94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EA1CF5-C4C3-2732-8042-9EB51C43AE79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Discussion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15AD1A5-C01C-9E74-A363-6C0508CA324E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13338AA6-CD29-BF65-4627-E5EA9910B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804" y="3210394"/>
            <a:ext cx="3722810" cy="345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6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Discussion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>
                <a:solidFill>
                  <a:srgbClr val="00B050"/>
                </a:solidFill>
              </a:rPr>
              <a:t>Forces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critères stricts pour comparer BB au scanner: si moindre doute: pas de score « 2 » attribué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b="1" dirty="0"/>
              <a:t>Faible délai </a:t>
            </a:r>
            <a:r>
              <a:rPr lang="fr-FR" sz="1200" dirty="0"/>
              <a:t>entre la réalisation du scanner et de l’IRM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présence de </a:t>
            </a:r>
            <a:r>
              <a:rPr lang="fr-FR" sz="1200" b="1" dirty="0"/>
              <a:t>4 observateurs </a:t>
            </a:r>
            <a:r>
              <a:rPr lang="fr-FR" sz="1200" dirty="0"/>
              <a:t>avec niveaux d’expérience différents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b="1" dirty="0"/>
              <a:t>première étude utilisant la suite ADW pour l’analyse de séquence BB crânienne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simplicité de mise en œuvre des reconstructions IRM ADW Server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endParaRPr lang="fr-FR" sz="1200" dirty="0"/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endParaRPr lang="fr-FR" sz="800" dirty="0"/>
          </a:p>
          <a:p>
            <a:pPr lvl="1">
              <a:lnSpc>
                <a:spcPct val="150000"/>
              </a:lnSpc>
              <a:defRPr sz="1600"/>
            </a:pPr>
            <a:endParaRPr lang="fr-FR" sz="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06AFA-BFA3-A1B1-4FEE-FC4A70666B5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16ADB1-E4A2-878F-00B8-D7E46C3F13A2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87CB9-AC29-20B8-F918-790F9FED8BCE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6D471-EADD-053B-E9FD-21521C318099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61F24-AF47-5A14-2AE4-D87690CB5BAE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8A0B7F-CED3-A83E-6C11-DF17F201BF72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48D0-90F7-C843-FABE-27DF0920772D}"/>
              </a:ext>
            </a:extLst>
          </p:cNvPr>
          <p:cNvSpPr/>
          <p:nvPr/>
        </p:nvSpPr>
        <p:spPr>
          <a:xfrm>
            <a:off x="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F11B5-7E01-BC4C-D293-9E5B07D155CA}"/>
              </a:ext>
            </a:extLst>
          </p:cNvPr>
          <p:cNvSpPr/>
          <p:nvPr/>
        </p:nvSpPr>
        <p:spPr>
          <a:xfrm>
            <a:off x="1524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A279B-1E03-C7D2-632A-7E588B485626}"/>
              </a:ext>
            </a:extLst>
          </p:cNvPr>
          <p:cNvSpPr/>
          <p:nvPr/>
        </p:nvSpPr>
        <p:spPr>
          <a:xfrm>
            <a:off x="3048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54A4D-48D3-67D5-024F-8C35CA2D25ED}"/>
              </a:ext>
            </a:extLst>
          </p:cNvPr>
          <p:cNvSpPr/>
          <p:nvPr/>
        </p:nvSpPr>
        <p:spPr>
          <a:xfrm>
            <a:off x="4572000" y="-636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Résultats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C16995-2578-DA84-6B56-A0B28AB6E9B8}"/>
              </a:ext>
            </a:extLst>
          </p:cNvPr>
          <p:cNvSpPr/>
          <p:nvPr/>
        </p:nvSpPr>
        <p:spPr>
          <a:xfrm>
            <a:off x="6096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71D6B-A8C9-7F46-1D42-DBE56C44C590}"/>
              </a:ext>
            </a:extLst>
          </p:cNvPr>
          <p:cNvSpPr/>
          <p:nvPr/>
        </p:nvSpPr>
        <p:spPr>
          <a:xfrm>
            <a:off x="7620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67B6FD-81BF-FDD5-1D01-065DF2B98A20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689C78-7A76-0220-897D-F14CE8EE9A62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7BB11B-0C5D-B622-5745-42D5DA58F70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5E3232-5669-95A5-8BC7-5A8E3A17FB94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EA1CF5-C4C3-2732-8042-9EB51C43AE79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Discussion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15AD1A5-C01C-9E74-A363-6C0508CA324E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12805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Discussion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>
                <a:solidFill>
                  <a:srgbClr val="FF0000"/>
                </a:solidFill>
              </a:rPr>
              <a:t>Faiblesses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étude </a:t>
            </a:r>
            <a:r>
              <a:rPr lang="fr-FR" sz="1200" b="1" dirty="0"/>
              <a:t>monocentrique rétrospective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petit échantillon de </a:t>
            </a:r>
            <a:r>
              <a:rPr lang="fr-FR" sz="1200" b="1" dirty="0"/>
              <a:t>21 patients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pas de suspicion de crâniosténose: étude des sutures ouvertes uniquement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endParaRPr lang="fr-FR" sz="1200" dirty="0"/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endParaRPr lang="fr-FR" sz="1200" dirty="0"/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endParaRPr lang="fr-FR" sz="800" dirty="0"/>
          </a:p>
          <a:p>
            <a:pPr lvl="1">
              <a:lnSpc>
                <a:spcPct val="150000"/>
              </a:lnSpc>
              <a:defRPr sz="1600"/>
            </a:pPr>
            <a:endParaRPr lang="fr-FR" sz="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06AFA-BFA3-A1B1-4FEE-FC4A70666B5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16ADB1-E4A2-878F-00B8-D7E46C3F13A2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87CB9-AC29-20B8-F918-790F9FED8BCE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6D471-EADD-053B-E9FD-21521C318099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61F24-AF47-5A14-2AE4-D87690CB5BAE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8A0B7F-CED3-A83E-6C11-DF17F201BF72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48D0-90F7-C843-FABE-27DF0920772D}"/>
              </a:ext>
            </a:extLst>
          </p:cNvPr>
          <p:cNvSpPr/>
          <p:nvPr/>
        </p:nvSpPr>
        <p:spPr>
          <a:xfrm>
            <a:off x="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F11B5-7E01-BC4C-D293-9E5B07D155CA}"/>
              </a:ext>
            </a:extLst>
          </p:cNvPr>
          <p:cNvSpPr/>
          <p:nvPr/>
        </p:nvSpPr>
        <p:spPr>
          <a:xfrm>
            <a:off x="1524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A279B-1E03-C7D2-632A-7E588B485626}"/>
              </a:ext>
            </a:extLst>
          </p:cNvPr>
          <p:cNvSpPr/>
          <p:nvPr/>
        </p:nvSpPr>
        <p:spPr>
          <a:xfrm>
            <a:off x="3048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54A4D-48D3-67D5-024F-8C35CA2D25ED}"/>
              </a:ext>
            </a:extLst>
          </p:cNvPr>
          <p:cNvSpPr/>
          <p:nvPr/>
        </p:nvSpPr>
        <p:spPr>
          <a:xfrm>
            <a:off x="4572000" y="-636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Résultats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C16995-2578-DA84-6B56-A0B28AB6E9B8}"/>
              </a:ext>
            </a:extLst>
          </p:cNvPr>
          <p:cNvSpPr/>
          <p:nvPr/>
        </p:nvSpPr>
        <p:spPr>
          <a:xfrm>
            <a:off x="6096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71D6B-A8C9-7F46-1D42-DBE56C44C590}"/>
              </a:ext>
            </a:extLst>
          </p:cNvPr>
          <p:cNvSpPr/>
          <p:nvPr/>
        </p:nvSpPr>
        <p:spPr>
          <a:xfrm>
            <a:off x="7620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67B6FD-81BF-FDD5-1D01-065DF2B98A20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689C78-7A76-0220-897D-F14CE8EE9A62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7BB11B-0C5D-B622-5745-42D5DA58F70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5E3232-5669-95A5-8BC7-5A8E3A17FB94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EA1CF5-C4C3-2732-8042-9EB51C43AE79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Discussion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15AD1A5-C01C-9E74-A363-6C0508CA324E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12785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Discussion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/>
              <a:t>Autres aspects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utilisation d’autres logiciels plus performants par les autres équipes: </a:t>
            </a:r>
            <a:r>
              <a:rPr lang="fr-FR" sz="1200" dirty="0" err="1"/>
              <a:t>Mimics</a:t>
            </a:r>
            <a:r>
              <a:rPr lang="fr-FR" sz="1200" dirty="0"/>
              <a:t>/</a:t>
            </a:r>
            <a:r>
              <a:rPr lang="fr-FR" sz="1200" dirty="0" err="1"/>
              <a:t>Fovia</a:t>
            </a:r>
            <a:r>
              <a:rPr lang="fr-FR" sz="1200" dirty="0"/>
              <a:t>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pas d’adaptation/amélioration de la séquence (étude rétrospective)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r>
              <a:rPr lang="fr-FR" sz="1200" dirty="0"/>
              <a:t>IRM 1.5T vs 3T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endParaRPr lang="fr-FR" sz="1200" dirty="0"/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endParaRPr lang="fr-FR" sz="800" dirty="0"/>
          </a:p>
          <a:p>
            <a:pPr lvl="1">
              <a:lnSpc>
                <a:spcPct val="150000"/>
              </a:lnSpc>
              <a:defRPr sz="1600"/>
            </a:pPr>
            <a:endParaRPr lang="fr-FR" sz="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06AFA-BFA3-A1B1-4FEE-FC4A70666B5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16ADB1-E4A2-878F-00B8-D7E46C3F13A2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87CB9-AC29-20B8-F918-790F9FED8BCE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6D471-EADD-053B-E9FD-21521C318099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61F24-AF47-5A14-2AE4-D87690CB5BAE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8A0B7F-CED3-A83E-6C11-DF17F201BF72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48D0-90F7-C843-FABE-27DF0920772D}"/>
              </a:ext>
            </a:extLst>
          </p:cNvPr>
          <p:cNvSpPr/>
          <p:nvPr/>
        </p:nvSpPr>
        <p:spPr>
          <a:xfrm>
            <a:off x="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F11B5-7E01-BC4C-D293-9E5B07D155CA}"/>
              </a:ext>
            </a:extLst>
          </p:cNvPr>
          <p:cNvSpPr/>
          <p:nvPr/>
        </p:nvSpPr>
        <p:spPr>
          <a:xfrm>
            <a:off x="1524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A279B-1E03-C7D2-632A-7E588B485626}"/>
              </a:ext>
            </a:extLst>
          </p:cNvPr>
          <p:cNvSpPr/>
          <p:nvPr/>
        </p:nvSpPr>
        <p:spPr>
          <a:xfrm>
            <a:off x="3048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54A4D-48D3-67D5-024F-8C35CA2D25ED}"/>
              </a:ext>
            </a:extLst>
          </p:cNvPr>
          <p:cNvSpPr/>
          <p:nvPr/>
        </p:nvSpPr>
        <p:spPr>
          <a:xfrm>
            <a:off x="4572000" y="-636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Résultats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C16995-2578-DA84-6B56-A0B28AB6E9B8}"/>
              </a:ext>
            </a:extLst>
          </p:cNvPr>
          <p:cNvSpPr/>
          <p:nvPr/>
        </p:nvSpPr>
        <p:spPr>
          <a:xfrm>
            <a:off x="6096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71D6B-A8C9-7F46-1D42-DBE56C44C590}"/>
              </a:ext>
            </a:extLst>
          </p:cNvPr>
          <p:cNvSpPr/>
          <p:nvPr/>
        </p:nvSpPr>
        <p:spPr>
          <a:xfrm>
            <a:off x="7620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67B6FD-81BF-FDD5-1D01-065DF2B98A20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689C78-7A76-0220-897D-F14CE8EE9A62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7BB11B-0C5D-B622-5745-42D5DA58F70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5E3232-5669-95A5-8BC7-5A8E3A17FB94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EA1CF5-C4C3-2732-8042-9EB51C43AE79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Discussion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15AD1A5-C01C-9E74-A363-6C0508CA324E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70989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8288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6576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0" y="0"/>
            <a:ext cx="18288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EA212-6EFC-5ED1-92DA-8104CFE452CD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08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1600"/>
            </a:pPr>
            <a:r>
              <a:rPr lang="fr-FR" sz="1600" dirty="0"/>
              <a:t>IRM Black Bone: technique prometteuse en utilisant ADW Server</a:t>
            </a:r>
          </a:p>
          <a:p>
            <a:pPr>
              <a:lnSpc>
                <a:spcPct val="150000"/>
              </a:lnSpc>
              <a:defRPr sz="1600"/>
            </a:pPr>
            <a:r>
              <a:rPr lang="fr-FR" sz="1600" dirty="0"/>
              <a:t>Performance globale inférieure au scanner</a:t>
            </a:r>
          </a:p>
          <a:p>
            <a:pPr>
              <a:lnSpc>
                <a:spcPct val="150000"/>
              </a:lnSpc>
              <a:defRPr sz="1600"/>
            </a:pPr>
            <a:r>
              <a:rPr lang="fr-FR" sz="1600" u="sng" dirty="0"/>
              <a:t>Mais</a:t>
            </a:r>
            <a:r>
              <a:rPr lang="fr-FR" sz="1600" dirty="0"/>
              <a:t> non irradiante</a:t>
            </a:r>
          </a:p>
          <a:p>
            <a:pPr>
              <a:lnSpc>
                <a:spcPct val="150000"/>
              </a:lnSpc>
              <a:defRPr sz="1600"/>
            </a:pPr>
            <a:r>
              <a:rPr lang="fr-FR" sz="1600" dirty="0"/>
              <a:t>Travail préliminaire nécessitant une étude prospective </a:t>
            </a:r>
          </a:p>
          <a:p>
            <a:pPr>
              <a:lnSpc>
                <a:spcPct val="150000"/>
              </a:lnSpc>
              <a:defRPr sz="1600"/>
            </a:pPr>
            <a:r>
              <a:rPr lang="fr-FR" sz="1600" dirty="0"/>
              <a:t>Optimisation des paramètres</a:t>
            </a:r>
            <a:endParaRPr lang="fr-FR" sz="1200" dirty="0"/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endParaRPr lang="fr-FR" sz="1200" dirty="0"/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 sz="1600"/>
            </a:pPr>
            <a:endParaRPr lang="fr-FR" sz="800" dirty="0"/>
          </a:p>
          <a:p>
            <a:pPr lvl="1">
              <a:lnSpc>
                <a:spcPct val="150000"/>
              </a:lnSpc>
              <a:defRPr sz="1600"/>
            </a:pPr>
            <a:endParaRPr lang="fr-FR" sz="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4C8F07-2416-4E3F-EA4B-7BE3BBD4C5F1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0B7AD-AE66-9773-656D-6607E6B1AEC1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12FDB-F66B-D6AF-47F6-E075C0AC8EA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BC30C-8E33-E6B5-7A4F-F60C3F7D91BD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944DA3-3556-FC41-A45D-01A2FFD23093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02B9B0-6CAD-33A7-5961-4C019618AF11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06AFA-BFA3-A1B1-4FEE-FC4A70666B52}"/>
              </a:ext>
            </a:extLst>
          </p:cNvPr>
          <p:cNvSpPr/>
          <p:nvPr/>
        </p:nvSpPr>
        <p:spPr>
          <a:xfrm>
            <a:off x="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16ADB1-E4A2-878F-00B8-D7E46C3F13A2}"/>
              </a:ext>
            </a:extLst>
          </p:cNvPr>
          <p:cNvSpPr/>
          <p:nvPr/>
        </p:nvSpPr>
        <p:spPr>
          <a:xfrm>
            <a:off x="1524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487CB9-AC29-20B8-F918-790F9FED8BCE}"/>
              </a:ext>
            </a:extLst>
          </p:cNvPr>
          <p:cNvSpPr/>
          <p:nvPr/>
        </p:nvSpPr>
        <p:spPr>
          <a:xfrm>
            <a:off x="3048000" y="-318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6D471-EADD-053B-E9FD-21521C318099}"/>
              </a:ext>
            </a:extLst>
          </p:cNvPr>
          <p:cNvSpPr/>
          <p:nvPr/>
        </p:nvSpPr>
        <p:spPr>
          <a:xfrm>
            <a:off x="4572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661F24-AF47-5A14-2AE4-D87690CB5BAE}"/>
              </a:ext>
            </a:extLst>
          </p:cNvPr>
          <p:cNvSpPr/>
          <p:nvPr/>
        </p:nvSpPr>
        <p:spPr>
          <a:xfrm>
            <a:off x="6096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8A0B7F-CED3-A83E-6C11-DF17F201BF72}"/>
              </a:ext>
            </a:extLst>
          </p:cNvPr>
          <p:cNvSpPr/>
          <p:nvPr/>
        </p:nvSpPr>
        <p:spPr>
          <a:xfrm>
            <a:off x="7620000" y="-318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4C48D0-90F7-C843-FABE-27DF0920772D}"/>
              </a:ext>
            </a:extLst>
          </p:cNvPr>
          <p:cNvSpPr/>
          <p:nvPr/>
        </p:nvSpPr>
        <p:spPr>
          <a:xfrm>
            <a:off x="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0F11B5-7E01-BC4C-D293-9E5B07D155CA}"/>
              </a:ext>
            </a:extLst>
          </p:cNvPr>
          <p:cNvSpPr/>
          <p:nvPr/>
        </p:nvSpPr>
        <p:spPr>
          <a:xfrm>
            <a:off x="1524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7A279B-1E03-C7D2-632A-7E588B485626}"/>
              </a:ext>
            </a:extLst>
          </p:cNvPr>
          <p:cNvSpPr/>
          <p:nvPr/>
        </p:nvSpPr>
        <p:spPr>
          <a:xfrm>
            <a:off x="3048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054A4D-48D3-67D5-024F-8C35CA2D25ED}"/>
              </a:ext>
            </a:extLst>
          </p:cNvPr>
          <p:cNvSpPr/>
          <p:nvPr/>
        </p:nvSpPr>
        <p:spPr>
          <a:xfrm>
            <a:off x="4572000" y="-636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Résultats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C16995-2578-DA84-6B56-A0B28AB6E9B8}"/>
              </a:ext>
            </a:extLst>
          </p:cNvPr>
          <p:cNvSpPr/>
          <p:nvPr/>
        </p:nvSpPr>
        <p:spPr>
          <a:xfrm>
            <a:off x="6096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671D6B-A8C9-7F46-1D42-DBE56C44C590}"/>
              </a:ext>
            </a:extLst>
          </p:cNvPr>
          <p:cNvSpPr/>
          <p:nvPr/>
        </p:nvSpPr>
        <p:spPr>
          <a:xfrm>
            <a:off x="7620000" y="-636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67B6FD-81BF-FDD5-1D01-065DF2B98A20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689C78-7A76-0220-897D-F14CE8EE9A62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7BB11B-0C5D-B622-5745-42D5DA58F708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Méthodes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5E3232-5669-95A5-8BC7-5A8E3A17FB94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EA1CF5-C4C3-2732-8042-9EB51C43AE79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Discussion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15AD1A5-C01C-9E74-A363-6C0508CA324E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Conclusion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29CFEA3-5FC7-35D6-8D8C-1383BAF723F6}"/>
              </a:ext>
            </a:extLst>
          </p:cNvPr>
          <p:cNvSpPr/>
          <p:nvPr/>
        </p:nvSpPr>
        <p:spPr>
          <a:xfrm>
            <a:off x="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Introduction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1E1C5B0-FDED-DB5D-A44B-3C333EEEF01B}"/>
              </a:ext>
            </a:extLst>
          </p:cNvPr>
          <p:cNvSpPr/>
          <p:nvPr/>
        </p:nvSpPr>
        <p:spPr>
          <a:xfrm>
            <a:off x="1524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Objectifs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ED089B1-0DD2-282E-E43E-E25CCB7BC68D}"/>
              </a:ext>
            </a:extLst>
          </p:cNvPr>
          <p:cNvSpPr/>
          <p:nvPr/>
        </p:nvSpPr>
        <p:spPr>
          <a:xfrm>
            <a:off x="3048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rPr dirty="0" err="1"/>
              <a:t>Méthode</a:t>
            </a:r>
            <a:endParaRPr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2A911F-ECD5-E193-BB24-AF21F51ED654}"/>
              </a:ext>
            </a:extLst>
          </p:cNvPr>
          <p:cNvSpPr/>
          <p:nvPr/>
        </p:nvSpPr>
        <p:spPr>
          <a:xfrm>
            <a:off x="4572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Résultats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19B58B6-FCCB-822A-6F4E-28A87D4FD41E}"/>
              </a:ext>
            </a:extLst>
          </p:cNvPr>
          <p:cNvSpPr/>
          <p:nvPr/>
        </p:nvSpPr>
        <p:spPr>
          <a:xfrm>
            <a:off x="6096000" y="0"/>
            <a:ext cx="1524000" cy="274320"/>
          </a:xfrm>
          <a:prstGeom prst="rect">
            <a:avLst/>
          </a:prstGeom>
          <a:solidFill>
            <a:srgbClr val="E6E6E6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505050"/>
                </a:solidFill>
              </a:defRPr>
            </a:pPr>
            <a:r>
              <a:t>Discussion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96C683F-F31B-BF8D-0075-1645654098B4}"/>
              </a:ext>
            </a:extLst>
          </p:cNvPr>
          <p:cNvSpPr/>
          <p:nvPr/>
        </p:nvSpPr>
        <p:spPr>
          <a:xfrm>
            <a:off x="7620000" y="0"/>
            <a:ext cx="1524000" cy="274320"/>
          </a:xfrm>
          <a:prstGeom prst="rect">
            <a:avLst/>
          </a:prstGeom>
          <a:solidFill>
            <a:srgbClr val="2159A4"/>
          </a:solidFill>
          <a:ln>
            <a:solidFill>
              <a:srgbClr val="3232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94606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16263</TotalTime>
  <Words>1151</Words>
  <Application>Microsoft Macintosh PowerPoint</Application>
  <PresentationFormat>Affichage à l'écran (4:3)</PresentationFormat>
  <Paragraphs>490</Paragraphs>
  <Slides>16</Slides>
  <Notes>15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Office Theme</vt:lpstr>
      <vt:lpstr>Présentation PowerPoint</vt:lpstr>
      <vt:lpstr>Objectifs</vt:lpstr>
      <vt:lpstr>Matériel et méthode</vt:lpstr>
      <vt:lpstr>Matériel et méthode</vt:lpstr>
      <vt:lpstr>Matériel et méthode</vt:lpstr>
      <vt:lpstr>Résultats</vt:lpstr>
      <vt:lpstr>Résultats</vt:lpstr>
      <vt:lpstr>Résultats</vt:lpstr>
      <vt:lpstr>Résultats</vt:lpstr>
      <vt:lpstr>Résultats</vt:lpstr>
      <vt:lpstr>Résultats</vt:lpstr>
      <vt:lpstr>Discussion</vt:lpstr>
      <vt:lpstr>Discussion</vt:lpstr>
      <vt:lpstr>Discussion</vt:lpstr>
      <vt:lpstr>Discussion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/>
  <cp:keywords/>
  <dc:description>generated using python-pptx</dc:description>
  <cp:lastModifiedBy>Albane Ray</cp:lastModifiedBy>
  <cp:revision>14</cp:revision>
  <dcterms:created xsi:type="dcterms:W3CDTF">2013-01-27T09:14:16Z</dcterms:created>
  <dcterms:modified xsi:type="dcterms:W3CDTF">2026-02-18T15:23:53Z</dcterms:modified>
  <cp:category/>
</cp:coreProperties>
</file>