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95" r:id="rId2"/>
    <p:sldId id="261" r:id="rId3"/>
    <p:sldId id="297" r:id="rId4"/>
    <p:sldId id="267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47E59-F319-4151-BE4B-65C3CDB06C6C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E6796-AD20-4A55-96B5-E36B84398F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292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Tumorales ou granulomateuses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(tige pituitaire ++, parenchyme encéphalique, méninges, sinus veineux, espaces de Virchow-Robin) </a:t>
            </a:r>
          </a:p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Neurodégénératives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(cervelet et tronc cérébral) 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Révélée par un diabète insipide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Epaississement localisé ou diffus de la tige pituitaire, tubulé ou nodulaire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Possible extension hypothalamique.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IRM, elle apparait comme un 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élargissement fusiforme voire nodulaire au rehaussement intense avec possible extension hypothalamique .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 s’y associe fréquemment l’absence de l’hypersignal T1 normal de la post hypophyse (en rapport avec les granules de vasopressine) /</a:t>
            </a:r>
          </a:p>
          <a:p>
            <a:r>
              <a:rPr lang="fr-FR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Sous traitement médical :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 l’épaississement de la tige pituitaire régresse, ce n’est pas le cas du diabète insipide.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BDC652-3AB0-4D5A-B266-8A007D3AE0D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540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DC652-3AB0-4D5A-B266-8A007D3AE0D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6172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atteintes neurodégénératives sont  Révélées par une ataxie ou régression psychomotrice :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Elles sont localisées principalement dans le cervelet (substance blanche hémisphérique et noyaux dentelés) mais aussi le tronc cérébral et les noyaux gris centraux, en particulier les pallidums. 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Hypersignaux T2 arrondis ou en plages, se rehaussant peu ou pas, situés en général dans les noyaux dentelés ou la substance blanche cérébelleuse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Atrophie cérébelleuse parfois</a:t>
            </a:r>
            <a:b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DC652-3AB0-4D5A-B266-8A007D3AE0D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507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dirty="0"/>
              <a:t>Hypothalamus et hypophyse</a:t>
            </a:r>
          </a:p>
          <a:p>
            <a:r>
              <a:rPr lang="fr-FR" sz="1200" dirty="0"/>
              <a:t>Atteinte souvent associée à une maladie </a:t>
            </a:r>
            <a:r>
              <a:rPr lang="fr-FR" sz="1200" dirty="0" err="1"/>
              <a:t>leptomeningée</a:t>
            </a:r>
            <a:r>
              <a:rPr lang="fr-FR" sz="1200" dirty="0"/>
              <a:t> étendue</a:t>
            </a:r>
          </a:p>
          <a:p>
            <a:r>
              <a:rPr lang="fr-FR" sz="1200" dirty="0"/>
              <a:t>Possibilité d’atteinte isolée, parfois limitée à l’</a:t>
            </a:r>
            <a:r>
              <a:rPr lang="fr-FR" sz="1200" b="1" dirty="0"/>
              <a:t>infundibulum</a:t>
            </a:r>
            <a:endParaRPr lang="fr-FR" sz="1200" dirty="0"/>
          </a:p>
          <a:p>
            <a:r>
              <a:rPr lang="fr-FR" sz="1200" b="1" dirty="0"/>
              <a:t>Nerfs crâniens</a:t>
            </a:r>
          </a:p>
          <a:p>
            <a:r>
              <a:rPr lang="fr-FR" sz="1200" dirty="0"/>
              <a:t>Atteinte isolée ou associée à la </a:t>
            </a:r>
            <a:r>
              <a:rPr lang="fr-FR" sz="1200" dirty="0" err="1"/>
              <a:t>leptomeninge</a:t>
            </a:r>
            <a:endParaRPr lang="fr-FR" sz="1200" dirty="0"/>
          </a:p>
          <a:p>
            <a:r>
              <a:rPr lang="fr-FR" sz="1200" b="1" dirty="0"/>
              <a:t>Nerfs facial et optique les plus fréquents</a:t>
            </a:r>
            <a:endParaRPr lang="fr-FR" sz="1200" dirty="0"/>
          </a:p>
          <a:p>
            <a:r>
              <a:rPr lang="fr-FR" sz="1200" dirty="0"/>
              <a:t>Nerf facial : symptômes fréquents, IRM souvent normale</a:t>
            </a:r>
          </a:p>
          <a:p>
            <a:r>
              <a:rPr lang="fr-FR" sz="1200" dirty="0"/>
              <a:t>Nerf optique : atteinte possible sur tout le trajet (globe → chiasma), </a:t>
            </a:r>
            <a:r>
              <a:rPr lang="fr-FR" sz="1200" b="1" dirty="0"/>
              <a:t>névrite ou </a:t>
            </a:r>
            <a:r>
              <a:rPr lang="fr-FR" sz="1200" b="1" dirty="0" err="1"/>
              <a:t>périnérite</a:t>
            </a:r>
            <a:r>
              <a:rPr lang="fr-FR" sz="1200" b="1" dirty="0"/>
              <a:t> optique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BDC652-3AB0-4D5A-B266-8A007D3AE0D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744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595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329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18006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66076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452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26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61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9271070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572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03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2/25/2026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65544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046ECE-AD85-4AC2-87F1-98384E360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324" y="65313"/>
            <a:ext cx="11740333" cy="1492132"/>
          </a:xfrm>
        </p:spPr>
        <p:txBody>
          <a:bodyPr>
            <a:normAutofit/>
          </a:bodyPr>
          <a:lstStyle/>
          <a:p>
            <a:r>
              <a:rPr lang="fr-FR" sz="4400" dirty="0"/>
              <a:t>L’histiocytose </a:t>
            </a:r>
            <a:r>
              <a:rPr lang="fr-FR" sz="4400" dirty="0" err="1"/>
              <a:t>langerhansienne</a:t>
            </a:r>
            <a:r>
              <a:rPr lang="fr-FR" sz="4400" dirty="0"/>
              <a:t>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F50589-ABD0-40BF-A6B1-6CE25A43E96F}"/>
              </a:ext>
            </a:extLst>
          </p:cNvPr>
          <p:cNvSpPr/>
          <p:nvPr/>
        </p:nvSpPr>
        <p:spPr>
          <a:xfrm>
            <a:off x="865324" y="1272988"/>
            <a:ext cx="11075664" cy="931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4944AE-3C22-407C-A38C-5174473374D8}"/>
              </a:ext>
            </a:extLst>
          </p:cNvPr>
          <p:cNvSpPr txBox="1"/>
          <p:nvPr/>
        </p:nvSpPr>
        <p:spPr>
          <a:xfrm>
            <a:off x="1039904" y="581729"/>
            <a:ext cx="115657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Atteinte endocrinienne et encéphalique 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6B08AE-D9D9-433E-8702-4B816AB52AF4}"/>
              </a:ext>
            </a:extLst>
          </p:cNvPr>
          <p:cNvSpPr/>
          <p:nvPr/>
        </p:nvSpPr>
        <p:spPr>
          <a:xfrm>
            <a:off x="865324" y="1058782"/>
            <a:ext cx="10730975" cy="5097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EA6E08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Granulomateuse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 marL="0" marR="0" lvl="0" indent="0" algn="ctr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Tige pituitaire +++ : 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- 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Révélée par un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1548E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diabète insipide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IRM : -Elargissement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1548E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localisé ou diffus fusiforme voir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1548E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              nodulaire avec rehaussement intense. 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rgbClr val="1548EB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           </a:t>
            </a:r>
            <a:r>
              <a:rPr lang="fr-FR" sz="2800" dirty="0">
                <a:latin typeface="Times New Roman" panose="02020603050405020304" pitchFamily="18" charset="0"/>
                <a:cs typeface="Arial" panose="020B0604020202020204" pitchFamily="34" charset="0"/>
              </a:rPr>
              <a:t>-Parfois , tige fine .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FR" sz="2800" dirty="0">
                <a:solidFill>
                  <a:srgbClr val="1548EB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         - Possible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1548E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extension hypothalamique.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         -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1548EB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Disparition de l’hypersignal T1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de la post hypophyse </a:t>
            </a: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-Régression de l’épaississement sous TTT médical</a:t>
            </a:r>
          </a:p>
        </p:txBody>
      </p:sp>
      <p:pic>
        <p:nvPicPr>
          <p:cNvPr id="3076" name="Picture 4" descr="Histiocytose à cellules de Langerhans de l'adulte - ScienceDirect">
            <a:extLst>
              <a:ext uri="{FF2B5EF4-FFF2-40B4-BE49-F238E27FC236}">
                <a16:creationId xmlns:a16="http://schemas.microsoft.com/office/drawing/2014/main" id="{F6B06CC5-A5FF-4CA7-B01C-22E6633F1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1389" y="6791"/>
            <a:ext cx="2570611" cy="219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A5A09B-46ED-4183-846C-55C85A49B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1389" y="4362450"/>
            <a:ext cx="2570611" cy="243023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164FB0D-C4A2-437E-BF3D-E3366C2572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1389" y="2162482"/>
            <a:ext cx="2617450" cy="253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067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D4B2BD6-F26D-4538-89CB-862165E364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12784" y="463654"/>
            <a:ext cx="2692310" cy="3341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6B10A30-99F0-4C43-A7E4-F901ED42099B}"/>
              </a:ext>
            </a:extLst>
          </p:cNvPr>
          <p:cNvCxnSpPr>
            <a:cxnSpLocks/>
          </p:cNvCxnSpPr>
          <p:nvPr/>
        </p:nvCxnSpPr>
        <p:spPr>
          <a:xfrm flipH="1" flipV="1">
            <a:off x="1733549" y="2134335"/>
            <a:ext cx="114300" cy="4143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4DDD60C0-8C43-4442-B19B-418B14033B54}"/>
              </a:ext>
            </a:extLst>
          </p:cNvPr>
          <p:cNvSpPr txBox="1"/>
          <p:nvPr/>
        </p:nvSpPr>
        <p:spPr>
          <a:xfrm>
            <a:off x="931061" y="3838797"/>
            <a:ext cx="2510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Perte de l’HS T1 de la post-hypophyse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12948A2-0D0D-48D1-917B-584C5461C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739" y="349248"/>
            <a:ext cx="2779530" cy="372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727E332-FD09-4D52-A9EA-D26EDDA655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0198" y="371608"/>
            <a:ext cx="2517541" cy="3412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124BBD0-70C1-444B-8106-E2718B0158B5}"/>
              </a:ext>
            </a:extLst>
          </p:cNvPr>
          <p:cNvCxnSpPr>
            <a:cxnSpLocks/>
          </p:cNvCxnSpPr>
          <p:nvPr/>
        </p:nvCxnSpPr>
        <p:spPr>
          <a:xfrm flipH="1" flipV="1">
            <a:off x="4848251" y="1961421"/>
            <a:ext cx="114300" cy="4143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74ABCD0-ABEF-48EC-B0DA-FEAA507E8526}"/>
              </a:ext>
            </a:extLst>
          </p:cNvPr>
          <p:cNvCxnSpPr>
            <a:cxnSpLocks/>
          </p:cNvCxnSpPr>
          <p:nvPr/>
        </p:nvCxnSpPr>
        <p:spPr>
          <a:xfrm flipV="1">
            <a:off x="6615454" y="1349089"/>
            <a:ext cx="272653" cy="22517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84DDFEF-6660-4AB0-B5DD-A9BC29D57E67}"/>
              </a:ext>
            </a:extLst>
          </p:cNvPr>
          <p:cNvCxnSpPr>
            <a:cxnSpLocks/>
          </p:cNvCxnSpPr>
          <p:nvPr/>
        </p:nvCxnSpPr>
        <p:spPr>
          <a:xfrm>
            <a:off x="6615454" y="1664162"/>
            <a:ext cx="155376" cy="1116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0122DDBE-E868-4286-BF02-4352E0DC0463}"/>
              </a:ext>
            </a:extLst>
          </p:cNvPr>
          <p:cNvSpPr txBox="1"/>
          <p:nvPr/>
        </p:nvSpPr>
        <p:spPr>
          <a:xfrm>
            <a:off x="3515334" y="3666024"/>
            <a:ext cx="2618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Infiltrat tissulaire hypothalamique bilatéral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0ABA8070-0CDF-4DE7-B00B-2B0C116F89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7508" y="262694"/>
            <a:ext cx="3190735" cy="3808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30C8CC53-F2F0-4AC4-8113-03882754568F}"/>
              </a:ext>
            </a:extLst>
          </p:cNvPr>
          <p:cNvCxnSpPr>
            <a:cxnSpLocks/>
          </p:cNvCxnSpPr>
          <p:nvPr/>
        </p:nvCxnSpPr>
        <p:spPr>
          <a:xfrm flipH="1" flipV="1">
            <a:off x="10946732" y="2034505"/>
            <a:ext cx="114300" cy="4143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970E3D6D-1A5F-49B1-AA37-C4A890490715}"/>
              </a:ext>
            </a:extLst>
          </p:cNvPr>
          <p:cNvCxnSpPr>
            <a:cxnSpLocks/>
          </p:cNvCxnSpPr>
          <p:nvPr/>
        </p:nvCxnSpPr>
        <p:spPr>
          <a:xfrm flipH="1" flipV="1">
            <a:off x="9205398" y="3314549"/>
            <a:ext cx="114300" cy="4143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 25">
            <a:extLst>
              <a:ext uri="{FF2B5EF4-FFF2-40B4-BE49-F238E27FC236}">
                <a16:creationId xmlns:a16="http://schemas.microsoft.com/office/drawing/2014/main" id="{711C2406-C41C-4654-9F7A-850CF0020C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929" y="4285072"/>
            <a:ext cx="2518924" cy="2640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6454009-293A-4AE5-ABF5-B59E771025BD}"/>
              </a:ext>
            </a:extLst>
          </p:cNvPr>
          <p:cNvSpPr txBox="1"/>
          <p:nvPr/>
        </p:nvSpPr>
        <p:spPr>
          <a:xfrm>
            <a:off x="6316454" y="3917103"/>
            <a:ext cx="2504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Lésions tissulaires de la SB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953297D-0D71-4848-999C-4B1AE54B84B7}"/>
              </a:ext>
            </a:extLst>
          </p:cNvPr>
          <p:cNvSpPr txBox="1"/>
          <p:nvPr/>
        </p:nvSpPr>
        <p:spPr>
          <a:xfrm>
            <a:off x="9191287" y="3977295"/>
            <a:ext cx="2504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Lésion tissulaire du scalp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88D576B-A823-4C77-90F2-E329035BDFFE}"/>
              </a:ext>
            </a:extLst>
          </p:cNvPr>
          <p:cNvSpPr txBox="1"/>
          <p:nvPr/>
        </p:nvSpPr>
        <p:spPr>
          <a:xfrm>
            <a:off x="6031537" y="5193838"/>
            <a:ext cx="28319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Rehaussement hypothalamique intense avec tige pituitaire fine et hypophyse de volume normal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0BBBAA-DD98-40C2-A303-0A08C4503B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7508" y="4319401"/>
            <a:ext cx="2194291" cy="2487537"/>
          </a:xfrm>
          <a:prstGeom prst="rect">
            <a:avLst/>
          </a:prstGeom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079A6C1-9734-4BC0-9B1F-D61EB3FA46F8}"/>
              </a:ext>
            </a:extLst>
          </p:cNvPr>
          <p:cNvCxnSpPr>
            <a:cxnSpLocks/>
          </p:cNvCxnSpPr>
          <p:nvPr/>
        </p:nvCxnSpPr>
        <p:spPr>
          <a:xfrm flipH="1" flipV="1">
            <a:off x="10239376" y="5513308"/>
            <a:ext cx="114300" cy="4143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2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046ECE-AD85-4AC2-87F1-98384E360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324" y="65313"/>
            <a:ext cx="11740333" cy="1492132"/>
          </a:xfrm>
        </p:spPr>
        <p:txBody>
          <a:bodyPr>
            <a:normAutofit/>
          </a:bodyPr>
          <a:lstStyle/>
          <a:p>
            <a:r>
              <a:rPr lang="fr-FR" sz="4400" dirty="0"/>
              <a:t>L’histiocytose </a:t>
            </a:r>
            <a:r>
              <a:rPr lang="fr-FR" sz="4400" dirty="0" err="1"/>
              <a:t>langerhansienne</a:t>
            </a:r>
            <a:r>
              <a:rPr lang="fr-FR" sz="4400" dirty="0"/>
              <a:t>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F50589-ABD0-40BF-A6B1-6CE25A43E96F}"/>
              </a:ext>
            </a:extLst>
          </p:cNvPr>
          <p:cNvSpPr/>
          <p:nvPr/>
        </p:nvSpPr>
        <p:spPr>
          <a:xfrm>
            <a:off x="865324" y="1272988"/>
            <a:ext cx="11075664" cy="931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fr-FR" dirty="0"/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E4944AE-3C22-407C-A38C-5174473374D8}"/>
              </a:ext>
            </a:extLst>
          </p:cNvPr>
          <p:cNvSpPr txBox="1"/>
          <p:nvPr/>
        </p:nvSpPr>
        <p:spPr>
          <a:xfrm>
            <a:off x="1039904" y="581729"/>
            <a:ext cx="115657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00B050"/>
                </a:solidFill>
              </a:rPr>
              <a:t>Atteinte encéphalique : </a:t>
            </a:r>
            <a:r>
              <a:rPr lang="fr-FR" sz="2400" dirty="0">
                <a:solidFill>
                  <a:srgbClr val="00B050"/>
                </a:solidFill>
              </a:rPr>
              <a:t>granulomateuse ou neurodégénérative : </a:t>
            </a:r>
            <a:endParaRPr lang="fr-FR" sz="2400" dirty="0"/>
          </a:p>
          <a:p>
            <a:endParaRPr lang="fr-FR" sz="2800" dirty="0">
              <a:solidFill>
                <a:srgbClr val="00B05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6B08AE-D9D9-433E-8702-4B816AB52AF4}"/>
              </a:ext>
            </a:extLst>
          </p:cNvPr>
          <p:cNvSpPr/>
          <p:nvPr/>
        </p:nvSpPr>
        <p:spPr>
          <a:xfrm>
            <a:off x="730512" y="1037075"/>
            <a:ext cx="10730975" cy="2887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b="1" dirty="0">
                <a:solidFill>
                  <a:srgbClr val="EA6E08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Neurodégénératives  </a:t>
            </a:r>
            <a:r>
              <a:rPr lang="fr-F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Révélées par une ataxie ou régression psychomotrice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- Localisation préférentielle : cervelet ( SB , noyaux dentelés ) , TC et les NGC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(pallidums ++)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IRM :  </a:t>
            </a:r>
            <a:r>
              <a:rPr lang="fr-F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Hypersignaux T2 arrondis ou en plages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rehaussant </a:t>
            </a:r>
            <a:r>
              <a:rPr lang="fr-F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peu ou pas;</a:t>
            </a:r>
          </a:p>
          <a:p>
            <a:r>
              <a:rPr lang="fr-F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Atrophie </a:t>
            </a:r>
            <a:r>
              <a:rPr lang="fr-FR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cérebelleux</a:t>
            </a:r>
            <a:r>
              <a:rPr lang="fr-FR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parfois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5E01B1D-4885-4BF0-B6B3-BC7C93CA845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950" y="3948469"/>
            <a:ext cx="2686050" cy="28920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E12981C-2DA9-4E49-863A-9A74CF9E0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650" y="3924545"/>
            <a:ext cx="2243137" cy="28920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A20396E-2F0A-484F-8DF1-C4533F5A2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1893" y="3952525"/>
            <a:ext cx="2686050" cy="302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60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046ECE-AD85-4AC2-87F1-98384E360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39" y="65313"/>
            <a:ext cx="10178322" cy="1492132"/>
          </a:xfrm>
        </p:spPr>
        <p:txBody>
          <a:bodyPr/>
          <a:lstStyle/>
          <a:p>
            <a:r>
              <a:rPr lang="fr-FR" dirty="0"/>
              <a:t>Diagnostic </a:t>
            </a:r>
            <a:r>
              <a:rPr lang="fr-FR" dirty="0" err="1"/>
              <a:t>differentiel</a:t>
            </a:r>
            <a:r>
              <a:rPr lang="fr-FR" dirty="0"/>
              <a:t> :  </a:t>
            </a:r>
            <a:r>
              <a:rPr lang="fr-FR" dirty="0" err="1"/>
              <a:t>Neurosarcoïdose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775E0A-008B-40F2-A96C-0A5D5359B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839" y="1510623"/>
            <a:ext cx="10923904" cy="56823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b="1" u="sng" dirty="0">
                <a:solidFill>
                  <a:srgbClr val="00B050"/>
                </a:solidFill>
              </a:rPr>
              <a:t>IMAGERIE :  </a:t>
            </a:r>
          </a:p>
          <a:p>
            <a:r>
              <a:rPr lang="fr-FR" sz="2800" b="1" dirty="0">
                <a:solidFill>
                  <a:srgbClr val="EA6E08"/>
                </a:solidFill>
              </a:rPr>
              <a:t>Atteinte hypothalamique : </a:t>
            </a:r>
          </a:p>
          <a:p>
            <a:pPr lvl="1"/>
            <a:r>
              <a:rPr lang="fr-FR" sz="2800" dirty="0" err="1"/>
              <a:t>Hyperintensité</a:t>
            </a:r>
            <a:r>
              <a:rPr lang="fr-FR" sz="2800" dirty="0"/>
              <a:t> T2 / FLAIR, focale ou diffuse.</a:t>
            </a:r>
          </a:p>
          <a:p>
            <a:pPr lvl="1"/>
            <a:r>
              <a:rPr lang="fr-FR" sz="2800" dirty="0"/>
              <a:t>Nodulaire ou infiltrative.</a:t>
            </a:r>
          </a:p>
          <a:p>
            <a:pPr lvl="1"/>
            <a:r>
              <a:rPr lang="fr-FR" sz="2800" dirty="0"/>
              <a:t>Tuméfaction hypothalamique possible.</a:t>
            </a:r>
          </a:p>
          <a:p>
            <a:r>
              <a:rPr lang="fr-FR" sz="2800" b="1" dirty="0">
                <a:solidFill>
                  <a:srgbClr val="EA6E08"/>
                </a:solidFill>
              </a:rPr>
              <a:t>Atteinte hypophysaire :</a:t>
            </a:r>
            <a:endParaRPr lang="fr-FR" sz="2800" dirty="0">
              <a:solidFill>
                <a:srgbClr val="EA6E08"/>
              </a:solidFill>
            </a:endParaRPr>
          </a:p>
          <a:p>
            <a:pPr lvl="1"/>
            <a:r>
              <a:rPr lang="fr-FR" sz="2800" dirty="0"/>
              <a:t>Épaississement de la tige (&gt;3–4 mm).</a:t>
            </a:r>
          </a:p>
          <a:p>
            <a:pPr lvl="1"/>
            <a:r>
              <a:rPr lang="fr-FR" sz="2800" dirty="0"/>
              <a:t>Nodules ou masses pituitaires avec rehaussement post-gadolinium.</a:t>
            </a:r>
          </a:p>
          <a:p>
            <a:pPr lvl="1"/>
            <a:r>
              <a:rPr lang="fr-FR" sz="2800" dirty="0"/>
              <a:t>Perte du signal T1 de la posthypophyse → diabète insipide.</a:t>
            </a:r>
          </a:p>
          <a:p>
            <a:pPr marL="0" indent="0">
              <a:buNone/>
            </a:pPr>
            <a:endParaRPr lang="fr-FR" sz="2800" u="sng" dirty="0">
              <a:solidFill>
                <a:srgbClr val="00B05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38E431C-D3B4-44CD-9871-12B9ACFA6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3943" y="1055915"/>
            <a:ext cx="306680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9939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450</Words>
  <Application>Microsoft Office PowerPoint</Application>
  <PresentationFormat>Grand écran</PresentationFormat>
  <Paragraphs>58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Impact</vt:lpstr>
      <vt:lpstr>Times New Roman</vt:lpstr>
      <vt:lpstr>Badge</vt:lpstr>
      <vt:lpstr>L’histiocytose langerhansienne :</vt:lpstr>
      <vt:lpstr>Présentation PowerPoint</vt:lpstr>
      <vt:lpstr>L’histiocytose langerhansienne :</vt:lpstr>
      <vt:lpstr>Diagnostic differentiel :  Neurosarcoïdose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ThinkPad</dc:creator>
  <cp:lastModifiedBy>ThinkPad</cp:lastModifiedBy>
  <cp:revision>2</cp:revision>
  <dcterms:created xsi:type="dcterms:W3CDTF">2026-02-25T21:22:41Z</dcterms:created>
  <dcterms:modified xsi:type="dcterms:W3CDTF">2026-02-25T21:43:48Z</dcterms:modified>
</cp:coreProperties>
</file>