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9" r:id="rId3"/>
    <p:sldId id="261" r:id="rId4"/>
    <p:sldId id="263" r:id="rId5"/>
    <p:sldId id="26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637" autoAdjust="0"/>
  </p:normalViewPr>
  <p:slideViewPr>
    <p:cSldViewPr snapToGrid="0">
      <p:cViewPr varScale="1">
        <p:scale>
          <a:sx n="53" d="100"/>
          <a:sy n="53" d="100"/>
        </p:scale>
        <p:origin x="5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D896E-8F0A-4239-AD3E-684DC3B4C26D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45471-BE0C-465D-A9AF-0691A25CA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9895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45471-BE0C-465D-A9AF-0691A25CA44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029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45471-BE0C-465D-A9AF-0691A25CA44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721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45471-BE0C-465D-A9AF-0691A25CA44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081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Présence d’images digestives hydroaériques au sein de l’hémithorax atteint, associées à un déplacement controlatéral du médiastin, en faveur d’une hernie diaphragmatique congénitale.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45471-BE0C-465D-A9AF-0691A25CA44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223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45471-BE0C-465D-A9AF-0691A25CA44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101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EEC7C1-F00B-4F45-B66F-1D137B017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0D62095-56CB-42B1-A054-4E5189DD9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50C517-24C0-4901-A022-451875B78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B7B2C-3071-44C0-AF38-A47332063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91B32B-5A9E-46E5-BFB8-1603A77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4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5FD631-78EE-42EF-BA0A-BCF3875C2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901040-505A-470E-B555-6D4C12EB5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BC2EAC-D0BC-4138-89D4-AFA231CD6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547467-462C-4C99-A21B-C0B61C49E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70AB26-4D9A-4927-97D4-3DB2F4246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9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671AB-B4E0-4066-9596-D82320CC7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9901C2-609B-4D72-B115-B41F92DBD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F0013B-280C-44C3-9CCA-06827E7EA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D1377D-91B4-4253-AD8A-F8F25268D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2FBBCD-D475-4BB0-A578-F0414428B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45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0E657D-EF98-4984-8E89-3A88C107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99ACF3-8562-46C7-80A5-E885D9F9E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DD2755-C0D5-4868-9FD0-BCF6054D7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95C404-AC26-479E-9FC8-F2D918DBE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9B2332-E082-4F46-9111-84318B1F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FD91F5-C571-43B2-8927-68EE618B4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17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E244AC-8889-413C-9C22-EDA465ECD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AA1BED-4C0C-4927-89A3-5FD5EFBD8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2C3A7B-8A0D-4F88-8BE2-95784C2B0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84979C-1B11-4889-AA8F-B6700C4F94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716232-261D-4B2D-932B-8D3251B77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6B989DF-6A6C-4175-B5AB-7480DC02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56A162-F416-4B49-B213-DC1007B32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A96EB04-4CC0-4B6C-9BFF-B0781D4C9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31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E1654E-01B7-48B4-AE1B-D72CEBBB3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C9F095D-CB4C-44E3-8604-CB132C186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2F4BC1-72F8-43A1-9371-078ED7B3C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0C9E2D-B0FC-421E-B67B-36397A43C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40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613947-404D-43AA-99CB-1A6EFDF4A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A6BD787-D60A-4315-9BE1-719FC731A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EE7C50-9F80-4967-9001-DF305EFF8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05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DAED7-5744-4092-AE78-B53247CC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454ED9-3BB6-4A23-8752-A1CACA574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9AECE9B-C69B-4352-8286-23606BF4A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D92742-EB36-4BEB-BA1F-15DE9CAC3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C4F835-12F8-4CD7-9F10-80B3F5623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7C8D46-41A0-48C5-ACEA-F6A398B4D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991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6819B9-1CBB-4807-8D57-ADEFD8443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5ECAE26-8A6A-456E-A6C6-632963430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F357F0-ABDA-4970-9139-0ED64A801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199966-24AE-4EBF-9ADD-2F3FD6013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2A5217-12EB-45CF-928A-F38BB2889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13C9A7-6530-4C0E-A5C5-EFB9750B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38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163869-0105-46C0-A8AD-60A52352C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4D2ADA-9E45-4607-869D-6FEA44E1E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64F297-C107-421C-BCE3-47A8D43A2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D72C5B-B4E1-4317-9CDC-B2677E8CC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D02211-A8AF-493C-9414-8255B893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80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F8E8BEB-3891-4D9D-9EA4-611C32C3E7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D2CCB2-63F9-407C-9B8F-CB71B46FC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5867CD-2537-4FCE-8BBA-DF62678A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D9DC28-BDDE-4DF6-BCD6-02B05A0E2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F6F561-577D-424F-967C-4BBB00FC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78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A4C95F4-74BF-400F-BAD1-333815565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7C8255-E52A-42B1-B2B8-E09E06E3E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9C8667-6C50-4ED4-8D64-63498A715E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8C205-92BE-4837-A800-728277C0496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84D56A-44E1-4F58-A757-BF099E8DD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30D11B-7867-455D-A9B2-3918974B7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394DA-0468-4552-9B88-8B2EE1C74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15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1E8FBE9-AD3C-4231-B625-C8A9FAC32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22" y="825295"/>
            <a:ext cx="5738648" cy="49265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4D8E1FD-32FA-49C5-937F-53B58D11964B}"/>
              </a:ext>
            </a:extLst>
          </p:cNvPr>
          <p:cNvSpPr txBox="1"/>
          <p:nvPr/>
        </p:nvSpPr>
        <p:spPr>
          <a:xfrm>
            <a:off x="7032172" y="1164923"/>
            <a:ext cx="422365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Présence d'un débord médiastinal à contours nets, lisses et réguliers, ne refoulant pas la clarté trachéale qui reste médiane et de calibre normal. Cet aspect correspond à un thymus physiologique et habituel chez le nourrisson.</a:t>
            </a:r>
          </a:p>
          <a:p>
            <a:endParaRPr lang="fr-FR" b="1" dirty="0">
              <a:solidFill>
                <a:schemeClr val="accent1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77D2346-BAEE-4460-AEFB-184A8AFA7B5D}"/>
              </a:ext>
            </a:extLst>
          </p:cNvPr>
          <p:cNvCxnSpPr/>
          <p:nvPr/>
        </p:nvCxnSpPr>
        <p:spPr>
          <a:xfrm>
            <a:off x="2155371" y="1611085"/>
            <a:ext cx="653143" cy="5660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3DCBA935-E1D0-4226-9648-4317328423AE}"/>
              </a:ext>
            </a:extLst>
          </p:cNvPr>
          <p:cNvCxnSpPr/>
          <p:nvPr/>
        </p:nvCxnSpPr>
        <p:spPr>
          <a:xfrm>
            <a:off x="1828799" y="2177142"/>
            <a:ext cx="653143" cy="5660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812F341-1563-4BBA-8FC6-01C4B441D7F8}"/>
              </a:ext>
            </a:extLst>
          </p:cNvPr>
          <p:cNvCxnSpPr>
            <a:cxnSpLocks/>
          </p:cNvCxnSpPr>
          <p:nvPr/>
        </p:nvCxnSpPr>
        <p:spPr>
          <a:xfrm flipH="1">
            <a:off x="4637313" y="1611084"/>
            <a:ext cx="478972" cy="6333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65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3BF60B-2869-4B21-94A4-453EB8D2F3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5"/>
          <a:stretch/>
        </p:blipFill>
        <p:spPr>
          <a:xfrm>
            <a:off x="763159" y="199531"/>
            <a:ext cx="5174998" cy="418308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4D8E1FD-32FA-49C5-937F-53B58D11964B}"/>
              </a:ext>
            </a:extLst>
          </p:cNvPr>
          <p:cNvSpPr txBox="1"/>
          <p:nvPr/>
        </p:nvSpPr>
        <p:spPr>
          <a:xfrm>
            <a:off x="348342" y="4603395"/>
            <a:ext cx="1184365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Opacité apicale gauche de tonalité hydrique, homogène, bien limitée.</a:t>
            </a:r>
          </a:p>
          <a:p>
            <a:r>
              <a:rPr lang="fr-FR" sz="2800" b="1" dirty="0">
                <a:solidFill>
                  <a:schemeClr val="accent1"/>
                </a:solidFill>
              </a:rPr>
              <a:t>L'exploration de cette opacité par voie </a:t>
            </a:r>
            <a:r>
              <a:rPr lang="fr-FR" sz="2800" b="1" dirty="0" err="1">
                <a:solidFill>
                  <a:schemeClr val="accent1"/>
                </a:solidFill>
              </a:rPr>
              <a:t>sus-claviculaire</a:t>
            </a:r>
            <a:r>
              <a:rPr lang="fr-FR" sz="2800" b="1" dirty="0">
                <a:solidFill>
                  <a:schemeClr val="accent1"/>
                </a:solidFill>
              </a:rPr>
              <a:t> objective une masse d'échostructure parfaitement homogène, iso échogène au foie, non compressive, moulant les structures adjacentes, en rapport avec un thymus.</a:t>
            </a:r>
          </a:p>
          <a:p>
            <a:endParaRPr lang="fr-FR" b="1" dirty="0">
              <a:solidFill>
                <a:schemeClr val="accent1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77D2346-BAEE-4460-AEFB-184A8AFA7B5D}"/>
              </a:ext>
            </a:extLst>
          </p:cNvPr>
          <p:cNvCxnSpPr>
            <a:cxnSpLocks/>
          </p:cNvCxnSpPr>
          <p:nvPr/>
        </p:nvCxnSpPr>
        <p:spPr>
          <a:xfrm flipH="1" flipV="1">
            <a:off x="4221572" y="1989282"/>
            <a:ext cx="377506" cy="6693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4353006B-E749-4092-9041-2BED70984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845" y="199531"/>
            <a:ext cx="5174996" cy="416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7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5CBB6B2-4622-4257-BF87-C0857D35E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2" y="308400"/>
            <a:ext cx="6486508" cy="611417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92DD8C6-F52C-4692-8762-C3FDFB5CB98C}"/>
              </a:ext>
            </a:extLst>
          </p:cNvPr>
          <p:cNvSpPr txBox="1"/>
          <p:nvPr/>
        </p:nvSpPr>
        <p:spPr>
          <a:xfrm>
            <a:off x="7293429" y="1951672"/>
            <a:ext cx="422365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accent1"/>
                </a:solidFill>
              </a:rPr>
              <a:t>Aspect de poumon blanc parcouru par un bronchogramme aérique, en rapport avec une maladie des membranes hyalines.</a:t>
            </a:r>
          </a:p>
          <a:p>
            <a:pPr algn="ctr"/>
            <a:endParaRPr lang="fr-FR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708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D92DD8C6-F52C-4692-8762-C3FDFB5CB98C}"/>
              </a:ext>
            </a:extLst>
          </p:cNvPr>
          <p:cNvSpPr txBox="1"/>
          <p:nvPr/>
        </p:nvSpPr>
        <p:spPr>
          <a:xfrm>
            <a:off x="6787461" y="1256728"/>
            <a:ext cx="509973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b="1" dirty="0">
              <a:solidFill>
                <a:schemeClr val="accent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accent1"/>
                </a:solidFill>
              </a:rPr>
              <a:t>Présence d’images digestives hydroaériques au sein de l’hémithorax atteint, associées à un déplacement controlatéral du médiastin, en faveur d’une hernie diaphragmatique congénitale.</a:t>
            </a:r>
          </a:p>
          <a:p>
            <a:pPr algn="ctr"/>
            <a:endParaRPr lang="fr-FR" b="1" dirty="0">
              <a:solidFill>
                <a:schemeClr val="accent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9178091-5AD0-43DA-8980-D5392B37B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62" y="286467"/>
            <a:ext cx="5854582" cy="628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54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D92DD8C6-F52C-4692-8762-C3FDFB5CB98C}"/>
              </a:ext>
            </a:extLst>
          </p:cNvPr>
          <p:cNvSpPr txBox="1"/>
          <p:nvPr/>
        </p:nvSpPr>
        <p:spPr>
          <a:xfrm>
            <a:off x="6787460" y="2382559"/>
            <a:ext cx="509973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b="1" dirty="0">
              <a:solidFill>
                <a:schemeClr val="accent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accent1"/>
                </a:solidFill>
              </a:rPr>
              <a:t>Foyers alvéolaires multiples bilatéraux, en faveur d’une staphylococcie pulmonaire </a:t>
            </a:r>
          </a:p>
          <a:p>
            <a:pPr algn="ctr"/>
            <a:endParaRPr lang="fr-FR" b="1" dirty="0">
              <a:solidFill>
                <a:schemeClr val="accent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A8F0E7-3D3C-4B10-82CD-314A80EE8E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81"/>
          <a:stretch/>
        </p:blipFill>
        <p:spPr>
          <a:xfrm>
            <a:off x="304801" y="486607"/>
            <a:ext cx="6114288" cy="588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91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168</Words>
  <Application>Microsoft Office PowerPoint</Application>
  <PresentationFormat>Grand écran</PresentationFormat>
  <Paragraphs>14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nour moalla</dc:creator>
  <cp:lastModifiedBy>nour moalla</cp:lastModifiedBy>
  <cp:revision>9</cp:revision>
  <dcterms:created xsi:type="dcterms:W3CDTF">2026-02-28T19:31:59Z</dcterms:created>
  <dcterms:modified xsi:type="dcterms:W3CDTF">2026-02-28T20:45:42Z</dcterms:modified>
</cp:coreProperties>
</file>