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937" r:id="rId2"/>
    <p:sldId id="938" r:id="rId3"/>
    <p:sldId id="932" r:id="rId4"/>
    <p:sldId id="934" r:id="rId5"/>
    <p:sldId id="939" r:id="rId6"/>
  </p:sldIdLst>
  <p:sldSz cx="12192000" cy="6858000"/>
  <p:notesSz cx="6858000" cy="9144000"/>
  <p:defaultTextStyle>
    <a:defPPr>
      <a:defRPr lang="fr-D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34"/>
    <p:restoredTop sz="94660"/>
  </p:normalViewPr>
  <p:slideViewPr>
    <p:cSldViewPr snapToGrid="0">
      <p:cViewPr varScale="1">
        <p:scale>
          <a:sx n="155" d="100"/>
          <a:sy n="155" d="100"/>
        </p:scale>
        <p:origin x="2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6F30BD-16A4-6F4F-9FD6-146AABC8EB84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1C284E-BE9F-3342-925E-03D035371A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6334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DB52F7-A315-F141-97FF-68C739CBD18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4675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DB52F7-A315-F141-97FF-68C739CBD18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8203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DB52F7-A315-F141-97FF-68C739CBD18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1385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DB52F7-A315-F141-97FF-68C739CBD18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4700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DB52F7-A315-F141-97FF-68C739CBD18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0898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D64C09-F986-1E6E-965E-0F33AB8AAA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B2490F1-FAC2-7A7B-B1F6-6839893448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11FFBCA-F4F2-CD92-6E3C-BA84BEC04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86CC9-789A-0A4B-AA65-4B1E14201D5C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456176-49DC-87D4-B4E3-FF871DD6B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806DCF-9273-7946-58C4-717458067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B2B4-74E0-804D-9089-5EFE55A8A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6070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D8D0DB-DC23-2970-EF8C-E91B3D45E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BF620D-DEB0-954E-85DF-02F7EFCF9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CBEA3C2-B1A3-FCD7-78DF-ACFCC9438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86CC9-789A-0A4B-AA65-4B1E14201D5C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979C04D-19AA-0978-552B-F5A6EB4A0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09C2685-DBE6-05CA-BE83-1CE1ADE08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B2B4-74E0-804D-9089-5EFE55A8A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0827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133EC1-D0DD-5C9B-A4E8-28ED35DF1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45785DD-54AE-9358-5C61-BAE92C358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B5F439-CCAD-B7C7-4D07-4814DF798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86CC9-789A-0A4B-AA65-4B1E14201D5C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E4B13D1-857A-FA3C-38D5-A85B7D171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750C34-F431-F0B4-6AA2-27B2F2E0D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B2B4-74E0-804D-9089-5EFE55A8A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4182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6E3A95-8D76-6D7F-785C-EDA5F9E4E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DAB724-C4D1-BE80-B887-332F06987E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CAFE2D3-1E83-013D-FBCB-0BF1B8AAA3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C95E30-2AE5-D30A-6647-B642B8016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86CC9-789A-0A4B-AA65-4B1E14201D5C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A746021-9EB4-65F7-466B-8E282F182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5F33D23-3702-A0E7-742E-D0971A914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B2B4-74E0-804D-9089-5EFE55A8A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968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E8A57F-2BE3-F92F-C288-37BF4F6AF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EC88AE8-3040-84F6-9E9E-2271E2D14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7EE8A7A-5B31-3953-3ABB-64DF360B36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588D284-17CE-B136-8BFB-9629E4B088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10AB21C-FEBA-8291-1021-40CF601511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D48A6EF-3EE0-E73D-1B70-4D3E2D133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86CC9-789A-0A4B-AA65-4B1E14201D5C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C249915-EC21-1412-6F91-D3EBA8969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9A9A3D1-A144-C53D-5A38-8D685A990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B2B4-74E0-804D-9089-5EFE55A8A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4706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B7FD03-7D5A-C77E-4EF9-15274D660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A18A536-2335-E0D0-1723-08C250C89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86CC9-789A-0A4B-AA65-4B1E14201D5C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03E36DB-09E3-6C7C-DC92-B782B72C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5F564C1-DC6D-B377-3A7C-4CA51EDA1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B2B4-74E0-804D-9089-5EFE55A8A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8834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A5BC757-00BA-9154-E565-521457BAF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86CC9-789A-0A4B-AA65-4B1E14201D5C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B7C4367-6741-EFAF-FA3D-BCA31817E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74B64D7-DBCD-4B61-2498-8E7030D24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B2B4-74E0-804D-9089-5EFE55A8A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6748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2BEE57-68AB-1411-5F59-935C38161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6E1AEB-7EB8-B528-2DCD-1CEAC2954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C642B53-E796-9BF7-212C-18D98B7C6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EA40CC8-ED65-2B86-88CA-04DC25809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86CC9-789A-0A4B-AA65-4B1E14201D5C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D841B88-F2BE-17A4-B9C3-DF7A84148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C29E41B-8537-55CA-A61D-F70C64FCD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B2B4-74E0-804D-9089-5EFE55A8A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8969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3FBA9C-B0A5-9041-4DBA-BEEA16AB0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30BBF10-3DF0-68D9-258A-BA322DEDE1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E5F27F-AC6D-162B-BADF-3F5F8427F8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3E09532-8C59-2415-559B-230314DC5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86CC9-789A-0A4B-AA65-4B1E14201D5C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B21D15F-0AB1-678B-EC23-3C5E30A62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2E01913-2080-9C53-ABC3-4DD7BD60B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B2B4-74E0-804D-9089-5EFE55A8A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3326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328046-1DDF-A9E4-811F-DC238B8B1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FE7094C-0A7E-0DFA-817F-27B35AEFFE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BD61DC-02CF-EBB2-81CD-738946D61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86CC9-789A-0A4B-AA65-4B1E14201D5C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1BA907B-A0B1-91F6-FD67-6D257644D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BCE44F-BD42-D49F-328D-01FABA974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B2B4-74E0-804D-9089-5EFE55A8A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8680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5E3E9BE-5A07-0C96-5D65-79857FF0D3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015DBEE-6D1D-978A-8533-BAC074FFC7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D02673E-9683-0AAF-CE96-637AA17DB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86CC9-789A-0A4B-AA65-4B1E14201D5C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4F01CF-8576-8A50-1FD7-C59D149A5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D2110B-38D9-C58E-4C1C-DD0ED278B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B2B4-74E0-804D-9089-5EFE55A8A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6874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587F056-E98F-CFB6-29DC-44EA7BCC7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BEBB7D4-C32E-F5BE-AC10-098ACF5820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08BA67-28AF-B8F8-FB7A-B90F6A545B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86CC9-789A-0A4B-AA65-4B1E14201D5C}" type="datetimeFigureOut">
              <a:rPr lang="fr-FR" smtClean="0"/>
              <a:t>20/02/2026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1CD2B6-83E7-28DF-52F7-EE1D98660E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57431EC-6529-2BA8-E60A-412F234B60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8CB2B4-74E0-804D-9089-5EFE55A8A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6411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D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808B6354-7C3B-078A-F099-F904BDDAC096}"/>
              </a:ext>
            </a:extLst>
          </p:cNvPr>
          <p:cNvSpPr txBox="1">
            <a:spLocks/>
          </p:cNvSpPr>
          <p:nvPr/>
        </p:nvSpPr>
        <p:spPr>
          <a:xfrm>
            <a:off x="838199" y="365125"/>
            <a:ext cx="1123857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dirty="0">
                <a:solidFill>
                  <a:schemeClr val="accent1"/>
                </a:solidFill>
              </a:rPr>
              <a:t>Analyse quantitative et pronostique de l’ADC</a:t>
            </a:r>
            <a:br>
              <a:rPr lang="fr-FR" sz="2800" dirty="0">
                <a:solidFill>
                  <a:schemeClr val="accent1"/>
                </a:solidFill>
              </a:rPr>
            </a:br>
            <a:r>
              <a:rPr lang="fr-FR" sz="2800" b="1" dirty="0"/>
              <a:t>Analyse des valeurs d’ADC selon la présence de csCPa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BF8EE84-2AC4-7CC0-7CFF-DECBAF081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16175"/>
            <a:ext cx="6007510" cy="40767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DAA4A6D-7635-1E1E-43A1-9261BD6CCE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4491" y="2585884"/>
            <a:ext cx="6007509" cy="373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426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721A36A-70F1-1234-3E74-48D2E236B2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124" y="1830280"/>
            <a:ext cx="5760720" cy="4608830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9F226BB8-5978-15D0-88F5-62BBFBE03CD1}"/>
              </a:ext>
            </a:extLst>
          </p:cNvPr>
          <p:cNvSpPr txBox="1">
            <a:spLocks/>
          </p:cNvSpPr>
          <p:nvPr/>
        </p:nvSpPr>
        <p:spPr>
          <a:xfrm>
            <a:off x="838199" y="365125"/>
            <a:ext cx="1123857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dirty="0">
                <a:solidFill>
                  <a:schemeClr val="accent1"/>
                </a:solidFill>
              </a:rPr>
              <a:t>Analyse quantitative et pronostique de l’ADC</a:t>
            </a:r>
            <a:br>
              <a:rPr lang="fr-FR" sz="2800" dirty="0">
                <a:solidFill>
                  <a:schemeClr val="accent1"/>
                </a:solidFill>
              </a:rPr>
            </a:br>
            <a:r>
              <a:rPr lang="fr-FR" sz="2800" b="1" dirty="0"/>
              <a:t>Performance diagnostique de ADC : courbe ROC et seuil optimal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6E8FB38-143E-2831-0EBC-83EDBC3B39AE}"/>
              </a:ext>
            </a:extLst>
          </p:cNvPr>
          <p:cNvSpPr txBox="1"/>
          <p:nvPr/>
        </p:nvSpPr>
        <p:spPr>
          <a:xfrm>
            <a:off x="5299586" y="6611779"/>
            <a:ext cx="502428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900" dirty="0">
                <a:solidFill>
                  <a:schemeClr val="bg2">
                    <a:lumMod val="50000"/>
                  </a:schemeClr>
                </a:solidFill>
              </a:rPr>
              <a:t>Seuil optimal déterminé par l’indice de Youden</a:t>
            </a:r>
          </a:p>
        </p:txBody>
      </p:sp>
    </p:spTree>
    <p:extLst>
      <p:ext uri="{BB962C8B-B14F-4D97-AF65-F5344CB8AC3E}">
        <p14:creationId xmlns:p14="http://schemas.microsoft.com/office/powerpoint/2010/main" val="2720402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81BF30-884B-C572-9A32-C45ED76CD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887" y="2888226"/>
            <a:ext cx="5873114" cy="216555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fr-FR" sz="1200" dirty="0"/>
          </a:p>
          <a:p>
            <a:pPr marL="0" indent="0">
              <a:buNone/>
            </a:pPr>
            <a:endParaRPr lang="fr-FR" sz="1200" dirty="0"/>
          </a:p>
          <a:p>
            <a:r>
              <a:rPr lang="fr-FR" sz="1600" dirty="0"/>
              <a:t>En zone périphérique, une diminution de l’ADC est associée à une augmentation du risque de csPCa.</a:t>
            </a:r>
          </a:p>
          <a:p>
            <a:r>
              <a:rPr lang="fr-FR" sz="1600" dirty="0"/>
              <a:t>Association significative ADC – csPCa : p = 0,001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5E2958C-A29A-695D-0BEE-F713E4EE77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315" y="1960562"/>
            <a:ext cx="5480685" cy="435133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7CF783ED-4268-6F6D-D0DE-F2C56D1CF60A}"/>
              </a:ext>
            </a:extLst>
          </p:cNvPr>
          <p:cNvSpPr txBox="1">
            <a:spLocks/>
          </p:cNvSpPr>
          <p:nvPr/>
        </p:nvSpPr>
        <p:spPr>
          <a:xfrm>
            <a:off x="838199" y="365125"/>
            <a:ext cx="1123857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dirty="0">
                <a:solidFill>
                  <a:schemeClr val="accent1"/>
                </a:solidFill>
              </a:rPr>
              <a:t>Analyse quantitative et pronostique de l’ADC</a:t>
            </a:r>
            <a:br>
              <a:rPr lang="fr-FR" sz="2800" dirty="0">
                <a:solidFill>
                  <a:schemeClr val="accent1"/>
                </a:solidFill>
              </a:rPr>
            </a:br>
            <a:r>
              <a:rPr lang="fr-FR" sz="2800" b="1" dirty="0"/>
              <a:t>Association entre l’ADC et la présence de csPCa en zone périphérique</a:t>
            </a:r>
          </a:p>
        </p:txBody>
      </p:sp>
    </p:spTree>
    <p:extLst>
      <p:ext uri="{BB962C8B-B14F-4D97-AF65-F5344CB8AC3E}">
        <p14:creationId xmlns:p14="http://schemas.microsoft.com/office/powerpoint/2010/main" val="2080482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D7213D-C277-732B-303C-73B6A884F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393" y="3500283"/>
            <a:ext cx="5111496" cy="101272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endParaRPr lang="fr-FR" sz="1600" i="1" dirty="0"/>
          </a:p>
          <a:p>
            <a:pPr marL="0" indent="0" algn="just">
              <a:buNone/>
            </a:pPr>
            <a:r>
              <a:rPr lang="fr-FR" sz="1600" dirty="0"/>
              <a:t>Absence d’association significative entre la valeur de l’ADC et la présence de csPCa en zone de transition (p &gt; 0,05).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AA87A80-A310-B28F-3E77-11A2430AD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25625"/>
            <a:ext cx="5760720" cy="450469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BBBCA82B-526D-984A-D72E-9C7556979B54}"/>
              </a:ext>
            </a:extLst>
          </p:cNvPr>
          <p:cNvSpPr txBox="1">
            <a:spLocks/>
          </p:cNvSpPr>
          <p:nvPr/>
        </p:nvSpPr>
        <p:spPr>
          <a:xfrm>
            <a:off x="838199" y="365125"/>
            <a:ext cx="1123857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dirty="0">
                <a:solidFill>
                  <a:schemeClr val="accent1"/>
                </a:solidFill>
              </a:rPr>
              <a:t>Analyse quantitative et pronostique de l’ADC</a:t>
            </a:r>
            <a:br>
              <a:rPr lang="fr-FR" sz="2800" dirty="0">
                <a:solidFill>
                  <a:schemeClr val="accent1"/>
                </a:solidFill>
              </a:rPr>
            </a:br>
            <a:r>
              <a:rPr lang="fr-FR" sz="2800" b="1" dirty="0"/>
              <a:t>Association ADC/csPCa : Zone de transition</a:t>
            </a:r>
          </a:p>
        </p:txBody>
      </p:sp>
    </p:spTree>
    <p:extLst>
      <p:ext uri="{BB962C8B-B14F-4D97-AF65-F5344CB8AC3E}">
        <p14:creationId xmlns:p14="http://schemas.microsoft.com/office/powerpoint/2010/main" val="3433133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A460F1-E44C-E448-8426-41A6E5C7A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0010" y="2084438"/>
            <a:ext cx="4585010" cy="39575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000" b="1" i="1" kern="100" dirty="0">
                <a:solidFill>
                  <a:srgbClr val="2F549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Corrélation entre ADC et agressivité du cancer (ISUP)</a:t>
            </a:r>
            <a:br>
              <a:rPr lang="fr-DZ" sz="1200" b="1" i="1" kern="100" dirty="0">
                <a:solidFill>
                  <a:srgbClr val="2F549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fr-FR" sz="1200" dirty="0"/>
          </a:p>
          <a:p>
            <a:pPr marL="0" indent="0">
              <a:buNone/>
            </a:pPr>
            <a:endParaRPr lang="fr-FR" sz="1200" dirty="0"/>
          </a:p>
          <a:p>
            <a:pPr marL="0" indent="0">
              <a:buNone/>
            </a:pPr>
            <a:endParaRPr lang="fr-FR" sz="1200" dirty="0"/>
          </a:p>
          <a:p>
            <a:pPr marL="0" indent="0">
              <a:buNone/>
            </a:pPr>
            <a:endParaRPr lang="fr-FR" sz="1200" dirty="0"/>
          </a:p>
          <a:p>
            <a:r>
              <a:rPr lang="fr-FR" sz="1600" dirty="0"/>
              <a:t>Corrélation négative </a:t>
            </a:r>
            <a:r>
              <a:rPr lang="fr-FR" sz="1600" b="1" dirty="0"/>
              <a:t>faible mais significative</a:t>
            </a:r>
            <a:endParaRPr lang="fr-FR" sz="1600" dirty="0"/>
          </a:p>
          <a:p>
            <a:r>
              <a:rPr lang="el-GR" sz="1600" dirty="0"/>
              <a:t>ρ = </a:t>
            </a:r>
            <a:r>
              <a:rPr lang="el-GR" sz="1600" b="1" dirty="0"/>
              <a:t>–0,21 </a:t>
            </a:r>
            <a:r>
              <a:rPr lang="el-GR" sz="1600" dirty="0"/>
              <a:t>; </a:t>
            </a:r>
            <a:r>
              <a:rPr lang="fr-FR" sz="1600" dirty="0"/>
              <a:t>p = </a:t>
            </a:r>
            <a:r>
              <a:rPr lang="fr-FR" sz="1600" b="1" dirty="0"/>
              <a:t>0,049</a:t>
            </a:r>
          </a:p>
          <a:p>
            <a:r>
              <a:rPr lang="fr-FR" sz="1600" dirty="0"/>
              <a:t>ADC ↓ → agressivité tumorale ↑</a:t>
            </a:r>
          </a:p>
          <a:p>
            <a:r>
              <a:rPr lang="fr-FR" sz="1600" dirty="0"/>
              <a:t>Marqueur quantitatif </a:t>
            </a:r>
            <a:r>
              <a:rPr lang="fr-FR" sz="1600" b="1" dirty="0"/>
              <a:t>complémentaire</a:t>
            </a:r>
            <a:r>
              <a:rPr lang="fr-FR" sz="1600" dirty="0"/>
              <a:t> de l’évaluation histologique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E9539C87-3198-912A-F079-37BB4E3CB9AE}"/>
              </a:ext>
            </a:extLst>
          </p:cNvPr>
          <p:cNvSpPr txBox="1">
            <a:spLocks/>
          </p:cNvSpPr>
          <p:nvPr/>
        </p:nvSpPr>
        <p:spPr>
          <a:xfrm>
            <a:off x="994317" y="2084438"/>
            <a:ext cx="4425176" cy="39575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000" b="1" i="1" kern="100" dirty="0">
                <a:solidFill>
                  <a:srgbClr val="2F549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Corrélation entre le coefficient ADC et le score PI-RADS</a:t>
            </a:r>
            <a:endParaRPr lang="fr-FR" sz="2000" dirty="0"/>
          </a:p>
          <a:p>
            <a:endParaRPr lang="fr-FR" sz="1200" dirty="0"/>
          </a:p>
          <a:p>
            <a:endParaRPr lang="fr-FR" sz="1200" dirty="0"/>
          </a:p>
          <a:p>
            <a:pPr marL="0" indent="0">
              <a:buNone/>
            </a:pPr>
            <a:endParaRPr lang="fr-FR" sz="1200" dirty="0"/>
          </a:p>
          <a:p>
            <a:r>
              <a:rPr lang="fr-FR" sz="1600" dirty="0"/>
              <a:t>Corrélation négative </a:t>
            </a:r>
            <a:r>
              <a:rPr lang="fr-FR" sz="1600" b="1" dirty="0"/>
              <a:t>forte et hautement significative</a:t>
            </a:r>
            <a:endParaRPr lang="fr-FR" sz="1600" dirty="0"/>
          </a:p>
          <a:p>
            <a:r>
              <a:rPr lang="el-GR" sz="1600" dirty="0"/>
              <a:t>ρ = </a:t>
            </a:r>
            <a:r>
              <a:rPr lang="el-GR" sz="1600" b="1" dirty="0"/>
              <a:t>–0,82 </a:t>
            </a:r>
            <a:r>
              <a:rPr lang="el-GR" sz="1600" dirty="0"/>
              <a:t>; </a:t>
            </a:r>
            <a:r>
              <a:rPr lang="fr-FR" sz="1600" dirty="0"/>
              <a:t>p </a:t>
            </a:r>
            <a:r>
              <a:rPr lang="fr-FR" sz="1600" b="1" dirty="0"/>
              <a:t>&lt; 0,001 </a:t>
            </a:r>
            <a:r>
              <a:rPr lang="fr-FR" sz="1600" dirty="0"/>
              <a:t>; n = 150</a:t>
            </a:r>
          </a:p>
          <a:p>
            <a:r>
              <a:rPr lang="fr-FR" sz="1600" dirty="0"/>
              <a:t>ADC ↓ quand PI-RADS ↑</a:t>
            </a:r>
          </a:p>
          <a:p>
            <a:r>
              <a:rPr lang="fr-FR" sz="1600" dirty="0"/>
              <a:t>Forte complémentarité </a:t>
            </a:r>
            <a:r>
              <a:rPr lang="fr-FR" sz="1600" b="1" dirty="0"/>
              <a:t>PI-RADS (qualitatif) / ADC (quantitatif)</a:t>
            </a:r>
            <a:endParaRPr lang="fr-FR" sz="1600" dirty="0"/>
          </a:p>
          <a:p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5942C503-2D76-6777-0F7A-9EA6F647539A}"/>
              </a:ext>
            </a:extLst>
          </p:cNvPr>
          <p:cNvSpPr txBox="1">
            <a:spLocks/>
          </p:cNvSpPr>
          <p:nvPr/>
        </p:nvSpPr>
        <p:spPr>
          <a:xfrm>
            <a:off x="838199" y="365125"/>
            <a:ext cx="1123857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dirty="0">
                <a:solidFill>
                  <a:schemeClr val="accent1"/>
                </a:solidFill>
              </a:rPr>
              <a:t>Analyse quantitative et pronostique de l’ADC</a:t>
            </a:r>
            <a:br>
              <a:rPr lang="fr-FR" sz="2800" dirty="0">
                <a:solidFill>
                  <a:schemeClr val="accent1"/>
                </a:solidFill>
              </a:rPr>
            </a:br>
            <a:r>
              <a:rPr lang="fr-FR" sz="2800" b="1" dirty="0"/>
              <a:t>Association ADC/PI-RADS et ADC/ISUP</a:t>
            </a:r>
          </a:p>
        </p:txBody>
      </p:sp>
    </p:spTree>
    <p:extLst>
      <p:ext uri="{BB962C8B-B14F-4D97-AF65-F5344CB8AC3E}">
        <p14:creationId xmlns:p14="http://schemas.microsoft.com/office/powerpoint/2010/main" val="256023557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222</Words>
  <Application>Microsoft Macintosh PowerPoint</Application>
  <PresentationFormat>Grand écran</PresentationFormat>
  <Paragraphs>34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2</cp:revision>
  <dcterms:created xsi:type="dcterms:W3CDTF">2026-02-20T13:57:50Z</dcterms:created>
  <dcterms:modified xsi:type="dcterms:W3CDTF">2026-02-20T14:00:08Z</dcterms:modified>
</cp:coreProperties>
</file>