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88" r:id="rId2"/>
    <p:sldId id="286" r:id="rId3"/>
    <p:sldId id="28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" initials="a" lastIdx="1" clrIdx="0">
    <p:extLst>
      <p:ext uri="{19B8F6BF-5375-455C-9EA6-DF929625EA0E}">
        <p15:presenceInfo xmlns:p15="http://schemas.microsoft.com/office/powerpoint/2012/main" userId="acer" providerId="None"/>
      </p:ext>
    </p:extLst>
  </p:cmAuthor>
  <p:cmAuthor id="2" name="PRO" initials="P" lastIdx="1" clrIdx="1">
    <p:extLst>
      <p:ext uri="{19B8F6BF-5375-455C-9EA6-DF929625EA0E}">
        <p15:presenceInfo xmlns:p15="http://schemas.microsoft.com/office/powerpoint/2012/main" userId="P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A6"/>
    <a:srgbClr val="C3EBC2"/>
    <a:srgbClr val="FFC1CF"/>
    <a:srgbClr val="FF8678"/>
    <a:srgbClr val="000000"/>
    <a:srgbClr val="4A66AC"/>
    <a:srgbClr val="7F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88" autoAdjust="0"/>
    <p:restoredTop sz="96058" autoAdjust="0"/>
  </p:normalViewPr>
  <p:slideViewPr>
    <p:cSldViewPr snapToGrid="0">
      <p:cViewPr>
        <p:scale>
          <a:sx n="115" d="100"/>
          <a:sy n="115" d="100"/>
        </p:scale>
        <p:origin x="840" y="320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83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C19D8-516F-41C1-9E0B-E06C4B88912A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3EB42-15D0-410C-B244-DEF71CA13E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2554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/>
              <a:t>. </a:t>
            </a:r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3EB42-15D0-410C-B244-DEF71CA13E8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464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fr-FR" sz="1600" baseline="0" dirty="0"/>
            </a:br>
            <a:r>
              <a:rPr lang="fr-FR" sz="1600" dirty="0"/>
              <a:t>Pour se faire, nous allons adopter le plan de recherche scientifique </a:t>
            </a:r>
            <a:r>
              <a:rPr lang="fr-FR" sz="1600" dirty="0" err="1"/>
              <a:t>IMRaD</a:t>
            </a:r>
            <a:r>
              <a:rPr lang="fr-FR" sz="1600" baseline="0" dirty="0"/>
              <a:t>*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/>
              <a:t>On va commencer</a:t>
            </a:r>
            <a:r>
              <a:rPr lang="fr-FR" sz="1600" baseline="0" dirty="0"/>
              <a:t> </a:t>
            </a:r>
            <a:r>
              <a:rPr lang="fr-FR" sz="1600" dirty="0"/>
              <a:t>d’abord par une  petite introduction puis on va passer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600" dirty="0"/>
              <a:t>aux matériels et méthodes utilisées, </a:t>
            </a:r>
          </a:p>
          <a:p>
            <a:r>
              <a:rPr lang="fr-BE" sz="1600" dirty="0"/>
              <a:t>pour se pencher ensuite sur </a:t>
            </a:r>
            <a:r>
              <a:rPr lang="fr-BE" sz="1600" b="0" u="none" dirty="0"/>
              <a:t>les résultats de notre étude,</a:t>
            </a:r>
          </a:p>
          <a:p>
            <a:r>
              <a:rPr lang="fr-BE" sz="1600" b="0" u="none" dirty="0"/>
              <a:t> ces résultats que nous allons discuter dans un  4e chapitre,</a:t>
            </a:r>
          </a:p>
          <a:p>
            <a:r>
              <a:rPr lang="fr-BE" sz="1600" b="0" u="none" dirty="0"/>
              <a:t>juste avant de conclure.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369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 simulation médicale est définie comme une technique éducationnelle qui permet, à travers une activité interactive et immersive, de recréer la totalité ou une partie d’une expérience clinique sans exposer les patients aux risques associés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800" dirty="0">
                <a:effectLst/>
                <a:latin typeface="Times New Roman" panose="02020603050405020304" pitchFamily="18" charset="0"/>
              </a:rPr>
              <a:t>Ce concept, bien que présent depuis des siècles, connaît un essor considérable à notre époque grâce au développement technologique et à la volonté de mettre en place des moyens pédagogiques innovants et adaptés à notre temps, que ce soit dans le domaine médicale où autre.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C’est dans cette optique que le comité scientifique de l’Association des Médecins Internes de Rabat (AMIR), en collaboration avec le corps professoral du département d’anesthésie-réanimation et du Centre de Simulation &amp; École de Chirurgie de la Faculté de médecine et de pharmacie de Rabat, met en œuvre chaque année depuis maintenant 3 ans un programme d’apprentissage par simulation aux profit des </a:t>
            </a:r>
            <a:r>
              <a:rPr lang="fr-M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neo</a:t>
            </a:r>
            <a:r>
              <a:rPr lang="fr-M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-internes du CHU Ibn Sina.</a:t>
            </a:r>
            <a:endParaRPr lang="fr-MA" sz="1800" dirty="0">
              <a:effectLst/>
              <a:latin typeface="Times New Roman" panose="0202060305040502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Une séance de simulation se déroule en 3 temps : briefing, mise en situation et enfin débriefing : c’est ce dernier qui nous intéresse dans ce travail, puisque c’est lors de ce dernier que l’apprenant fait part de son ressenti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3EB42-15D0-410C-B244-DEF71CA13E8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53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9451"/>
            <a:ext cx="11548531" cy="6867451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2" y="1454351"/>
            <a:ext cx="11796669" cy="3949300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4902982" y="5704465"/>
            <a:ext cx="7307772" cy="577328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56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Vid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0"/>
          <p:cNvGrpSpPr/>
          <p:nvPr/>
        </p:nvGrpSpPr>
        <p:grpSpPr>
          <a:xfrm rot="10800000">
            <a:off x="-11" y="-2"/>
            <a:ext cx="2937107" cy="894393"/>
            <a:chOff x="5575242" y="4472723"/>
            <a:chExt cx="2202830" cy="670795"/>
          </a:xfrm>
        </p:grpSpPr>
        <p:sp>
          <p:nvSpPr>
            <p:cNvPr id="164" name="Google Shape;164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65" name="Google Shape;165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7" name="Google Shape;167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68" name="Google Shape;168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71" name="Google Shape;171;p10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172" name="Google Shape;172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73" name="Google Shape;173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4" name="Google Shape;174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76" name="Google Shape;176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7" name="Google Shape;177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8" name="Google Shape;178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79" name="Google Shape;179;p10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579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6"/>
          <p:cNvGrpSpPr/>
          <p:nvPr/>
        </p:nvGrpSpPr>
        <p:grpSpPr>
          <a:xfrm>
            <a:off x="-6" y="54"/>
            <a:ext cx="9429907" cy="1769753"/>
            <a:chOff x="-4" y="40"/>
            <a:chExt cx="7072430" cy="1327315"/>
          </a:xfrm>
        </p:grpSpPr>
        <p:sp>
          <p:nvSpPr>
            <p:cNvPr id="83" name="Google Shape;83;p6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84" name="Google Shape;84;p6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90" name="Google Shape;90;p6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91" name="Google Shape;91;p6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2" name="Google Shape;92;p6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93" name="Google Shape;93;p6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95" name="Google Shape;95;p6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667"/>
            </a:lvl1pPr>
            <a:lvl2pPr marL="1219170" lvl="1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2pPr>
            <a:lvl3pPr marL="1828754" lvl="2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3pPr>
            <a:lvl4pPr marL="2438339" lvl="3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4pPr>
            <a:lvl5pPr marL="3047924" lvl="4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5pPr>
            <a:lvl6pPr marL="3657509" lvl="5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6pPr>
            <a:lvl7pPr marL="4267093" lvl="6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7pPr>
            <a:lvl8pPr marL="4876678" lvl="7" indent="-474121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667"/>
            </a:lvl8pPr>
            <a:lvl9pPr marL="5486263" lvl="8" indent="-474121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1" name="Google Shape;101;p6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91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600" b="1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0366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69C687-98C5-4F4C-8883-7E2027183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409" y="1889429"/>
            <a:ext cx="6471138" cy="3351709"/>
          </a:xfrm>
        </p:spPr>
        <p:txBody>
          <a:bodyPr/>
          <a:lstStyle/>
          <a:p>
            <a:pPr algn="ctr"/>
            <a:r>
              <a:rPr lang="fr-FR" sz="1800" b="1" dirty="0">
                <a:effectLst/>
                <a:latin typeface="Optima" panose="0200050306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L’Aspect Scanographique de l’atrésie pulmonaire a septum ouvert (APSO) </a:t>
            </a:r>
            <a:br>
              <a:rPr lang="fr-M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MA" sz="1800" b="1" dirty="0">
                <a:effectLst/>
                <a:latin typeface="Optima" panose="0200050306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Service de radiologie Mère-Enfant Rabat – HER</a:t>
            </a:r>
            <a:br>
              <a:rPr lang="fr-M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M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4432F-FF7C-4FAD-97DB-C77458922BD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0207625" y="6181725"/>
            <a:ext cx="1984375" cy="420688"/>
          </a:xfrm>
        </p:spPr>
        <p:txBody>
          <a:bodyPr/>
          <a:lstStyle/>
          <a:p>
            <a:fld id="{00000000-1234-1234-1234-123412341234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2" name="Image 215">
            <a:extLst>
              <a:ext uri="{FF2B5EF4-FFF2-40B4-BE49-F238E27FC236}">
                <a16:creationId xmlns:a16="http://schemas.microsoft.com/office/drawing/2014/main" id="{6CAB2217-B1F7-E474-A496-9D19C4222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2" b="15688"/>
          <a:stretch>
            <a:fillRect/>
          </a:stretch>
        </p:blipFill>
        <p:spPr bwMode="auto">
          <a:xfrm>
            <a:off x="10082691" y="0"/>
            <a:ext cx="2109309" cy="179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logo HER2 copie">
            <a:extLst>
              <a:ext uri="{FF2B5EF4-FFF2-40B4-BE49-F238E27FC236}">
                <a16:creationId xmlns:a16="http://schemas.microsoft.com/office/drawing/2014/main" id="{CD3FA3FC-055C-9B69-1382-A6395CA163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577" y="111513"/>
            <a:ext cx="1409700" cy="134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860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fr-FR" sz="3200" dirty="0">
                <a:latin typeface="Optima" panose="02000503060000020004" pitchFamily="2" charset="0"/>
              </a:rPr>
              <a:t>PLAN</a:t>
            </a:r>
            <a:endParaRPr sz="3200" dirty="0">
              <a:latin typeface="Optima" panose="02000503060000020004" pitchFamily="2" charset="0"/>
            </a:endParaRPr>
          </a:p>
        </p:txBody>
      </p:sp>
      <p:sp>
        <p:nvSpPr>
          <p:cNvPr id="47" name="Freeform 13">
            <a:extLst>
              <a:ext uri="{FF2B5EF4-FFF2-40B4-BE49-F238E27FC236}">
                <a16:creationId xmlns:a16="http://schemas.microsoft.com/office/drawing/2014/main" id="{9C1F8367-6C84-47BD-845A-17E25D30F1FA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628282" y="2239570"/>
            <a:ext cx="308782" cy="184424"/>
          </a:xfrm>
          <a:custGeom>
            <a:avLst/>
            <a:gdLst>
              <a:gd name="T0" fmla="*/ 0 w 663"/>
              <a:gd name="T1" fmla="*/ 0 h 573"/>
              <a:gd name="T2" fmla="*/ 331 w 663"/>
              <a:gd name="T3" fmla="*/ 573 h 573"/>
              <a:gd name="T4" fmla="*/ 663 w 663"/>
              <a:gd name="T5" fmla="*/ 0 h 573"/>
              <a:gd name="T6" fmla="*/ 0 w 663"/>
              <a:gd name="T7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3" h="573">
                <a:moveTo>
                  <a:pt x="0" y="0"/>
                </a:moveTo>
                <a:lnTo>
                  <a:pt x="331" y="573"/>
                </a:lnTo>
                <a:lnTo>
                  <a:pt x="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95000"/>
                  <a:lumOff val="5000"/>
                </a:schemeClr>
              </a:solidFill>
              <a:latin typeface="Optima" panose="02000503060000020004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7C516EC-81AD-467C-8982-D5B328C27A3C}"/>
              </a:ext>
            </a:extLst>
          </p:cNvPr>
          <p:cNvGrpSpPr/>
          <p:nvPr/>
        </p:nvGrpSpPr>
        <p:grpSpPr>
          <a:xfrm>
            <a:off x="1870390" y="2666174"/>
            <a:ext cx="5459501" cy="1177980"/>
            <a:chOff x="4836720" y="4094162"/>
            <a:chExt cx="3248371" cy="157063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E11C358-2AED-4515-8BF5-FCEFC7656C00}"/>
                </a:ext>
              </a:extLst>
            </p:cNvPr>
            <p:cNvSpPr txBox="1"/>
            <p:nvPr/>
          </p:nvSpPr>
          <p:spPr>
            <a:xfrm>
              <a:off x="4836720" y="4094162"/>
              <a:ext cx="144211" cy="45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</a:rPr>
                <a:t>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8B6F11-D6D6-49D8-AA24-AAF6516FF57E}"/>
                </a:ext>
              </a:extLst>
            </p:cNvPr>
            <p:cNvSpPr txBox="1"/>
            <p:nvPr/>
          </p:nvSpPr>
          <p:spPr>
            <a:xfrm>
              <a:off x="4855984" y="4525140"/>
              <a:ext cx="3229107" cy="1139659"/>
            </a:xfrm>
            <a:prstGeom prst="rect">
              <a:avLst/>
            </a:prstGeom>
            <a:noFill/>
          </p:spPr>
          <p:txBody>
            <a:bodyPr wrap="square" lIns="54000" tIns="27000" rIns="54000" bIns="27000" rtlCol="0">
              <a:spAutoFit/>
            </a:bodyPr>
            <a:lstStyle/>
            <a:p>
              <a:r>
                <a:rPr lang="id-ID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  <a:cs typeface="Calibri" panose="020F0502020204030204" pitchFamily="34" charset="0"/>
                </a:rPr>
                <a:t>METHODOLOGIE D’ANALYSE : APPROCHE SEGMENTAIRE</a:t>
              </a:r>
            </a:p>
            <a:p>
              <a:endPara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Optima" panose="02000503060000020004" pitchFamily="2" charset="0"/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F747C1C-65FC-4452-8944-1D0DBDF26DF3}"/>
                </a:ext>
              </a:extLst>
            </p:cNvPr>
            <p:cNvCxnSpPr/>
            <p:nvPr/>
          </p:nvCxnSpPr>
          <p:spPr>
            <a:xfrm>
              <a:off x="4887493" y="4499745"/>
              <a:ext cx="1445643" cy="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Freeform 36">
            <a:extLst>
              <a:ext uri="{FF2B5EF4-FFF2-40B4-BE49-F238E27FC236}">
                <a16:creationId xmlns:a16="http://schemas.microsoft.com/office/drawing/2014/main" id="{553A1B60-5394-4A84-8028-BAF724B210C5}"/>
              </a:ext>
            </a:extLst>
          </p:cNvPr>
          <p:cNvSpPr>
            <a:spLocks/>
          </p:cNvSpPr>
          <p:nvPr/>
        </p:nvSpPr>
        <p:spPr bwMode="auto">
          <a:xfrm rot="16200000">
            <a:off x="1623787" y="2965475"/>
            <a:ext cx="308782" cy="184424"/>
          </a:xfrm>
          <a:custGeom>
            <a:avLst/>
            <a:gdLst>
              <a:gd name="T0" fmla="*/ 0 w 663"/>
              <a:gd name="T1" fmla="*/ 0 h 573"/>
              <a:gd name="T2" fmla="*/ 331 w 663"/>
              <a:gd name="T3" fmla="*/ 573 h 573"/>
              <a:gd name="T4" fmla="*/ 663 w 663"/>
              <a:gd name="T5" fmla="*/ 0 h 573"/>
              <a:gd name="T6" fmla="*/ 0 w 663"/>
              <a:gd name="T7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3" h="573">
                <a:moveTo>
                  <a:pt x="0" y="0"/>
                </a:moveTo>
                <a:lnTo>
                  <a:pt x="331" y="573"/>
                </a:lnTo>
                <a:lnTo>
                  <a:pt x="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95000"/>
                  <a:lumOff val="5000"/>
                </a:schemeClr>
              </a:solidFill>
              <a:latin typeface="Optima" panose="02000503060000020004" pitchFamily="2" charset="0"/>
            </a:endParaRPr>
          </a:p>
        </p:txBody>
      </p:sp>
      <p:sp>
        <p:nvSpPr>
          <p:cNvPr id="57" name="Freeform 13">
            <a:extLst>
              <a:ext uri="{FF2B5EF4-FFF2-40B4-BE49-F238E27FC236}">
                <a16:creationId xmlns:a16="http://schemas.microsoft.com/office/drawing/2014/main" id="{234C1157-E747-45C1-85C6-8232BBFE17B6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623787" y="3709167"/>
            <a:ext cx="308782" cy="184424"/>
          </a:xfrm>
          <a:custGeom>
            <a:avLst/>
            <a:gdLst>
              <a:gd name="T0" fmla="*/ 0 w 663"/>
              <a:gd name="T1" fmla="*/ 0 h 573"/>
              <a:gd name="T2" fmla="*/ 331 w 663"/>
              <a:gd name="T3" fmla="*/ 573 h 573"/>
              <a:gd name="T4" fmla="*/ 663 w 663"/>
              <a:gd name="T5" fmla="*/ 0 h 573"/>
              <a:gd name="T6" fmla="*/ 0 w 663"/>
              <a:gd name="T7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3" h="573">
                <a:moveTo>
                  <a:pt x="0" y="0"/>
                </a:moveTo>
                <a:lnTo>
                  <a:pt x="331" y="573"/>
                </a:lnTo>
                <a:lnTo>
                  <a:pt x="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95000"/>
                  <a:lumOff val="5000"/>
                </a:schemeClr>
              </a:solidFill>
              <a:latin typeface="Optima" panose="02000503060000020004" pitchFamily="2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7ABE348-ACE4-4E12-9393-F4F9FC63B259}"/>
              </a:ext>
            </a:extLst>
          </p:cNvPr>
          <p:cNvGrpSpPr/>
          <p:nvPr/>
        </p:nvGrpSpPr>
        <p:grpSpPr>
          <a:xfrm>
            <a:off x="1870390" y="3506700"/>
            <a:ext cx="4624195" cy="632714"/>
            <a:chOff x="7784020" y="2475848"/>
            <a:chExt cx="6165592" cy="84361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E13B5BF-1E1A-4BCA-AFF2-4621DADE8FEA}"/>
                </a:ext>
              </a:extLst>
            </p:cNvPr>
            <p:cNvSpPr txBox="1"/>
            <p:nvPr/>
          </p:nvSpPr>
          <p:spPr>
            <a:xfrm>
              <a:off x="7784020" y="2475848"/>
              <a:ext cx="32316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</a:rPr>
                <a:t>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BA719F1-E27E-436F-B061-147BF4957C46}"/>
                </a:ext>
              </a:extLst>
            </p:cNvPr>
            <p:cNvSpPr txBox="1"/>
            <p:nvPr/>
          </p:nvSpPr>
          <p:spPr>
            <a:xfrm>
              <a:off x="7909477" y="2877431"/>
              <a:ext cx="6040135" cy="442035"/>
            </a:xfrm>
            <a:prstGeom prst="rect">
              <a:avLst/>
            </a:prstGeom>
            <a:noFill/>
          </p:spPr>
          <p:txBody>
            <a:bodyPr wrap="square" lIns="54000" tIns="27000" rIns="54000" bIns="27000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  <a:cs typeface="Calibri" panose="020F0502020204030204" pitchFamily="34" charset="0"/>
                </a:rPr>
                <a:t>APPORT DE LA TDM DANS L’APSO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742055-92E8-490C-AA32-B2953D586B16}"/>
                </a:ext>
              </a:extLst>
            </p:cNvPr>
            <p:cNvCxnSpPr/>
            <p:nvPr/>
          </p:nvCxnSpPr>
          <p:spPr>
            <a:xfrm>
              <a:off x="7929302" y="2903369"/>
              <a:ext cx="1445643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B55D2E4-C71C-4B63-AF39-4B0B7ACA3B88}"/>
              </a:ext>
            </a:extLst>
          </p:cNvPr>
          <p:cNvGrpSpPr/>
          <p:nvPr/>
        </p:nvGrpSpPr>
        <p:grpSpPr>
          <a:xfrm>
            <a:off x="1778178" y="1993928"/>
            <a:ext cx="2159219" cy="921581"/>
            <a:chOff x="2125531" y="2480592"/>
            <a:chExt cx="2237684" cy="12287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3758314-8A59-4EEC-AA18-415CB5B3314D}"/>
                </a:ext>
              </a:extLst>
            </p:cNvPr>
            <p:cNvSpPr txBox="1"/>
            <p:nvPr/>
          </p:nvSpPr>
          <p:spPr>
            <a:xfrm>
              <a:off x="2125531" y="2480592"/>
              <a:ext cx="251182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</a:rPr>
                <a:t> 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2EBF251-C758-48EE-8798-B17E5C1E91C5}"/>
                </a:ext>
              </a:extLst>
            </p:cNvPr>
            <p:cNvSpPr txBox="1"/>
            <p:nvPr/>
          </p:nvSpPr>
          <p:spPr>
            <a:xfrm>
              <a:off x="2128044" y="2898000"/>
              <a:ext cx="2235171" cy="811367"/>
            </a:xfrm>
            <a:prstGeom prst="rect">
              <a:avLst/>
            </a:prstGeom>
            <a:noFill/>
          </p:spPr>
          <p:txBody>
            <a:bodyPr wrap="square" lIns="54000" tIns="27000" rIns="54000" bIns="2700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  <a:cs typeface="Calibri" panose="020F0502020204030204" pitchFamily="34" charset="0"/>
                </a:rPr>
                <a:t>INTRODUCTION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3F295E4-AF68-473D-9E2E-01B33876B22D}"/>
                </a:ext>
              </a:extLst>
            </p:cNvPr>
            <p:cNvCxnSpPr/>
            <p:nvPr/>
          </p:nvCxnSpPr>
          <p:spPr>
            <a:xfrm>
              <a:off x="2291260" y="2865754"/>
              <a:ext cx="1445643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21AAAEC-DEE5-464F-A143-3614ED675A31}"/>
              </a:ext>
            </a:extLst>
          </p:cNvPr>
          <p:cNvGrpSpPr/>
          <p:nvPr/>
        </p:nvGrpSpPr>
        <p:grpSpPr>
          <a:xfrm>
            <a:off x="1966777" y="4305419"/>
            <a:ext cx="5363113" cy="939875"/>
            <a:chOff x="10051030" y="4083345"/>
            <a:chExt cx="4562166" cy="12531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692E7D2-E340-4CD7-8CA6-64235D1F6DAB}"/>
                </a:ext>
              </a:extLst>
            </p:cNvPr>
            <p:cNvSpPr txBox="1"/>
            <p:nvPr/>
          </p:nvSpPr>
          <p:spPr>
            <a:xfrm>
              <a:off x="10051032" y="4083345"/>
              <a:ext cx="157143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Optima" panose="02000503060000020004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81EB7D9-876B-4530-9F98-BE2ECF8721A3}"/>
                </a:ext>
              </a:extLst>
            </p:cNvPr>
            <p:cNvSpPr txBox="1"/>
            <p:nvPr/>
          </p:nvSpPr>
          <p:spPr>
            <a:xfrm>
              <a:off x="10051030" y="4525145"/>
              <a:ext cx="4562166" cy="811366"/>
            </a:xfrm>
            <a:prstGeom prst="rect">
              <a:avLst/>
            </a:prstGeom>
            <a:noFill/>
          </p:spPr>
          <p:txBody>
            <a:bodyPr wrap="square" lIns="54000" tIns="27000" rIns="54000" bIns="27000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  <a:cs typeface="Calibri" panose="020F0502020204030204" pitchFamily="34" charset="0"/>
                </a:rPr>
                <a:t>CRITÈRES MORPHOLOGIQUES INFLUENÇANT LA STRATÉGIE THÉRAPEUTIQUE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4E3B26-C239-4995-8F13-405F219CDFAE}"/>
                </a:ext>
              </a:extLst>
            </p:cNvPr>
            <p:cNvCxnSpPr/>
            <p:nvPr/>
          </p:nvCxnSpPr>
          <p:spPr>
            <a:xfrm>
              <a:off x="10079963" y="4499745"/>
              <a:ext cx="144564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D162462-3833-4F09-9072-8C8BB4F4DDB6}"/>
              </a:ext>
            </a:extLst>
          </p:cNvPr>
          <p:cNvGrpSpPr/>
          <p:nvPr/>
        </p:nvGrpSpPr>
        <p:grpSpPr>
          <a:xfrm>
            <a:off x="1912671" y="5147046"/>
            <a:ext cx="4581913" cy="695168"/>
            <a:chOff x="9982828" y="4077780"/>
            <a:chExt cx="4112470" cy="92689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0441C2A-4DF0-4ED0-873F-72D03337A033}"/>
                </a:ext>
              </a:extLst>
            </p:cNvPr>
            <p:cNvSpPr txBox="1"/>
            <p:nvPr/>
          </p:nvSpPr>
          <p:spPr>
            <a:xfrm>
              <a:off x="9982828" y="4077780"/>
              <a:ext cx="16580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Optima" panose="02000503060000020004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6AC8C62-90C1-463A-A55C-7A87238CC9D5}"/>
                </a:ext>
              </a:extLst>
            </p:cNvPr>
            <p:cNvSpPr txBox="1"/>
            <p:nvPr/>
          </p:nvSpPr>
          <p:spPr>
            <a:xfrm>
              <a:off x="10079959" y="4562636"/>
              <a:ext cx="4015339" cy="442034"/>
            </a:xfrm>
            <a:prstGeom prst="rect">
              <a:avLst/>
            </a:prstGeom>
            <a:noFill/>
          </p:spPr>
          <p:txBody>
            <a:bodyPr wrap="square" lIns="54000" tIns="27000" rIns="54000" bIns="27000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  <a:cs typeface="Calibri" panose="020F0502020204030204" pitchFamily="34" charset="0"/>
                </a:rPr>
                <a:t>IMPLICATION THÉRAPEUTIQUE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F59A824-FE0A-4704-9544-A5BA7FED671E}"/>
                </a:ext>
              </a:extLst>
            </p:cNvPr>
            <p:cNvCxnSpPr/>
            <p:nvPr/>
          </p:nvCxnSpPr>
          <p:spPr>
            <a:xfrm>
              <a:off x="10079960" y="4499745"/>
              <a:ext cx="144564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Freeform 13">
            <a:extLst>
              <a:ext uri="{FF2B5EF4-FFF2-40B4-BE49-F238E27FC236}">
                <a16:creationId xmlns:a16="http://schemas.microsoft.com/office/drawing/2014/main" id="{3C33F0D8-95C3-4798-8772-57F01682BAC7}"/>
              </a:ext>
            </a:extLst>
          </p:cNvPr>
          <p:cNvSpPr>
            <a:spLocks/>
          </p:cNvSpPr>
          <p:nvPr/>
        </p:nvSpPr>
        <p:spPr bwMode="auto">
          <a:xfrm rot="16200000">
            <a:off x="1628165" y="5381189"/>
            <a:ext cx="308782" cy="184424"/>
          </a:xfrm>
          <a:custGeom>
            <a:avLst/>
            <a:gdLst>
              <a:gd name="T0" fmla="*/ 0 w 663"/>
              <a:gd name="T1" fmla="*/ 0 h 573"/>
              <a:gd name="T2" fmla="*/ 331 w 663"/>
              <a:gd name="T3" fmla="*/ 573 h 573"/>
              <a:gd name="T4" fmla="*/ 663 w 663"/>
              <a:gd name="T5" fmla="*/ 0 h 573"/>
              <a:gd name="T6" fmla="*/ 0 w 663"/>
              <a:gd name="T7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3" h="573">
                <a:moveTo>
                  <a:pt x="0" y="0"/>
                </a:moveTo>
                <a:lnTo>
                  <a:pt x="331" y="573"/>
                </a:lnTo>
                <a:lnTo>
                  <a:pt x="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95000"/>
                  <a:lumOff val="5000"/>
                </a:schemeClr>
              </a:solidFill>
              <a:latin typeface="Optima" panose="02000503060000020004" pitchFamily="2" charset="0"/>
            </a:endParaRPr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68C1413F-ADEB-B0EF-6958-FA48165E9539}"/>
              </a:ext>
            </a:extLst>
          </p:cNvPr>
          <p:cNvSpPr>
            <a:spLocks/>
          </p:cNvSpPr>
          <p:nvPr/>
        </p:nvSpPr>
        <p:spPr bwMode="auto">
          <a:xfrm rot="16200000">
            <a:off x="1623787" y="4536875"/>
            <a:ext cx="308782" cy="184424"/>
          </a:xfrm>
          <a:custGeom>
            <a:avLst/>
            <a:gdLst>
              <a:gd name="T0" fmla="*/ 0 w 663"/>
              <a:gd name="T1" fmla="*/ 0 h 573"/>
              <a:gd name="T2" fmla="*/ 331 w 663"/>
              <a:gd name="T3" fmla="*/ 573 h 573"/>
              <a:gd name="T4" fmla="*/ 663 w 663"/>
              <a:gd name="T5" fmla="*/ 0 h 573"/>
              <a:gd name="T6" fmla="*/ 0 w 663"/>
              <a:gd name="T7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3" h="573">
                <a:moveTo>
                  <a:pt x="0" y="0"/>
                </a:moveTo>
                <a:lnTo>
                  <a:pt x="331" y="573"/>
                </a:lnTo>
                <a:lnTo>
                  <a:pt x="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95000"/>
                  <a:lumOff val="5000"/>
                </a:schemeClr>
              </a:solidFill>
              <a:latin typeface="Optima" panose="02000503060000020004" pitchFamily="2" charset="0"/>
            </a:endParaRP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E2458896-6C41-2534-D9E8-67636CBA4FE6}"/>
              </a:ext>
            </a:extLst>
          </p:cNvPr>
          <p:cNvSpPr>
            <a:spLocks/>
          </p:cNvSpPr>
          <p:nvPr/>
        </p:nvSpPr>
        <p:spPr bwMode="auto">
          <a:xfrm rot="16200000">
            <a:off x="1623787" y="6241326"/>
            <a:ext cx="308782" cy="184424"/>
          </a:xfrm>
          <a:custGeom>
            <a:avLst/>
            <a:gdLst>
              <a:gd name="T0" fmla="*/ 0 w 663"/>
              <a:gd name="T1" fmla="*/ 0 h 573"/>
              <a:gd name="T2" fmla="*/ 331 w 663"/>
              <a:gd name="T3" fmla="*/ 573 h 573"/>
              <a:gd name="T4" fmla="*/ 663 w 663"/>
              <a:gd name="T5" fmla="*/ 0 h 573"/>
              <a:gd name="T6" fmla="*/ 0 w 663"/>
              <a:gd name="T7" fmla="*/ 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3" h="573">
                <a:moveTo>
                  <a:pt x="0" y="0"/>
                </a:moveTo>
                <a:lnTo>
                  <a:pt x="331" y="573"/>
                </a:lnTo>
                <a:lnTo>
                  <a:pt x="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schemeClr val="tx1">
                  <a:lumMod val="95000"/>
                  <a:lumOff val="5000"/>
                </a:schemeClr>
              </a:solidFill>
              <a:latin typeface="Optima" panose="02000503060000020004" pitchFamily="2" charset="0"/>
            </a:endParaRPr>
          </a:p>
        </p:txBody>
      </p:sp>
      <p:grpSp>
        <p:nvGrpSpPr>
          <p:cNvPr id="4" name="Group 72">
            <a:extLst>
              <a:ext uri="{FF2B5EF4-FFF2-40B4-BE49-F238E27FC236}">
                <a16:creationId xmlns:a16="http://schemas.microsoft.com/office/drawing/2014/main" id="{0AAE001E-C931-526A-610F-0C241F0D92D2}"/>
              </a:ext>
            </a:extLst>
          </p:cNvPr>
          <p:cNvGrpSpPr/>
          <p:nvPr/>
        </p:nvGrpSpPr>
        <p:grpSpPr>
          <a:xfrm>
            <a:off x="1899365" y="5995877"/>
            <a:ext cx="4581913" cy="695168"/>
            <a:chOff x="9982828" y="4077780"/>
            <a:chExt cx="4112470" cy="926890"/>
          </a:xfrm>
        </p:grpSpPr>
        <p:sp>
          <p:nvSpPr>
            <p:cNvPr id="5" name="TextBox 73">
              <a:extLst>
                <a:ext uri="{FF2B5EF4-FFF2-40B4-BE49-F238E27FC236}">
                  <a16:creationId xmlns:a16="http://schemas.microsoft.com/office/drawing/2014/main" id="{178753F9-9627-93CA-107E-2CA066E8D716}"/>
                </a:ext>
              </a:extLst>
            </p:cNvPr>
            <p:cNvSpPr txBox="1"/>
            <p:nvPr/>
          </p:nvSpPr>
          <p:spPr>
            <a:xfrm>
              <a:off x="9982828" y="4077780"/>
              <a:ext cx="16580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Optima" panose="02000503060000020004" pitchFamily="2" charset="0"/>
              </a:endParaRPr>
            </a:p>
          </p:txBody>
        </p:sp>
        <p:sp>
          <p:nvSpPr>
            <p:cNvPr id="6" name="TextBox 74">
              <a:extLst>
                <a:ext uri="{FF2B5EF4-FFF2-40B4-BE49-F238E27FC236}">
                  <a16:creationId xmlns:a16="http://schemas.microsoft.com/office/drawing/2014/main" id="{23E7B82F-4124-502F-7DA9-227C90F43A3D}"/>
                </a:ext>
              </a:extLst>
            </p:cNvPr>
            <p:cNvSpPr txBox="1"/>
            <p:nvPr/>
          </p:nvSpPr>
          <p:spPr>
            <a:xfrm>
              <a:off x="10079959" y="4562636"/>
              <a:ext cx="4015339" cy="442034"/>
            </a:xfrm>
            <a:prstGeom prst="rect">
              <a:avLst/>
            </a:prstGeom>
            <a:noFill/>
          </p:spPr>
          <p:txBody>
            <a:bodyPr wrap="square" lIns="54000" tIns="27000" rIns="54000" bIns="27000" rtlCol="0">
              <a:spAutoFit/>
            </a:bodyPr>
            <a:lstStyle/>
            <a:p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ptima" panose="02000503060000020004" pitchFamily="2" charset="0"/>
                  <a:cs typeface="Calibri" panose="020F0502020204030204" pitchFamily="34" charset="0"/>
                </a:rPr>
                <a:t>TAKE HOME MESSAGE</a:t>
              </a:r>
            </a:p>
          </p:txBody>
        </p:sp>
        <p:cxnSp>
          <p:nvCxnSpPr>
            <p:cNvPr id="7" name="Straight Connector 75">
              <a:extLst>
                <a:ext uri="{FF2B5EF4-FFF2-40B4-BE49-F238E27FC236}">
                  <a16:creationId xmlns:a16="http://schemas.microsoft.com/office/drawing/2014/main" id="{39D54E4C-F53E-CADF-9EF6-F747D324ABE0}"/>
                </a:ext>
              </a:extLst>
            </p:cNvPr>
            <p:cNvCxnSpPr/>
            <p:nvPr/>
          </p:nvCxnSpPr>
          <p:spPr>
            <a:xfrm>
              <a:off x="10079960" y="4499745"/>
              <a:ext cx="1445643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537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6" grpId="0" animBg="1"/>
      <p:bldP spid="57" grpId="0" animBg="1"/>
      <p:bldP spid="77" grpId="0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498B4-EA6E-47E8-BEC8-27E42D012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66" y="523433"/>
            <a:ext cx="7996354" cy="1021600"/>
          </a:xfrm>
        </p:spPr>
        <p:txBody>
          <a:bodyPr/>
          <a:lstStyle/>
          <a:p>
            <a:r>
              <a:rPr lang="fr-FR" sz="3200" dirty="0">
                <a:latin typeface="Optima" panose="02000503060000020004" pitchFamily="2" charset="0"/>
              </a:rPr>
              <a:t>2</a:t>
            </a:r>
            <a:r>
              <a:rPr lang="fr-FR" sz="3200" baseline="30000" dirty="0">
                <a:latin typeface="Optima" panose="02000503060000020004" pitchFamily="2" charset="0"/>
              </a:rPr>
              <a:t>ème</a:t>
            </a:r>
            <a:r>
              <a:rPr lang="fr-FR" sz="3200" dirty="0">
                <a:latin typeface="Optima" panose="02000503060000020004" pitchFamily="2" charset="0"/>
              </a:rPr>
              <a:t> étape : connexion entre chaque segment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27B200-27FD-D24D-B629-6BA62DB10755}"/>
              </a:ext>
            </a:extLst>
          </p:cNvPr>
          <p:cNvSpPr txBox="1"/>
          <p:nvPr/>
        </p:nvSpPr>
        <p:spPr>
          <a:xfrm>
            <a:off x="300154" y="5222075"/>
            <a:ext cx="38331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800" b="1" dirty="0">
                <a:effectLst/>
                <a:latin typeface="Helvetica" pitchFamily="2" charset="0"/>
              </a:rPr>
              <a:t>Concordance auriculo-ventriculaire : </a:t>
            </a:r>
          </a:p>
          <a:p>
            <a:r>
              <a:rPr lang="fr-MA" sz="1800" dirty="0">
                <a:effectLst/>
                <a:latin typeface="Helvetica" pitchFamily="2" charset="0"/>
              </a:rPr>
              <a:t>oreillette droite–ventricule droit et </a:t>
            </a:r>
            <a:endParaRPr lang="fr-MA" sz="2000" dirty="0">
              <a:effectLst/>
            </a:endParaRPr>
          </a:p>
          <a:p>
            <a:r>
              <a:rPr lang="fr-MA" sz="1800" dirty="0">
                <a:effectLst/>
                <a:latin typeface="Helvetica" pitchFamily="2" charset="0"/>
              </a:rPr>
              <a:t>oreillette gauche–ventricule gauche </a:t>
            </a:r>
            <a:endParaRPr lang="fr-MA" sz="2000" dirty="0">
              <a:effectLst/>
            </a:endParaRPr>
          </a:p>
          <a:p>
            <a:endParaRPr lang="fr-MA" sz="2000" dirty="0">
              <a:effectLst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285B53-10E9-ACBB-1F06-6BF93F88F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54" y="2254250"/>
            <a:ext cx="3592641" cy="272074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3A5947-B12A-4129-2378-B31BF6F31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107" y="2246365"/>
            <a:ext cx="2341756" cy="27246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66B0E6-7A62-6073-9286-7AAEB5D9B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052" y="2254250"/>
            <a:ext cx="3135881" cy="27168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770C9E3-A566-266B-3B47-BD444659BDC2}"/>
              </a:ext>
            </a:extLst>
          </p:cNvPr>
          <p:cNvSpPr txBox="1"/>
          <p:nvPr/>
        </p:nvSpPr>
        <p:spPr>
          <a:xfrm>
            <a:off x="5096107" y="5222075"/>
            <a:ext cx="40933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800" b="1" dirty="0">
                <a:effectLst/>
                <a:latin typeface="Helvetica" pitchFamily="2" charset="0"/>
              </a:rPr>
              <a:t>Concordance ventriculo-artérielle</a:t>
            </a:r>
            <a:r>
              <a:rPr lang="fr-MA" b="1" dirty="0">
                <a:latin typeface="Helvetica" pitchFamily="2" charset="0"/>
              </a:rPr>
              <a:t> </a:t>
            </a:r>
            <a:r>
              <a:rPr lang="fr-MA" sz="1800" b="1" dirty="0">
                <a:effectLst/>
                <a:latin typeface="Helvetica" pitchFamily="2" charset="0"/>
              </a:rPr>
              <a:t>: </a:t>
            </a:r>
          </a:p>
          <a:p>
            <a:r>
              <a:rPr lang="fr-MA" sz="1800" dirty="0">
                <a:effectLst/>
                <a:latin typeface="Helvetica" pitchFamily="2" charset="0"/>
              </a:rPr>
              <a:t>ventricule droit–artère pulmonaire et </a:t>
            </a:r>
            <a:endParaRPr lang="fr-MA" dirty="0">
              <a:effectLst/>
            </a:endParaRPr>
          </a:p>
          <a:p>
            <a:r>
              <a:rPr lang="fr-MA" sz="1800" dirty="0">
                <a:effectLst/>
                <a:latin typeface="Helvetica" pitchFamily="2" charset="0"/>
              </a:rPr>
              <a:t>ventricule gauche–aorte </a:t>
            </a:r>
            <a:endParaRPr lang="fr-MA" dirty="0">
              <a:effectLst/>
            </a:endParaRPr>
          </a:p>
          <a:p>
            <a:endParaRPr lang="fr-MA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7385110"/>
      </p:ext>
    </p:extLst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́sentation thèse abdallah Bennasser" id="{0405E490-7D0B-0140-A3B0-B0E928FE83A6}" vid="{83858F90-3EE5-3243-A26B-46EE8EBD8E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Salerio template</Template>
  <TotalTime>1406</TotalTime>
  <Words>344</Words>
  <Application>Microsoft Macintosh PowerPoint</Application>
  <PresentationFormat>Grand écran</PresentationFormat>
  <Paragraphs>32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2" baseType="lpstr">
      <vt:lpstr>Arial</vt:lpstr>
      <vt:lpstr>Arvo</vt:lpstr>
      <vt:lpstr>Calibri</vt:lpstr>
      <vt:lpstr>Helvetica</vt:lpstr>
      <vt:lpstr>Optima</vt:lpstr>
      <vt:lpstr>Roboto Condensed</vt:lpstr>
      <vt:lpstr>Roboto Condensed Light</vt:lpstr>
      <vt:lpstr>Times New Roman</vt:lpstr>
      <vt:lpstr>Salerio template</vt:lpstr>
      <vt:lpstr>L’Aspect Scanographique de l’atrésie pulmonaire a septum ouvert (APSO)  Service de radiologie Mère-Enfant Rabat – HER </vt:lpstr>
      <vt:lpstr>PLAN</vt:lpstr>
      <vt:lpstr>2ème étape : connexion entre chaque segment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L’Aspect Scanographique de l’atrésie pulmonaire a septum ouvert (APSO)  l. SARSAR, A. SAIDI, A. SQUALLI HOUSSAINI, L. BELKOUCHI, N. ALLALI, L. CHAT, S. EL HADDAD Service de radiologie Mère-Enfant – HER </dc:title>
  <dc:creator>Microsoft Office User</dc:creator>
  <cp:lastModifiedBy>Microsoft Office User</cp:lastModifiedBy>
  <cp:revision>2</cp:revision>
  <dcterms:created xsi:type="dcterms:W3CDTF">2026-02-26T23:55:16Z</dcterms:created>
  <dcterms:modified xsi:type="dcterms:W3CDTF">2026-02-27T23:22:03Z</dcterms:modified>
</cp:coreProperties>
</file>