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M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681"/>
  </p:normalViewPr>
  <p:slideViewPr>
    <p:cSldViewPr snapToGrid="0">
      <p:cViewPr varScale="1">
        <p:scale>
          <a:sx n="116" d="100"/>
          <a:sy n="116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C453-F9C5-767E-6407-F60CE219F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DD54BB-736E-AFE4-8815-C449F5617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07B5E-5D06-D5BB-5D76-8AEABDC53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835E5-4896-8924-CDFA-C0BA8CA04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46804-2F6D-F0A1-58DE-B9ED566C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316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F0191-855B-4BB7-5F58-A966D823F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9B4AB-DBFF-DFE8-380A-D3D44B9C9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AB685-CD0F-C80B-DFD4-1183E809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80E82-2409-EFBF-D1A6-10723F592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5337D-0CC0-7A70-B123-419D2416F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6930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CC820-BD74-8098-7556-73988AE0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10DCF-2E3A-5C4F-CDFE-983ECAA56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A5DB0-1D7F-FE89-8D68-1A175CA0E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E6E58-8088-83B7-A7F8-F7D2C259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ED5DF-D839-AC65-F39B-A46E905FB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161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D7B18-C066-ADA2-B5E4-68E3ED574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89E55-1472-B936-D45F-31C9D65AB9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BA26F8-E052-6EB4-9153-406999704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23FC1C-1D8A-254B-6522-9EAD99D89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E16C2-0400-786C-C791-8C35C4F7E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59AAF8-DA8E-8115-0C99-B6DAC35E7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36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096BE-B5F0-5B86-A7DD-3843AA908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1F299-C370-4C2C-42AC-B531E7263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69C24A-40C3-80CE-EFA9-BF82829F7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70D235-3B35-FAB5-797A-A825510DF5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310345-62C8-20D6-B4BE-8BE0F252D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C69621-95D5-EC9C-22E2-1E2CEF211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16F54F-12CE-82CC-1C2B-B3CD5BCA5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24A435-12A9-E21B-A241-4285FBE89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9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A53A4-C544-2099-6F45-8B4E88F9B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38853D-962D-65F7-68D3-FA8CE6E81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FB8A58-CC8D-3EE6-47A8-A601410A1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6EC59D-A6FC-D56D-E06F-55BD1AF69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96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CB2458-4E7E-7288-4018-84A91FA06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05D9D6-5887-212E-7F57-72B47AE7C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BBEF9A-6337-91BF-DE7A-3CAE892E8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77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2AF5E-E285-1225-E26B-EBDE34749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E4CF4-5B77-3490-1E3E-FF22EBAD1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E3510-0AFF-6B13-3AAD-8EC0531B15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D535CD-D32E-BDF3-E544-4B45415A3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872336-B41B-64DF-22AA-2F8E6A83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973FA-C15A-2D1B-9EDC-A9AB246E5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878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AF973-2C12-B056-A220-240DE60D7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C3075-E588-D8FF-DEA4-EF917E450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4198E-8F22-27C0-EA51-7A607A211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52597-A822-4488-A2DA-36E718B61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087345-8763-411B-1CE3-81DB62960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445D2-99F3-0642-5AE7-F679E5CB7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098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114C-469C-E3B0-9D7B-8AE8D3DA9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380F49-B96D-F680-B918-DDD508A04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FC353-7C7C-C9FE-9F17-16AA646EC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56FFE-BD76-D604-FC61-F44A1EFC5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CC906-4CC3-7E76-A9C9-62181D13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967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2791E5-601C-AE82-CE9B-7E416B609F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BE8EB-D1B8-BB8A-0432-38B57B76F8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4ACB8-3BAC-4E97-674B-F0AFD1F2D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5B6DF-8DF6-904C-9DA1-F928288DC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7541F-1270-A7FF-2F1A-D09DA7243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6814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589F82-4E0B-F41F-FF2D-D0B6B8491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C0518-8840-7B73-C0CD-B71DAA2C0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4449B-4A5C-ED47-ADFB-B065A43AD6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7BAF6-D2FA-4C43-95C9-964BEBB940C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E1659-E9D2-0F1B-6B7B-043EF7105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B6522-4544-36CE-D93A-ADADA2A68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A8755-2EE1-E947-A227-381176A94D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48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5A6BA-FCE2-36D0-2AFC-5978D5669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3320" y="2236423"/>
            <a:ext cx="9144000" cy="1615062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fr-FR" sz="4000" b="1" dirty="0"/>
              <a:t>INFO ou INTOX : Mythes et idées reçues en pratique quotidienne en radiologie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A7E4EDC-B7F4-2C75-B74A-DE1643CFBC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56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6E646-C6C2-0685-16C3-6B3011596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9A115-BC48-4AF8-6730-D7319DA6F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014" y="2027102"/>
            <a:ext cx="6624808" cy="47262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70000"/>
              </a:lnSpc>
            </a:pPr>
            <a:r>
              <a:rPr lang="fr-FR" sz="1600" dirty="0"/>
              <a:t>Les mentions d’« allergie à l’iode » et leur documentation dans les dossiers médicaux ont créé une confusion et une incertitude concernant l’utilisation sécurisée des produits contenant de l’iode, notamment les agents de contraste et les antiseptiques.</a:t>
            </a:r>
          </a:p>
          <a:p>
            <a:pPr>
              <a:lnSpc>
                <a:spcPct val="170000"/>
              </a:lnSpc>
            </a:pPr>
            <a:r>
              <a:rPr lang="fr-FR" sz="1600" dirty="0"/>
              <a:t>Selon la littérature existante, l’« allergie à l’iode » peut être globalement divisée en 4 groupes principaux :</a:t>
            </a:r>
          </a:p>
          <a:p>
            <a:pPr lvl="1">
              <a:lnSpc>
                <a:spcPct val="170000"/>
              </a:lnSpc>
            </a:pPr>
            <a:r>
              <a:rPr lang="fr-FR" sz="1600" dirty="0"/>
              <a:t>Allergie aux produits de contraste</a:t>
            </a:r>
          </a:p>
          <a:p>
            <a:pPr lvl="1">
              <a:lnSpc>
                <a:spcPct val="170000"/>
              </a:lnSpc>
            </a:pPr>
            <a:r>
              <a:rPr lang="fr-FR" sz="1600" dirty="0"/>
              <a:t>Allergie aux antiseptiques iodés</a:t>
            </a:r>
          </a:p>
          <a:p>
            <a:pPr lvl="1">
              <a:lnSpc>
                <a:spcPct val="170000"/>
              </a:lnSpc>
            </a:pPr>
            <a:r>
              <a:rPr lang="fr-FR" sz="1600" dirty="0"/>
              <a:t>Allergie à l’amiodarone</a:t>
            </a:r>
          </a:p>
          <a:p>
            <a:pPr lvl="1">
              <a:lnSpc>
                <a:spcPct val="170000"/>
              </a:lnSpc>
            </a:pPr>
            <a:r>
              <a:rPr lang="fr-FR" sz="1600" dirty="0"/>
              <a:t>Allergie aux fruits de mer</a:t>
            </a:r>
          </a:p>
          <a:p>
            <a:pPr>
              <a:lnSpc>
                <a:spcPct val="170000"/>
              </a:lnSpc>
            </a:pPr>
            <a:r>
              <a:rPr lang="fr-FR" sz="1600" dirty="0"/>
              <a:t>Les réactions à ces produits contenant de l’iode peuvent aller d’une dermatite de contact à des réactions anaphylactoïdes plus sévères.</a:t>
            </a:r>
          </a:p>
          <a:p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56F81F-97AD-3DFF-DB1A-16A905A87D62}"/>
              </a:ext>
            </a:extLst>
          </p:cNvPr>
          <p:cNvSpPr/>
          <p:nvPr/>
        </p:nvSpPr>
        <p:spPr>
          <a:xfrm>
            <a:off x="838200" y="1487277"/>
            <a:ext cx="5257800" cy="39660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Origines historiques et croyances largement transmises :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A3A3E242-1EC6-C63D-6092-B1060D36FF40}"/>
              </a:ext>
            </a:extLst>
          </p:cNvPr>
          <p:cNvSpPr txBox="1">
            <a:spLocks/>
          </p:cNvSpPr>
          <p:nvPr/>
        </p:nvSpPr>
        <p:spPr>
          <a:xfrm>
            <a:off x="838200" y="199873"/>
            <a:ext cx="10515600" cy="1144186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b="1" u="sng" noProof="1"/>
              <a:t>MYTHE 2: </a:t>
            </a:r>
            <a:r>
              <a:rPr lang="fr-FR" sz="3200" noProof="1"/>
              <a:t>L’allergie à l’iode et aux fruits de mer est une contre-indication au produit de contraste iodé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F4D1A3B-2E0C-2544-04C2-04D90B667696}"/>
              </a:ext>
            </a:extLst>
          </p:cNvPr>
          <p:cNvSpPr/>
          <p:nvPr/>
        </p:nvSpPr>
        <p:spPr>
          <a:xfrm>
            <a:off x="7436383" y="4797387"/>
            <a:ext cx="4098275" cy="1630497"/>
          </a:xfrm>
          <a:custGeom>
            <a:avLst/>
            <a:gdLst>
              <a:gd name="csX0" fmla="*/ 0 w 4098275"/>
              <a:gd name="csY0" fmla="*/ 271755 h 1630497"/>
              <a:gd name="csX1" fmla="*/ 271755 w 4098275"/>
              <a:gd name="csY1" fmla="*/ 0 h 1630497"/>
              <a:gd name="csX2" fmla="*/ 935311 w 4098275"/>
              <a:gd name="csY2" fmla="*/ 0 h 1630497"/>
              <a:gd name="csX3" fmla="*/ 1492224 w 4098275"/>
              <a:gd name="csY3" fmla="*/ 0 h 1630497"/>
              <a:gd name="csX4" fmla="*/ 2013590 w 4098275"/>
              <a:gd name="csY4" fmla="*/ 0 h 1630497"/>
              <a:gd name="csX5" fmla="*/ 2641598 w 4098275"/>
              <a:gd name="csY5" fmla="*/ 0 h 1630497"/>
              <a:gd name="csX6" fmla="*/ 3198512 w 4098275"/>
              <a:gd name="csY6" fmla="*/ 0 h 1630497"/>
              <a:gd name="csX7" fmla="*/ 3826520 w 4098275"/>
              <a:gd name="csY7" fmla="*/ 0 h 1630497"/>
              <a:gd name="csX8" fmla="*/ 4098275 w 4098275"/>
              <a:gd name="csY8" fmla="*/ 271755 h 1630497"/>
              <a:gd name="csX9" fmla="*/ 4098275 w 4098275"/>
              <a:gd name="csY9" fmla="*/ 793509 h 1630497"/>
              <a:gd name="csX10" fmla="*/ 4098275 w 4098275"/>
              <a:gd name="csY10" fmla="*/ 1358742 h 1630497"/>
              <a:gd name="csX11" fmla="*/ 3826520 w 4098275"/>
              <a:gd name="csY11" fmla="*/ 1630497 h 1630497"/>
              <a:gd name="csX12" fmla="*/ 3340702 w 4098275"/>
              <a:gd name="csY12" fmla="*/ 1630497 h 1630497"/>
              <a:gd name="csX13" fmla="*/ 2677146 w 4098275"/>
              <a:gd name="csY13" fmla="*/ 1630497 h 1630497"/>
              <a:gd name="csX14" fmla="*/ 2155780 w 4098275"/>
              <a:gd name="csY14" fmla="*/ 1630497 h 1630497"/>
              <a:gd name="csX15" fmla="*/ 1563320 w 4098275"/>
              <a:gd name="csY15" fmla="*/ 1630497 h 1630497"/>
              <a:gd name="csX16" fmla="*/ 899763 w 4098275"/>
              <a:gd name="csY16" fmla="*/ 1630497 h 1630497"/>
              <a:gd name="csX17" fmla="*/ 271755 w 4098275"/>
              <a:gd name="csY17" fmla="*/ 1630497 h 1630497"/>
              <a:gd name="csX18" fmla="*/ 0 w 4098275"/>
              <a:gd name="csY18" fmla="*/ 1358742 h 1630497"/>
              <a:gd name="csX19" fmla="*/ 0 w 4098275"/>
              <a:gd name="csY19" fmla="*/ 836988 h 1630497"/>
              <a:gd name="csX20" fmla="*/ 0 w 4098275"/>
              <a:gd name="csY20" fmla="*/ 271755 h 16304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098275" h="1630497" extrusionOk="0">
                <a:moveTo>
                  <a:pt x="0" y="271755"/>
                </a:moveTo>
                <a:cubicBezTo>
                  <a:pt x="-34268" y="100532"/>
                  <a:pt x="105264" y="6157"/>
                  <a:pt x="271755" y="0"/>
                </a:cubicBezTo>
                <a:cubicBezTo>
                  <a:pt x="558914" y="-50974"/>
                  <a:pt x="676838" y="74905"/>
                  <a:pt x="935311" y="0"/>
                </a:cubicBezTo>
                <a:cubicBezTo>
                  <a:pt x="1193784" y="-74905"/>
                  <a:pt x="1379295" y="4821"/>
                  <a:pt x="1492224" y="0"/>
                </a:cubicBezTo>
                <a:cubicBezTo>
                  <a:pt x="1605153" y="-4821"/>
                  <a:pt x="1806786" y="60629"/>
                  <a:pt x="2013590" y="0"/>
                </a:cubicBezTo>
                <a:cubicBezTo>
                  <a:pt x="2220394" y="-60629"/>
                  <a:pt x="2462363" y="43138"/>
                  <a:pt x="2641598" y="0"/>
                </a:cubicBezTo>
                <a:cubicBezTo>
                  <a:pt x="2820833" y="-43138"/>
                  <a:pt x="2983592" y="30014"/>
                  <a:pt x="3198512" y="0"/>
                </a:cubicBezTo>
                <a:cubicBezTo>
                  <a:pt x="3413432" y="-30014"/>
                  <a:pt x="3644679" y="49852"/>
                  <a:pt x="3826520" y="0"/>
                </a:cubicBezTo>
                <a:cubicBezTo>
                  <a:pt x="3973205" y="-32437"/>
                  <a:pt x="4080982" y="145701"/>
                  <a:pt x="4098275" y="271755"/>
                </a:cubicBezTo>
                <a:cubicBezTo>
                  <a:pt x="4103152" y="453944"/>
                  <a:pt x="4064894" y="644896"/>
                  <a:pt x="4098275" y="793509"/>
                </a:cubicBezTo>
                <a:cubicBezTo>
                  <a:pt x="4131656" y="942122"/>
                  <a:pt x="4043020" y="1165151"/>
                  <a:pt x="4098275" y="1358742"/>
                </a:cubicBezTo>
                <a:cubicBezTo>
                  <a:pt x="4115168" y="1533976"/>
                  <a:pt x="3980640" y="1672274"/>
                  <a:pt x="3826520" y="1630497"/>
                </a:cubicBezTo>
                <a:cubicBezTo>
                  <a:pt x="3706975" y="1675513"/>
                  <a:pt x="3493407" y="1614277"/>
                  <a:pt x="3340702" y="1630497"/>
                </a:cubicBezTo>
                <a:cubicBezTo>
                  <a:pt x="3187997" y="1646717"/>
                  <a:pt x="2969559" y="1608524"/>
                  <a:pt x="2677146" y="1630497"/>
                </a:cubicBezTo>
                <a:cubicBezTo>
                  <a:pt x="2384733" y="1652470"/>
                  <a:pt x="2348645" y="1590375"/>
                  <a:pt x="2155780" y="1630497"/>
                </a:cubicBezTo>
                <a:cubicBezTo>
                  <a:pt x="1962915" y="1670619"/>
                  <a:pt x="1828845" y="1597321"/>
                  <a:pt x="1563320" y="1630497"/>
                </a:cubicBezTo>
                <a:cubicBezTo>
                  <a:pt x="1297795" y="1663673"/>
                  <a:pt x="1151441" y="1591093"/>
                  <a:pt x="899763" y="1630497"/>
                </a:cubicBezTo>
                <a:cubicBezTo>
                  <a:pt x="648085" y="1669901"/>
                  <a:pt x="568235" y="1593794"/>
                  <a:pt x="271755" y="1630497"/>
                </a:cubicBezTo>
                <a:cubicBezTo>
                  <a:pt x="115649" y="1641260"/>
                  <a:pt x="32043" y="1532638"/>
                  <a:pt x="0" y="1358742"/>
                </a:cubicBezTo>
                <a:cubicBezTo>
                  <a:pt x="-29840" y="1124291"/>
                  <a:pt x="6651" y="1067587"/>
                  <a:pt x="0" y="836988"/>
                </a:cubicBezTo>
                <a:cubicBezTo>
                  <a:pt x="-6651" y="606389"/>
                  <a:pt x="13775" y="509480"/>
                  <a:pt x="0" y="271755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1">
                <a:solidFill>
                  <a:schemeClr val="tx1"/>
                </a:solidFill>
              </a:rPr>
              <a:t>L’utilisation imprécise du terme « allergie à l’iode » a des conséquences cliniques : les patients étiquetés sous ce terme sont plus susceptibles de bénéficier d’un scanner sans injection sous-optimal ou de recevoir une prémédication inutile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4AE579C-F2A3-69E1-C041-67FE1FBB5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37" b="92676" l="3125" r="95443">
                        <a14:foregroundMark x1="37500" y1="23633" x2="22852" y2="11621"/>
                        <a14:foregroundMark x1="22852" y1="11621" x2="15365" y2="11621"/>
                        <a14:foregroundMark x1="15365" y1="11621" x2="8724" y2="16602"/>
                        <a14:foregroundMark x1="8724" y1="16602" x2="5013" y2="25977"/>
                        <a14:foregroundMark x1="5013" y1="25977" x2="3255" y2="50000"/>
                        <a14:foregroundMark x1="3255" y1="50000" x2="6836" y2="62793"/>
                        <a14:foregroundMark x1="6836" y1="62793" x2="13086" y2="68652"/>
                        <a14:foregroundMark x1="4883" y1="17676" x2="2083" y2="31250"/>
                        <a14:foregroundMark x1="2083" y1="31250" x2="3190" y2="67676"/>
                        <a14:foregroundMark x1="3190" y1="67676" x2="11133" y2="82129"/>
                        <a14:foregroundMark x1="11133" y1="82129" x2="28125" y2="85449"/>
                        <a14:foregroundMark x1="81250" y1="16113" x2="59310" y2="12695"/>
                        <a14:foregroundMark x1="59310" y1="12695" x2="49544" y2="16504"/>
                        <a14:foregroundMark x1="49544" y1="16504" x2="47070" y2="25293"/>
                        <a14:foregroundMark x1="47070" y1="25293" x2="53906" y2="32813"/>
                        <a14:foregroundMark x1="53906" y1="32813" x2="72917" y2="35449"/>
                        <a14:foregroundMark x1="72917" y1="35449" x2="82161" y2="30273"/>
                        <a14:foregroundMark x1="82161" y1="30273" x2="86133" y2="21387"/>
                        <a14:foregroundMark x1="86133" y1="21387" x2="75130" y2="8203"/>
                        <a14:foregroundMark x1="75130" y1="8203" x2="65560" y2="2734"/>
                        <a14:foregroundMark x1="91341" y1="14453" x2="90885" y2="23730"/>
                        <a14:foregroundMark x1="90885" y1="23730" x2="88802" y2="30371"/>
                        <a14:foregroundMark x1="95443" y1="20020" x2="95443" y2="20020"/>
                        <a14:foregroundMark x1="66406" y1="92676" x2="66406" y2="92676"/>
                        <a14:foregroundMark x1="47852" y1="89258" x2="47852" y2="89258"/>
                        <a14:foregroundMark x1="54622" y1="81641" x2="54622" y2="81641"/>
                        <a14:foregroundMark x1="56055" y1="80566" x2="50195" y2="87305"/>
                        <a14:foregroundMark x1="50195" y1="87305" x2="55339" y2="78418"/>
                        <a14:foregroundMark x1="55339" y1="78418" x2="53906" y2="88477"/>
                        <a14:foregroundMark x1="53906" y1="88477" x2="37500" y2="91797"/>
                        <a14:foregroundMark x1="37500" y1="91797" x2="27995" y2="879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7900" y="1496611"/>
            <a:ext cx="4951164" cy="33007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94C5944-8514-BB67-3F1B-9B13DD2C0FD7}"/>
              </a:ext>
            </a:extLst>
          </p:cNvPr>
          <p:cNvSpPr/>
          <p:nvPr/>
        </p:nvSpPr>
        <p:spPr>
          <a:xfrm>
            <a:off x="8996190" y="6608437"/>
            <a:ext cx="3481330" cy="2898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i="1" dirty="0">
                <a:solidFill>
                  <a:schemeClr val="tx1"/>
                </a:solidFill>
              </a:rPr>
              <a:t>Illustration </a:t>
            </a:r>
            <a:r>
              <a:rPr lang="en-US" sz="800" i="1" dirty="0" err="1">
                <a:solidFill>
                  <a:schemeClr val="tx1"/>
                </a:solidFill>
              </a:rPr>
              <a:t>générée</a:t>
            </a:r>
            <a:r>
              <a:rPr lang="en-US" sz="800" i="1" dirty="0">
                <a:solidFill>
                  <a:schemeClr val="tx1"/>
                </a:solidFill>
              </a:rPr>
              <a:t> par intelligence </a:t>
            </a:r>
            <a:r>
              <a:rPr lang="en-US" sz="800" i="1" dirty="0" err="1">
                <a:solidFill>
                  <a:schemeClr val="tx1"/>
                </a:solidFill>
              </a:rPr>
              <a:t>artificielle</a:t>
            </a:r>
            <a:r>
              <a:rPr lang="en-US" sz="800" i="1" dirty="0">
                <a:solidFill>
                  <a:schemeClr val="tx1"/>
                </a:solidFill>
              </a:rPr>
              <a:t> (ChatGPT, OpenAI).</a:t>
            </a:r>
            <a:endParaRPr lang="fr-FR" sz="8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664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631B8-F319-9B04-002A-4E5EA3BE5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85E82C-F3DC-D2EF-C978-E5326EFB5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873"/>
            <a:ext cx="10515600" cy="1144186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200" b="1" u="sng" noProof="1"/>
              <a:t>MYTHE 2: </a:t>
            </a:r>
            <a:r>
              <a:rPr lang="fr-FR" sz="3200" noProof="1"/>
              <a:t>L’allergie à l’iode et aux fruits de mer est une contre-indication au produit de contraste iodé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EF4AF-FBAA-17D8-D684-2B20055CA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5918"/>
            <a:ext cx="10718494" cy="41057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1400" noProof="1"/>
              <a:t>L’iode est un </a:t>
            </a:r>
            <a:r>
              <a:rPr lang="fr-FR" sz="1400" b="1" noProof="1"/>
              <a:t>élément essentiel </a:t>
            </a:r>
            <a:r>
              <a:rPr lang="fr-FR" sz="1400" noProof="1"/>
              <a:t>nécessaire à la santé humaine et à la synthèse des hormones thyroïdiennes. Ainsi, </a:t>
            </a:r>
            <a:r>
              <a:rPr lang="fr-FR" sz="1400" b="1" noProof="1">
                <a:solidFill>
                  <a:srgbClr val="FF0000"/>
                </a:solidFill>
              </a:rPr>
              <a:t>une allergie à l’iode élémentaire n’est pas possible.</a:t>
            </a:r>
          </a:p>
          <a:p>
            <a:pPr>
              <a:lnSpc>
                <a:spcPct val="150000"/>
              </a:lnSpc>
            </a:pPr>
            <a:r>
              <a:rPr lang="fr-FR" sz="1400" noProof="1"/>
              <a:t>Les mécanismes supposés des « allergies à l’iode » n’ont jamais été reproduits in vivo.</a:t>
            </a:r>
          </a:p>
          <a:p>
            <a:pPr>
              <a:lnSpc>
                <a:spcPct val="150000"/>
              </a:lnSpc>
            </a:pPr>
            <a:r>
              <a:rPr lang="fr-FR" sz="1400" noProof="1"/>
              <a:t>Les réactions observées avec les produits contenant de </a:t>
            </a:r>
            <a:r>
              <a:rPr lang="fr-FR" sz="1400" b="1" noProof="1"/>
              <a:t>l’iode sont dues à d’autres allergènes et non à l’iode lui-même</a:t>
            </a:r>
            <a:r>
              <a:rPr lang="fr-FR" sz="1400" noProof="1"/>
              <a:t>.</a:t>
            </a:r>
          </a:p>
          <a:p>
            <a:pPr>
              <a:lnSpc>
                <a:spcPct val="150000"/>
              </a:lnSpc>
            </a:pPr>
            <a:r>
              <a:rPr lang="fr-FR" sz="1400" noProof="1"/>
              <a:t>Dans le cas des allergies aux fruits de mer, la tropomyosine est l’allergène principal et ne fait pas partie des agents de contraste.</a:t>
            </a:r>
          </a:p>
          <a:p>
            <a:pPr>
              <a:lnSpc>
                <a:spcPct val="150000"/>
              </a:lnSpc>
            </a:pPr>
            <a:r>
              <a:rPr lang="fr-FR" sz="1400" noProof="1"/>
              <a:t>Des données plus récentes ont montré que les réactions aux anciens produits de contraste étaient </a:t>
            </a:r>
            <a:r>
              <a:rPr lang="fr-FR" sz="1400" b="1" noProof="1"/>
              <a:t>en réalité des réactions liées à leur hyperosmolarité</a:t>
            </a:r>
            <a:r>
              <a:rPr lang="fr-FR" sz="1400" noProof="1"/>
              <a:t> plutôt que des réponses immunitaires médiées par les IgE.</a:t>
            </a:r>
          </a:p>
          <a:p>
            <a:pPr>
              <a:lnSpc>
                <a:spcPct val="150000"/>
              </a:lnSpc>
            </a:pPr>
            <a:r>
              <a:rPr lang="fr-FR" sz="1400" noProof="1"/>
              <a:t>Les agents de contraste plus récents présentent </a:t>
            </a:r>
            <a:r>
              <a:rPr lang="fr-FR" sz="1400" b="1" noProof="1"/>
              <a:t>une osmolarité plus faible</a:t>
            </a:r>
            <a:r>
              <a:rPr lang="fr-FR" sz="1400" noProof="1"/>
              <a:t>, </a:t>
            </a:r>
            <a:r>
              <a:rPr lang="fr-FR" sz="1400" b="1" noProof="1"/>
              <a:t>réduisant ainsi l’incidence des réactions sévères.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D905F1-25CE-F408-DD69-55894151D3AD}"/>
              </a:ext>
            </a:extLst>
          </p:cNvPr>
          <p:cNvSpPr/>
          <p:nvPr/>
        </p:nvSpPr>
        <p:spPr>
          <a:xfrm>
            <a:off x="838200" y="1509311"/>
            <a:ext cx="3689733" cy="39660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u="sng" noProof="1">
                <a:solidFill>
                  <a:schemeClr val="bg1"/>
                </a:solidFill>
              </a:rPr>
              <a:t>Que disent les données scientifiques?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0A445B-0175-BC17-6E61-9453D119D762}"/>
              </a:ext>
            </a:extLst>
          </p:cNvPr>
          <p:cNvSpPr txBox="1"/>
          <p:nvPr/>
        </p:nvSpPr>
        <p:spPr>
          <a:xfrm>
            <a:off x="3070952" y="6342216"/>
            <a:ext cx="970861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1" dirty="0">
                <a:solidFill>
                  <a:srgbClr val="212121"/>
                </a:solidFill>
                <a:effectLst/>
                <a:latin typeface="system-ui"/>
              </a:rPr>
              <a:t>Nilsson R, Ehrenberg L, Fedorcsak I. Formation of potential antigens from radiographic contrast media. Acta </a:t>
            </a:r>
            <a:r>
              <a:rPr lang="en-US" sz="1100" b="0" i="1" dirty="0" err="1">
                <a:solidFill>
                  <a:srgbClr val="212121"/>
                </a:solidFill>
                <a:effectLst/>
                <a:latin typeface="system-ui"/>
              </a:rPr>
              <a:t>Radiol</a:t>
            </a:r>
            <a:r>
              <a:rPr lang="en-US" sz="1100" b="0" i="1" dirty="0">
                <a:solidFill>
                  <a:srgbClr val="212121"/>
                </a:solidFill>
                <a:effectLst/>
                <a:latin typeface="system-ui"/>
              </a:rPr>
              <a:t>. 1987 Jul-Aug;28(4):473-7. PMID: 2958066.</a:t>
            </a:r>
            <a:endParaRPr lang="fr-FR" sz="11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1C47D3-5542-08F9-4F73-B41646A4DBA3}"/>
              </a:ext>
            </a:extLst>
          </p:cNvPr>
          <p:cNvSpPr txBox="1"/>
          <p:nvPr/>
        </p:nvSpPr>
        <p:spPr>
          <a:xfrm>
            <a:off x="1056701" y="6556259"/>
            <a:ext cx="1155944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1" dirty="0">
                <a:solidFill>
                  <a:srgbClr val="212121"/>
                </a:solidFill>
                <a:effectLst/>
                <a:latin typeface="system-ui"/>
              </a:rPr>
              <a:t>Lieberman PL, Seigle RL. Reactions to radiocontrast material. Anaphylactoid events in radiology. Clin Rev Allergy Immunol. 1999 Winter;17(4):469-96. </a:t>
            </a:r>
            <a:r>
              <a:rPr lang="en-US" sz="1100" b="0" i="1" dirty="0" err="1">
                <a:solidFill>
                  <a:srgbClr val="212121"/>
                </a:solidFill>
                <a:effectLst/>
                <a:latin typeface="system-ui"/>
              </a:rPr>
              <a:t>doi</a:t>
            </a:r>
            <a:r>
              <a:rPr lang="en-US" sz="1100" b="0" i="1" dirty="0">
                <a:solidFill>
                  <a:srgbClr val="212121"/>
                </a:solidFill>
                <a:effectLst/>
                <a:latin typeface="system-ui"/>
              </a:rPr>
              <a:t>: 10.1007/BF02737651. PMID: 10829816.</a:t>
            </a:r>
            <a:endParaRPr lang="fr-FR" sz="1100" i="1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8C000C0-F1AF-7BF8-C910-9F8FFEE8CA3A}"/>
              </a:ext>
            </a:extLst>
          </p:cNvPr>
          <p:cNvSpPr/>
          <p:nvPr/>
        </p:nvSpPr>
        <p:spPr>
          <a:xfrm>
            <a:off x="716555" y="5365214"/>
            <a:ext cx="10961783" cy="97700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b="1" noProof="1">
                <a:solidFill>
                  <a:schemeClr val="tx1"/>
                </a:solidFill>
              </a:rPr>
              <a:t>Le risque de réaction indésirable chez les patients allergiques aux fruits de mer est équivalent à celui des patients allergiques au lait, au chocolat ou aux œufs.</a:t>
            </a:r>
            <a:endParaRPr lang="fr-FR" sz="1300" noProof="1">
              <a:solidFill>
                <a:schemeClr val="tx1"/>
              </a:solidFill>
            </a:endParaRPr>
          </a:p>
          <a:p>
            <a:r>
              <a:rPr lang="fr-FR" sz="1300" b="1" noProof="1">
                <a:solidFill>
                  <a:schemeClr val="tx1"/>
                </a:solidFill>
              </a:rPr>
              <a:t>Le principal facteur prédictif d’un événement indésirable est un antécédent de réaction de type allergique (ou réaction inconnue) à la même classe de produit de contraste prouvée cliniquement.</a:t>
            </a:r>
            <a:endParaRPr lang="fr-FR" sz="1300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179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31999-FE58-AD5F-29A6-43AB0194C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B49012B-429C-C9C0-E99A-9E9C75753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873"/>
            <a:ext cx="10515600" cy="1144186"/>
          </a:xfr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200" b="1" u="sng" noProof="1"/>
              <a:t>MYTHE 5: </a:t>
            </a:r>
            <a:r>
              <a:rPr lang="fr-FR" sz="2800" noProof="1"/>
              <a:t>L’INR est un outil fiable pour évaluer le risque hémorragique</a:t>
            </a:r>
            <a:endParaRPr lang="fr-FR" sz="3200" noProof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32B4E1-EB1C-4620-25EF-2669C5684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658" y="1901376"/>
            <a:ext cx="11556694" cy="42755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1400" noProof="1"/>
              <a:t>L’INR mesure l’aspect procoagulant de l’hémostase et a été développé pour les patients sous traitement par antagonistes de la vitamine K (AVK) afin d’évaluer le risque hémorragique.</a:t>
            </a:r>
          </a:p>
          <a:p>
            <a:pPr>
              <a:lnSpc>
                <a:spcPct val="150000"/>
              </a:lnSpc>
            </a:pPr>
            <a:r>
              <a:rPr lang="fr-FR" sz="1400" b="1" noProof="1"/>
              <a:t>L’INR n’est pas prédictif du risque de saignement </a:t>
            </a:r>
            <a:r>
              <a:rPr lang="fr-FR" sz="1400" noProof="1"/>
              <a:t>chez les patients qui </a:t>
            </a:r>
            <a:r>
              <a:rPr lang="fr-FR" sz="1400" b="1" noProof="1"/>
              <a:t>ne sont pas sous AVK. </a:t>
            </a:r>
            <a:r>
              <a:rPr lang="fr-FR" sz="1400" noProof="1"/>
              <a:t>Son utilisation chez ces patients repose sur des données extrapolées d’essais menés chez des patients traités par AVK.</a:t>
            </a:r>
          </a:p>
          <a:p>
            <a:pPr>
              <a:lnSpc>
                <a:spcPct val="150000"/>
              </a:lnSpc>
            </a:pPr>
            <a:r>
              <a:rPr lang="fr-FR" sz="1400" b="1" noProof="1"/>
              <a:t>Chez les patients non traités par AVK, </a:t>
            </a:r>
            <a:r>
              <a:rPr lang="fr-FR" sz="1400" noProof="1"/>
              <a:t>la correction de l’INR par plasma frais congelé (PFC) n’a pas démontré qu’elle prévenait les saignements.</a:t>
            </a:r>
          </a:p>
          <a:p>
            <a:pPr>
              <a:lnSpc>
                <a:spcPct val="150000"/>
              </a:lnSpc>
            </a:pPr>
            <a:r>
              <a:rPr lang="fr-FR" sz="1400" b="1" noProof="1"/>
              <a:t>La perfusion de PFC pour corriger l’INR peut retarder la prise en charge, </a:t>
            </a:r>
            <a:r>
              <a:rPr lang="fr-FR" sz="1400" noProof="1"/>
              <a:t>augmenter les coûts et entraîner des complications telles qu’une surcharge circulatoire, un œdème pulmonaire et une augmentation de la pression portale.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145440-FFA7-28CB-359A-8D47D0A00272}"/>
              </a:ext>
            </a:extLst>
          </p:cNvPr>
          <p:cNvSpPr/>
          <p:nvPr/>
        </p:nvSpPr>
        <p:spPr>
          <a:xfrm>
            <a:off x="838200" y="1424414"/>
            <a:ext cx="8647324" cy="39660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noProof="1"/>
              <a:t>Ce qu’on sait sur le Ratio International Normalisé (INR) dans l’évaluation du risque de saignement</a:t>
            </a:r>
            <a:endParaRPr lang="fr-FR" sz="1600" b="1" u="sng" noProof="1">
              <a:solidFill>
                <a:schemeClr val="bg1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E540F9D-9B81-D386-6D10-9838DF146E62}"/>
              </a:ext>
            </a:extLst>
          </p:cNvPr>
          <p:cNvSpPr/>
          <p:nvPr/>
        </p:nvSpPr>
        <p:spPr>
          <a:xfrm>
            <a:off x="1675022" y="4623535"/>
            <a:ext cx="9065965" cy="1678503"/>
          </a:xfrm>
          <a:prstGeom prst="roundRect">
            <a:avLst/>
          </a:prstGeom>
          <a:noFill/>
          <a:ln w="381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sz="1100" b="1" noProof="1">
                <a:solidFill>
                  <a:schemeClr val="tx1"/>
                </a:solidFill>
              </a:rPr>
              <a:t>Patients atteints d’inssufisance hépatique chronique (IHC)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noProof="1">
                <a:solidFill>
                  <a:schemeClr val="tx1"/>
                </a:solidFill>
              </a:rPr>
              <a:t>La dysfonction hépatique affecte toutes les phases de l’hémostase.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noProof="1">
                <a:solidFill>
                  <a:schemeClr val="tx1"/>
                </a:solidFill>
              </a:rPr>
              <a:t>Des mécanismes rééquilibrent le système hémostatique, affectant à la fois les protéines procoagulantes et anticoagulantes.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noProof="1">
                <a:solidFill>
                  <a:schemeClr val="tx1"/>
                </a:solidFill>
              </a:rPr>
              <a:t>À mesure que l’IHC progresse, certains patients peuvent présenter un risque hémorragique accru, tandis que d’autres peuvent avoir un risque thrombotique accru.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100" noProof="1">
                <a:solidFill>
                  <a:schemeClr val="tx1"/>
                </a:solidFill>
              </a:rPr>
              <a:t>Puisque l’INR n’évalue qu’une petite partie du système de coagulation, il ne reflète pas pleinement le risque hémorragique chez ces patients.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380A4A-2158-0443-38E9-3A7E660E2D1C}"/>
              </a:ext>
            </a:extLst>
          </p:cNvPr>
          <p:cNvSpPr txBox="1"/>
          <p:nvPr/>
        </p:nvSpPr>
        <p:spPr>
          <a:xfrm>
            <a:off x="1476260" y="6478400"/>
            <a:ext cx="113538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1" dirty="0">
                <a:solidFill>
                  <a:srgbClr val="212121"/>
                </a:solidFill>
                <a:effectLst/>
                <a:latin typeface="system-ui"/>
              </a:rPr>
              <a:t>Raza S, Pinkerton P, Hirsh J, Callum J, Selby R. The historical origins of modern international normalized ratio targets. J </a:t>
            </a:r>
            <a:r>
              <a:rPr lang="en-US" sz="1050" b="0" i="1" dirty="0" err="1">
                <a:solidFill>
                  <a:srgbClr val="212121"/>
                </a:solidFill>
                <a:effectLst/>
                <a:latin typeface="system-ui"/>
              </a:rPr>
              <a:t>Thromb</a:t>
            </a:r>
            <a:r>
              <a:rPr lang="en-US" sz="1050" b="0" i="1" dirty="0">
                <a:solidFill>
                  <a:srgbClr val="212121"/>
                </a:solidFill>
                <a:effectLst/>
                <a:latin typeface="system-ui"/>
              </a:rPr>
              <a:t> </a:t>
            </a:r>
            <a:r>
              <a:rPr lang="en-US" sz="1050" b="0" i="1" dirty="0" err="1">
                <a:solidFill>
                  <a:srgbClr val="212121"/>
                </a:solidFill>
                <a:effectLst/>
                <a:latin typeface="system-ui"/>
              </a:rPr>
              <a:t>Haemost</a:t>
            </a:r>
            <a:r>
              <a:rPr lang="en-US" sz="1050" b="0" i="1" dirty="0">
                <a:solidFill>
                  <a:srgbClr val="212121"/>
                </a:solidFill>
                <a:effectLst/>
                <a:latin typeface="system-ui"/>
              </a:rPr>
              <a:t>. 2024 Aug;22(8):2184-2194. </a:t>
            </a:r>
            <a:r>
              <a:rPr lang="en-US" sz="1050" b="0" i="1" dirty="0" err="1">
                <a:solidFill>
                  <a:srgbClr val="212121"/>
                </a:solidFill>
                <a:effectLst/>
                <a:latin typeface="system-ui"/>
              </a:rPr>
              <a:t>doi</a:t>
            </a:r>
            <a:r>
              <a:rPr lang="en-US" sz="1050" b="0" i="1" dirty="0">
                <a:solidFill>
                  <a:srgbClr val="212121"/>
                </a:solidFill>
                <a:effectLst/>
                <a:latin typeface="system-ui"/>
              </a:rPr>
              <a:t>: 10.1016/j.jtha.2024.05.013. </a:t>
            </a:r>
            <a:endParaRPr lang="fr-FR" sz="105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A5C8DE-461A-9B5B-FBB6-336DAA3293D5}"/>
              </a:ext>
            </a:extLst>
          </p:cNvPr>
          <p:cNvSpPr txBox="1"/>
          <p:nvPr/>
        </p:nvSpPr>
        <p:spPr>
          <a:xfrm>
            <a:off x="2778545" y="6603475"/>
            <a:ext cx="11353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/>
              <a:t>Northup PG, Caldwell SH. Coagulation in liver disease: a guide for the clinician. Clin Gastroenterol Hepatol. 2013 Sep;11(9):1064-74. </a:t>
            </a:r>
            <a:r>
              <a:rPr lang="en-US" sz="1100" i="1" dirty="0" err="1"/>
              <a:t>doi</a:t>
            </a:r>
            <a:r>
              <a:rPr lang="en-US" sz="1100" i="1" dirty="0"/>
              <a:t>: 10.1016/j.cgh.2013.02.026. </a:t>
            </a:r>
            <a:endParaRPr lang="fr-FR" sz="700" i="1" dirty="0"/>
          </a:p>
        </p:txBody>
      </p:sp>
    </p:spTree>
    <p:extLst>
      <p:ext uri="{BB962C8B-B14F-4D97-AF65-F5344CB8AC3E}">
        <p14:creationId xmlns:p14="http://schemas.microsoft.com/office/powerpoint/2010/main" val="3496025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FEFFE-5E45-1EAB-901B-85842595B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1F8078-429A-CC9A-1C58-C506E93A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2598"/>
            <a:ext cx="10515600" cy="1144186"/>
          </a:xfr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200" b="1" u="sng" noProof="1"/>
              <a:t>MYTHE 8: </a:t>
            </a:r>
            <a:r>
              <a:rPr lang="en-US" sz="2800" dirty="0"/>
              <a:t>: </a:t>
            </a:r>
            <a:r>
              <a:rPr lang="fr-FR" sz="2800" noProof="1"/>
              <a:t>Les rayonnements ionisants sont contre indiqués pour l’imagerie chez la femme enceinte</a:t>
            </a:r>
            <a:endParaRPr lang="fr-FR" sz="3200" noProof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749C15-726D-EB8A-63C0-4BABCD0821ED}"/>
              </a:ext>
            </a:extLst>
          </p:cNvPr>
          <p:cNvSpPr/>
          <p:nvPr/>
        </p:nvSpPr>
        <p:spPr>
          <a:xfrm>
            <a:off x="838200" y="1424414"/>
            <a:ext cx="2312624" cy="39660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noProof="1"/>
              <a:t>COMMUNICATION</a:t>
            </a:r>
            <a:endParaRPr lang="fr-FR" sz="1600" b="1" u="sng" noProof="1">
              <a:solidFill>
                <a:schemeClr val="bg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4BD7D85-2B76-8C10-B3AA-128A8A150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470" y="2258457"/>
            <a:ext cx="8611059" cy="1751683"/>
          </a:xfrm>
          <a:noFill/>
          <a:ln w="38100">
            <a:solidFill>
              <a:srgbClr val="002060"/>
            </a:solidFill>
            <a:prstDash val="sysDash"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fr-FR" sz="1400" noProof="1"/>
              <a:t>« Les examens d’imagerie médicale utilisent de très faibles doses de rayonnement, bien en dessous des niveaux susceptibles de nuire au bébé. »</a:t>
            </a:r>
          </a:p>
          <a:p>
            <a:pPr>
              <a:lnSpc>
                <a:spcPct val="120000"/>
              </a:lnSpc>
            </a:pPr>
            <a:r>
              <a:rPr lang="fr-FR" sz="1400" noProof="1"/>
              <a:t>« Les informations que nous obtiendrons grâce à cet examen d’imagerie nous aideront à évaluer votre état clinique. Retarder ou refuser cet examen pourrait entraîner un risque inutile pour vous et votre bébé. »</a:t>
            </a:r>
          </a:p>
          <a:p>
            <a:pPr>
              <a:lnSpc>
                <a:spcPct val="120000"/>
              </a:lnSpc>
            </a:pPr>
            <a:r>
              <a:rPr lang="fr-FR" sz="1400" noProof="1"/>
              <a:t>« Chaque modalité d’imagerie apporte un bénéfice spécifique ; les méthodes sans rayonnement, comme l’échographie (US) et l’IRM, peuvent ne pas fournir toutes les informations nécessaires pour établir un diagnostic précis. 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99D7A8-C077-E3E4-1B55-3224C205BF71}"/>
              </a:ext>
            </a:extLst>
          </p:cNvPr>
          <p:cNvSpPr txBox="1"/>
          <p:nvPr/>
        </p:nvSpPr>
        <p:spPr>
          <a:xfrm>
            <a:off x="4494882" y="1781495"/>
            <a:ext cx="4098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solidFill>
                  <a:schemeClr val="accent2"/>
                </a:solidFill>
              </a:rPr>
              <a:t>Que</a:t>
            </a:r>
            <a:r>
              <a:rPr lang="en-US" b="1" i="1" dirty="0">
                <a:solidFill>
                  <a:schemeClr val="accent2"/>
                </a:solidFill>
              </a:rPr>
              <a:t> </a:t>
            </a:r>
            <a:r>
              <a:rPr lang="en-US" b="1" i="1" dirty="0" err="1">
                <a:solidFill>
                  <a:schemeClr val="accent2"/>
                </a:solidFill>
              </a:rPr>
              <a:t>puis</a:t>
            </a:r>
            <a:r>
              <a:rPr lang="en-US" b="1" i="1" dirty="0">
                <a:solidFill>
                  <a:schemeClr val="accent2"/>
                </a:solidFill>
              </a:rPr>
              <a:t>-je dire à ma </a:t>
            </a:r>
            <a:r>
              <a:rPr lang="en-US" b="1" i="1" dirty="0" err="1">
                <a:solidFill>
                  <a:schemeClr val="accent2"/>
                </a:solidFill>
              </a:rPr>
              <a:t>patiente</a:t>
            </a:r>
            <a:r>
              <a:rPr lang="en-US" b="1" i="1" dirty="0">
                <a:solidFill>
                  <a:schemeClr val="accent2"/>
                </a:solidFill>
              </a:rPr>
              <a:t> 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2FD3D3-AF0E-2DBB-6A42-F1A64CC958F7}"/>
              </a:ext>
            </a:extLst>
          </p:cNvPr>
          <p:cNvSpPr txBox="1"/>
          <p:nvPr/>
        </p:nvSpPr>
        <p:spPr>
          <a:xfrm>
            <a:off x="3710847" y="4117770"/>
            <a:ext cx="477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noProof="1">
                <a:solidFill>
                  <a:schemeClr val="accent2"/>
                </a:solidFill>
              </a:rPr>
              <a:t>Ce que chaque radiologue doit garder à l’esprit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DAB14E3B-5484-865F-C6D6-EA5A0D3509A2}"/>
              </a:ext>
            </a:extLst>
          </p:cNvPr>
          <p:cNvSpPr txBox="1">
            <a:spLocks/>
          </p:cNvSpPr>
          <p:nvPr/>
        </p:nvSpPr>
        <p:spPr>
          <a:xfrm>
            <a:off x="1689482" y="4594732"/>
            <a:ext cx="8712047" cy="2063395"/>
          </a:xfrm>
          <a:prstGeom prst="rect">
            <a:avLst/>
          </a:prstGeom>
          <a:noFill/>
          <a:ln w="38100">
            <a:solidFill>
              <a:srgbClr val="002060"/>
            </a:solidFill>
            <a:prstDash val="sysDash"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1400" noProof="1"/>
              <a:t>Les examens d’imagerie ne doivent être réalisés que lorsque </a:t>
            </a:r>
            <a:r>
              <a:rPr lang="fr-FR" sz="1400" b="1" noProof="1"/>
              <a:t>le bénéfice médical attendu dépasse les risques potentiels.</a:t>
            </a:r>
          </a:p>
          <a:p>
            <a:pPr>
              <a:lnSpc>
                <a:spcPct val="100000"/>
              </a:lnSpc>
            </a:pPr>
            <a:r>
              <a:rPr lang="fr-FR" sz="1400" noProof="1"/>
              <a:t>Les risques potentiels liés aux rayonnements ionisants ne doivent pas constituer une raison pour refuser certaines modalités d’imagerie, surtout si les données sont nécessaires et irremplacables par l’échographie ou l’IRM. </a:t>
            </a:r>
          </a:p>
          <a:p>
            <a:pPr>
              <a:lnSpc>
                <a:spcPct val="100000"/>
              </a:lnSpc>
            </a:pPr>
            <a:r>
              <a:rPr lang="fr-FR" sz="1400" b="1" noProof="1"/>
              <a:t>Chaque fois que possible, </a:t>
            </a:r>
            <a:r>
              <a:rPr lang="fr-FR" sz="1400" noProof="1"/>
              <a:t>les examens </a:t>
            </a:r>
            <a:r>
              <a:rPr lang="fr-FR" sz="1400" b="1" noProof="1"/>
              <a:t>doivent être limités à la région d’intérêt </a:t>
            </a:r>
            <a:r>
              <a:rPr lang="fr-FR" sz="1400" noProof="1"/>
              <a:t>afin d’éviter une exposition pelvienne inutile. </a:t>
            </a:r>
          </a:p>
        </p:txBody>
      </p:sp>
    </p:spTree>
    <p:extLst>
      <p:ext uri="{BB962C8B-B14F-4D97-AF65-F5344CB8AC3E}">
        <p14:creationId xmlns:p14="http://schemas.microsoft.com/office/powerpoint/2010/main" val="2529855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1009</Words>
  <Application>Microsoft Macintosh PowerPoint</Application>
  <PresentationFormat>Widescreen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system-ui</vt:lpstr>
      <vt:lpstr>Office Theme</vt:lpstr>
      <vt:lpstr>INFO ou INTOX : Mythes et idées reçues en pratique quotidienne en radiologie</vt:lpstr>
      <vt:lpstr>PowerPoint Presentation</vt:lpstr>
      <vt:lpstr>MYTHE 2: L’allergie à l’iode et aux fruits de mer est une contre-indication au produit de contraste iodé</vt:lpstr>
      <vt:lpstr>MYTHE 5: L’INR est un outil fiable pour évaluer le risque hémorragique</vt:lpstr>
      <vt:lpstr>MYTHE 8: : Les rayonnements ionisants sont contre indiqués pour l’imagerie chez la femme enceinte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4</cp:revision>
  <dcterms:created xsi:type="dcterms:W3CDTF">2026-02-27T20:49:10Z</dcterms:created>
  <dcterms:modified xsi:type="dcterms:W3CDTF">2026-02-28T00:00:45Z</dcterms:modified>
</cp:coreProperties>
</file>