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4660"/>
  </p:normalViewPr>
  <p:slideViewPr>
    <p:cSldViewPr snapToGrid="0" showGuides="1">
      <p:cViewPr varScale="1">
        <p:scale>
          <a:sx n="152" d="100"/>
          <a:sy n="152" d="100"/>
        </p:scale>
        <p:origin x="576" y="1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83E420-C709-FEFD-7AB9-0C4CF10885D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E62BDF8-6822-1804-C72E-137A2E278E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311525D-31A7-A373-86A8-B5FE72ED8D3B}"/>
              </a:ext>
            </a:extLst>
          </p:cNvPr>
          <p:cNvSpPr>
            <a:spLocks noGrp="1"/>
          </p:cNvSpPr>
          <p:nvPr>
            <p:ph type="dt" sz="half" idx="10"/>
          </p:nvPr>
        </p:nvSpPr>
        <p:spPr/>
        <p:txBody>
          <a:bodyPr/>
          <a:lstStyle/>
          <a:p>
            <a:fld id="{AFDAAFE8-CF83-4C5B-A556-A3CCB3112C93}"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581784C3-F3DF-1837-3ACD-DC358CAEDCE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76221D6-5B55-EAF2-1564-6DF7D73E0094}"/>
              </a:ext>
            </a:extLst>
          </p:cNvPr>
          <p:cNvSpPr>
            <a:spLocks noGrp="1"/>
          </p:cNvSpPr>
          <p:nvPr>
            <p:ph type="sldNum" sz="quarter" idx="12"/>
          </p:nvPr>
        </p:nvSpPr>
        <p:spPr/>
        <p:txBody>
          <a:bodyPr/>
          <a:lstStyle/>
          <a:p>
            <a:fld id="{5D6E0A2C-6C4B-4A69-A272-8C22663898A2}" type="slidenum">
              <a:rPr lang="fr-FR" smtClean="0"/>
              <a:t>‹N°›</a:t>
            </a:fld>
            <a:endParaRPr lang="fr-FR"/>
          </a:p>
        </p:txBody>
      </p:sp>
    </p:spTree>
    <p:extLst>
      <p:ext uri="{BB962C8B-B14F-4D97-AF65-F5344CB8AC3E}">
        <p14:creationId xmlns:p14="http://schemas.microsoft.com/office/powerpoint/2010/main" val="1102030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3E6FDC-3530-3B44-28E5-41BF4F99DB2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CD97CBA-A91E-22F8-AF7B-05673D72F5D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6D40D78-AF2B-EFBC-DBB7-CE4565CAA8AD}"/>
              </a:ext>
            </a:extLst>
          </p:cNvPr>
          <p:cNvSpPr>
            <a:spLocks noGrp="1"/>
          </p:cNvSpPr>
          <p:nvPr>
            <p:ph type="dt" sz="half" idx="10"/>
          </p:nvPr>
        </p:nvSpPr>
        <p:spPr/>
        <p:txBody>
          <a:bodyPr/>
          <a:lstStyle/>
          <a:p>
            <a:fld id="{AFDAAFE8-CF83-4C5B-A556-A3CCB3112C93}"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11A0422F-F410-CDB4-73EC-B7ECCA9F3AD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52CE66-8531-F1AE-9BD7-19A2AF27E144}"/>
              </a:ext>
            </a:extLst>
          </p:cNvPr>
          <p:cNvSpPr>
            <a:spLocks noGrp="1"/>
          </p:cNvSpPr>
          <p:nvPr>
            <p:ph type="sldNum" sz="quarter" idx="12"/>
          </p:nvPr>
        </p:nvSpPr>
        <p:spPr/>
        <p:txBody>
          <a:bodyPr/>
          <a:lstStyle/>
          <a:p>
            <a:fld id="{5D6E0A2C-6C4B-4A69-A272-8C22663898A2}" type="slidenum">
              <a:rPr lang="fr-FR" smtClean="0"/>
              <a:t>‹N°›</a:t>
            </a:fld>
            <a:endParaRPr lang="fr-FR"/>
          </a:p>
        </p:txBody>
      </p:sp>
    </p:spTree>
    <p:extLst>
      <p:ext uri="{BB962C8B-B14F-4D97-AF65-F5344CB8AC3E}">
        <p14:creationId xmlns:p14="http://schemas.microsoft.com/office/powerpoint/2010/main" val="281824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574181-A55C-C460-1A21-96E5729EDEE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8E531BD-0501-2971-7CDF-F0760AE14F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B8ECBCB-BFC4-D14F-C751-576AF2FC2432}"/>
              </a:ext>
            </a:extLst>
          </p:cNvPr>
          <p:cNvSpPr>
            <a:spLocks noGrp="1"/>
          </p:cNvSpPr>
          <p:nvPr>
            <p:ph type="dt" sz="half" idx="10"/>
          </p:nvPr>
        </p:nvSpPr>
        <p:spPr/>
        <p:txBody>
          <a:bodyPr/>
          <a:lstStyle/>
          <a:p>
            <a:fld id="{AFDAAFE8-CF83-4C5B-A556-A3CCB3112C93}"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91454334-B1BF-00CC-2DF0-FFCF9922AFC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4D5E962-396B-1C73-D24C-A26A7AE76D06}"/>
              </a:ext>
            </a:extLst>
          </p:cNvPr>
          <p:cNvSpPr>
            <a:spLocks noGrp="1"/>
          </p:cNvSpPr>
          <p:nvPr>
            <p:ph type="sldNum" sz="quarter" idx="12"/>
          </p:nvPr>
        </p:nvSpPr>
        <p:spPr/>
        <p:txBody>
          <a:bodyPr/>
          <a:lstStyle/>
          <a:p>
            <a:fld id="{5D6E0A2C-6C4B-4A69-A272-8C22663898A2}" type="slidenum">
              <a:rPr lang="fr-FR" smtClean="0"/>
              <a:t>‹N°›</a:t>
            </a:fld>
            <a:endParaRPr lang="fr-FR"/>
          </a:p>
        </p:txBody>
      </p:sp>
    </p:spTree>
    <p:extLst>
      <p:ext uri="{BB962C8B-B14F-4D97-AF65-F5344CB8AC3E}">
        <p14:creationId xmlns:p14="http://schemas.microsoft.com/office/powerpoint/2010/main" val="811080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BC974B-8088-0781-28A0-514BC1F71B1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101BE6C-C10A-C88C-77B0-DE6F6ED86D0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9BBA484-A044-515B-1B2A-B820087558D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D9DB5BE-17C5-F203-9B4C-EE21DFCE5316}"/>
              </a:ext>
            </a:extLst>
          </p:cNvPr>
          <p:cNvSpPr>
            <a:spLocks noGrp="1"/>
          </p:cNvSpPr>
          <p:nvPr>
            <p:ph type="dt" sz="half" idx="10"/>
          </p:nvPr>
        </p:nvSpPr>
        <p:spPr/>
        <p:txBody>
          <a:bodyPr/>
          <a:lstStyle/>
          <a:p>
            <a:fld id="{AFDAAFE8-CF83-4C5B-A556-A3CCB3112C93}" type="datetimeFigureOut">
              <a:rPr lang="fr-FR" smtClean="0"/>
              <a:t>27/02/2026</a:t>
            </a:fld>
            <a:endParaRPr lang="fr-FR"/>
          </a:p>
        </p:txBody>
      </p:sp>
      <p:sp>
        <p:nvSpPr>
          <p:cNvPr id="6" name="Espace réservé du pied de page 5">
            <a:extLst>
              <a:ext uri="{FF2B5EF4-FFF2-40B4-BE49-F238E27FC236}">
                <a16:creationId xmlns:a16="http://schemas.microsoft.com/office/drawing/2014/main" id="{F51F78C1-0850-98BE-24EE-9D8C5088272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2F977FA-50A6-5BD9-669C-1616D93492E4}"/>
              </a:ext>
            </a:extLst>
          </p:cNvPr>
          <p:cNvSpPr>
            <a:spLocks noGrp="1"/>
          </p:cNvSpPr>
          <p:nvPr>
            <p:ph type="sldNum" sz="quarter" idx="12"/>
          </p:nvPr>
        </p:nvSpPr>
        <p:spPr/>
        <p:txBody>
          <a:bodyPr/>
          <a:lstStyle/>
          <a:p>
            <a:fld id="{5D6E0A2C-6C4B-4A69-A272-8C22663898A2}" type="slidenum">
              <a:rPr lang="fr-FR" smtClean="0"/>
              <a:t>‹N°›</a:t>
            </a:fld>
            <a:endParaRPr lang="fr-FR"/>
          </a:p>
        </p:txBody>
      </p:sp>
    </p:spTree>
    <p:extLst>
      <p:ext uri="{BB962C8B-B14F-4D97-AF65-F5344CB8AC3E}">
        <p14:creationId xmlns:p14="http://schemas.microsoft.com/office/powerpoint/2010/main" val="4105398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69697C-7711-9A85-A456-61CD2494ADC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282CD32-1B2C-4E0F-6209-82F6024C58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FD91EE4-A04F-FE42-CBAC-720C0A78976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488824E-E747-6519-C771-77C124DC37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16E709F-A7BF-E1A3-5E8E-F74B1B2206B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234739A-91F7-34E0-79D2-DB0EAE276259}"/>
              </a:ext>
            </a:extLst>
          </p:cNvPr>
          <p:cNvSpPr>
            <a:spLocks noGrp="1"/>
          </p:cNvSpPr>
          <p:nvPr>
            <p:ph type="dt" sz="half" idx="10"/>
          </p:nvPr>
        </p:nvSpPr>
        <p:spPr/>
        <p:txBody>
          <a:bodyPr/>
          <a:lstStyle/>
          <a:p>
            <a:fld id="{AFDAAFE8-CF83-4C5B-A556-A3CCB3112C93}" type="datetimeFigureOut">
              <a:rPr lang="fr-FR" smtClean="0"/>
              <a:t>27/02/2026</a:t>
            </a:fld>
            <a:endParaRPr lang="fr-FR"/>
          </a:p>
        </p:txBody>
      </p:sp>
      <p:sp>
        <p:nvSpPr>
          <p:cNvPr id="8" name="Espace réservé du pied de page 7">
            <a:extLst>
              <a:ext uri="{FF2B5EF4-FFF2-40B4-BE49-F238E27FC236}">
                <a16:creationId xmlns:a16="http://schemas.microsoft.com/office/drawing/2014/main" id="{9F399C93-5D94-BB79-A7E8-F228639F4C7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285ED7A-5BD6-6731-D607-2D79A2BD9D6B}"/>
              </a:ext>
            </a:extLst>
          </p:cNvPr>
          <p:cNvSpPr>
            <a:spLocks noGrp="1"/>
          </p:cNvSpPr>
          <p:nvPr>
            <p:ph type="sldNum" sz="quarter" idx="12"/>
          </p:nvPr>
        </p:nvSpPr>
        <p:spPr/>
        <p:txBody>
          <a:bodyPr/>
          <a:lstStyle/>
          <a:p>
            <a:fld id="{5D6E0A2C-6C4B-4A69-A272-8C22663898A2}" type="slidenum">
              <a:rPr lang="fr-FR" smtClean="0"/>
              <a:t>‹N°›</a:t>
            </a:fld>
            <a:endParaRPr lang="fr-FR"/>
          </a:p>
        </p:txBody>
      </p:sp>
    </p:spTree>
    <p:extLst>
      <p:ext uri="{BB962C8B-B14F-4D97-AF65-F5344CB8AC3E}">
        <p14:creationId xmlns:p14="http://schemas.microsoft.com/office/powerpoint/2010/main" val="712889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9F37A9-3287-9C12-F914-1AC3FAD736E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1E021F0-E339-91A0-E6F8-F353587EA41B}"/>
              </a:ext>
            </a:extLst>
          </p:cNvPr>
          <p:cNvSpPr>
            <a:spLocks noGrp="1"/>
          </p:cNvSpPr>
          <p:nvPr>
            <p:ph type="dt" sz="half" idx="10"/>
          </p:nvPr>
        </p:nvSpPr>
        <p:spPr/>
        <p:txBody>
          <a:bodyPr/>
          <a:lstStyle/>
          <a:p>
            <a:fld id="{AFDAAFE8-CF83-4C5B-A556-A3CCB3112C93}" type="datetimeFigureOut">
              <a:rPr lang="fr-FR" smtClean="0"/>
              <a:t>27/02/2026</a:t>
            </a:fld>
            <a:endParaRPr lang="fr-FR"/>
          </a:p>
        </p:txBody>
      </p:sp>
      <p:sp>
        <p:nvSpPr>
          <p:cNvPr id="4" name="Espace réservé du pied de page 3">
            <a:extLst>
              <a:ext uri="{FF2B5EF4-FFF2-40B4-BE49-F238E27FC236}">
                <a16:creationId xmlns:a16="http://schemas.microsoft.com/office/drawing/2014/main" id="{B576946A-5437-D76A-BC39-4EF46DCA051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7FB1830-784B-BA8C-9E37-C4EA538F780D}"/>
              </a:ext>
            </a:extLst>
          </p:cNvPr>
          <p:cNvSpPr>
            <a:spLocks noGrp="1"/>
          </p:cNvSpPr>
          <p:nvPr>
            <p:ph type="sldNum" sz="quarter" idx="12"/>
          </p:nvPr>
        </p:nvSpPr>
        <p:spPr/>
        <p:txBody>
          <a:bodyPr/>
          <a:lstStyle/>
          <a:p>
            <a:fld id="{5D6E0A2C-6C4B-4A69-A272-8C22663898A2}" type="slidenum">
              <a:rPr lang="fr-FR" smtClean="0"/>
              <a:t>‹N°›</a:t>
            </a:fld>
            <a:endParaRPr lang="fr-FR"/>
          </a:p>
        </p:txBody>
      </p:sp>
    </p:spTree>
    <p:extLst>
      <p:ext uri="{BB962C8B-B14F-4D97-AF65-F5344CB8AC3E}">
        <p14:creationId xmlns:p14="http://schemas.microsoft.com/office/powerpoint/2010/main" val="3176996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6AE8794-1B2F-99A9-9137-45EAAB385868}"/>
              </a:ext>
            </a:extLst>
          </p:cNvPr>
          <p:cNvSpPr>
            <a:spLocks noGrp="1"/>
          </p:cNvSpPr>
          <p:nvPr>
            <p:ph type="dt" sz="half" idx="10"/>
          </p:nvPr>
        </p:nvSpPr>
        <p:spPr/>
        <p:txBody>
          <a:bodyPr/>
          <a:lstStyle/>
          <a:p>
            <a:fld id="{AFDAAFE8-CF83-4C5B-A556-A3CCB3112C93}" type="datetimeFigureOut">
              <a:rPr lang="fr-FR" smtClean="0"/>
              <a:t>27/02/2026</a:t>
            </a:fld>
            <a:endParaRPr lang="fr-FR"/>
          </a:p>
        </p:txBody>
      </p:sp>
      <p:sp>
        <p:nvSpPr>
          <p:cNvPr id="3" name="Espace réservé du pied de page 2">
            <a:extLst>
              <a:ext uri="{FF2B5EF4-FFF2-40B4-BE49-F238E27FC236}">
                <a16:creationId xmlns:a16="http://schemas.microsoft.com/office/drawing/2014/main" id="{4588D7F4-C1BF-3D70-7185-E79DF730909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9C17B5F6-723F-BB95-B8F5-F6A9D1F12554}"/>
              </a:ext>
            </a:extLst>
          </p:cNvPr>
          <p:cNvSpPr>
            <a:spLocks noGrp="1"/>
          </p:cNvSpPr>
          <p:nvPr>
            <p:ph type="sldNum" sz="quarter" idx="12"/>
          </p:nvPr>
        </p:nvSpPr>
        <p:spPr/>
        <p:txBody>
          <a:bodyPr/>
          <a:lstStyle/>
          <a:p>
            <a:fld id="{5D6E0A2C-6C4B-4A69-A272-8C22663898A2}" type="slidenum">
              <a:rPr lang="fr-FR" smtClean="0"/>
              <a:t>‹N°›</a:t>
            </a:fld>
            <a:endParaRPr lang="fr-FR"/>
          </a:p>
        </p:txBody>
      </p:sp>
    </p:spTree>
    <p:extLst>
      <p:ext uri="{BB962C8B-B14F-4D97-AF65-F5344CB8AC3E}">
        <p14:creationId xmlns:p14="http://schemas.microsoft.com/office/powerpoint/2010/main" val="3722388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D3C2C5-171C-9517-A8CE-398B062460A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8F70A67-2646-DC1E-6FD7-EF05AEBF3E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D4C1D4B-E212-9D8E-FD4F-8E1A78F5DE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6D7CB2F-0CD7-310F-1B4E-E44551E1D720}"/>
              </a:ext>
            </a:extLst>
          </p:cNvPr>
          <p:cNvSpPr>
            <a:spLocks noGrp="1"/>
          </p:cNvSpPr>
          <p:nvPr>
            <p:ph type="dt" sz="half" idx="10"/>
          </p:nvPr>
        </p:nvSpPr>
        <p:spPr/>
        <p:txBody>
          <a:bodyPr/>
          <a:lstStyle/>
          <a:p>
            <a:fld id="{AFDAAFE8-CF83-4C5B-A556-A3CCB3112C93}" type="datetimeFigureOut">
              <a:rPr lang="fr-FR" smtClean="0"/>
              <a:t>27/02/2026</a:t>
            </a:fld>
            <a:endParaRPr lang="fr-FR"/>
          </a:p>
        </p:txBody>
      </p:sp>
      <p:sp>
        <p:nvSpPr>
          <p:cNvPr id="6" name="Espace réservé du pied de page 5">
            <a:extLst>
              <a:ext uri="{FF2B5EF4-FFF2-40B4-BE49-F238E27FC236}">
                <a16:creationId xmlns:a16="http://schemas.microsoft.com/office/drawing/2014/main" id="{BDAE6675-9B06-678D-3D7F-627F410191C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162A77F-D6FD-0568-197C-7C98639AE8D7}"/>
              </a:ext>
            </a:extLst>
          </p:cNvPr>
          <p:cNvSpPr>
            <a:spLocks noGrp="1"/>
          </p:cNvSpPr>
          <p:nvPr>
            <p:ph type="sldNum" sz="quarter" idx="12"/>
          </p:nvPr>
        </p:nvSpPr>
        <p:spPr/>
        <p:txBody>
          <a:bodyPr/>
          <a:lstStyle/>
          <a:p>
            <a:fld id="{5D6E0A2C-6C4B-4A69-A272-8C22663898A2}" type="slidenum">
              <a:rPr lang="fr-FR" smtClean="0"/>
              <a:t>‹N°›</a:t>
            </a:fld>
            <a:endParaRPr lang="fr-FR"/>
          </a:p>
        </p:txBody>
      </p:sp>
    </p:spTree>
    <p:extLst>
      <p:ext uri="{BB962C8B-B14F-4D97-AF65-F5344CB8AC3E}">
        <p14:creationId xmlns:p14="http://schemas.microsoft.com/office/powerpoint/2010/main" val="3607309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AE7A08-6E18-0C06-2630-D18766D023D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2EF6760-2F1A-B15A-A1F3-37D9F889E6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92A74CE-BA49-4430-1BF6-B822AE0859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71351DC-82C6-12B3-72BD-2743205D9724}"/>
              </a:ext>
            </a:extLst>
          </p:cNvPr>
          <p:cNvSpPr>
            <a:spLocks noGrp="1"/>
          </p:cNvSpPr>
          <p:nvPr>
            <p:ph type="dt" sz="half" idx="10"/>
          </p:nvPr>
        </p:nvSpPr>
        <p:spPr/>
        <p:txBody>
          <a:bodyPr/>
          <a:lstStyle/>
          <a:p>
            <a:fld id="{AFDAAFE8-CF83-4C5B-A556-A3CCB3112C93}" type="datetimeFigureOut">
              <a:rPr lang="fr-FR" smtClean="0"/>
              <a:t>27/02/2026</a:t>
            </a:fld>
            <a:endParaRPr lang="fr-FR"/>
          </a:p>
        </p:txBody>
      </p:sp>
      <p:sp>
        <p:nvSpPr>
          <p:cNvPr id="6" name="Espace réservé du pied de page 5">
            <a:extLst>
              <a:ext uri="{FF2B5EF4-FFF2-40B4-BE49-F238E27FC236}">
                <a16:creationId xmlns:a16="http://schemas.microsoft.com/office/drawing/2014/main" id="{5226C57F-FD52-7676-DC27-606C2914201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16D531B-0FCD-4CFB-5349-DFD83E792D4E}"/>
              </a:ext>
            </a:extLst>
          </p:cNvPr>
          <p:cNvSpPr>
            <a:spLocks noGrp="1"/>
          </p:cNvSpPr>
          <p:nvPr>
            <p:ph type="sldNum" sz="quarter" idx="12"/>
          </p:nvPr>
        </p:nvSpPr>
        <p:spPr/>
        <p:txBody>
          <a:bodyPr/>
          <a:lstStyle/>
          <a:p>
            <a:fld id="{5D6E0A2C-6C4B-4A69-A272-8C22663898A2}" type="slidenum">
              <a:rPr lang="fr-FR" smtClean="0"/>
              <a:t>‹N°›</a:t>
            </a:fld>
            <a:endParaRPr lang="fr-FR"/>
          </a:p>
        </p:txBody>
      </p:sp>
    </p:spTree>
    <p:extLst>
      <p:ext uri="{BB962C8B-B14F-4D97-AF65-F5344CB8AC3E}">
        <p14:creationId xmlns:p14="http://schemas.microsoft.com/office/powerpoint/2010/main" val="3777373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DBD2D0-FCF8-4A96-0641-EDE22FA89BB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ABE5AFD-E783-3C2A-6E77-BD77D9E9D3C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8F71233-A9A4-3104-729A-289193B652AE}"/>
              </a:ext>
            </a:extLst>
          </p:cNvPr>
          <p:cNvSpPr>
            <a:spLocks noGrp="1"/>
          </p:cNvSpPr>
          <p:nvPr>
            <p:ph type="dt" sz="half" idx="10"/>
          </p:nvPr>
        </p:nvSpPr>
        <p:spPr/>
        <p:txBody>
          <a:bodyPr/>
          <a:lstStyle/>
          <a:p>
            <a:fld id="{AFDAAFE8-CF83-4C5B-A556-A3CCB3112C93}"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82D035FA-4347-707C-06FF-ABF5D0A4E4B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BECA7BC-8D7C-726B-7A7C-517487004A1D}"/>
              </a:ext>
            </a:extLst>
          </p:cNvPr>
          <p:cNvSpPr>
            <a:spLocks noGrp="1"/>
          </p:cNvSpPr>
          <p:nvPr>
            <p:ph type="sldNum" sz="quarter" idx="12"/>
          </p:nvPr>
        </p:nvSpPr>
        <p:spPr/>
        <p:txBody>
          <a:bodyPr/>
          <a:lstStyle/>
          <a:p>
            <a:fld id="{5D6E0A2C-6C4B-4A69-A272-8C22663898A2}" type="slidenum">
              <a:rPr lang="fr-FR" smtClean="0"/>
              <a:t>‹N°›</a:t>
            </a:fld>
            <a:endParaRPr lang="fr-FR"/>
          </a:p>
        </p:txBody>
      </p:sp>
    </p:spTree>
    <p:extLst>
      <p:ext uri="{BB962C8B-B14F-4D97-AF65-F5344CB8AC3E}">
        <p14:creationId xmlns:p14="http://schemas.microsoft.com/office/powerpoint/2010/main" val="231943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028B727-9FF1-AACC-977E-2282855D10C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93766A6-FE37-3B7D-4DCC-6D1D89A597D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0386A5E-672C-E053-4482-B549F7AB3B2B}"/>
              </a:ext>
            </a:extLst>
          </p:cNvPr>
          <p:cNvSpPr>
            <a:spLocks noGrp="1"/>
          </p:cNvSpPr>
          <p:nvPr>
            <p:ph type="dt" sz="half" idx="10"/>
          </p:nvPr>
        </p:nvSpPr>
        <p:spPr/>
        <p:txBody>
          <a:bodyPr/>
          <a:lstStyle/>
          <a:p>
            <a:fld id="{AFDAAFE8-CF83-4C5B-A556-A3CCB3112C93}"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104E3E70-8A92-2FB2-4878-115B7AFC928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365D9D2-1111-914C-0190-483C140537E0}"/>
              </a:ext>
            </a:extLst>
          </p:cNvPr>
          <p:cNvSpPr>
            <a:spLocks noGrp="1"/>
          </p:cNvSpPr>
          <p:nvPr>
            <p:ph type="sldNum" sz="quarter" idx="12"/>
          </p:nvPr>
        </p:nvSpPr>
        <p:spPr/>
        <p:txBody>
          <a:bodyPr/>
          <a:lstStyle/>
          <a:p>
            <a:fld id="{5D6E0A2C-6C4B-4A69-A272-8C22663898A2}" type="slidenum">
              <a:rPr lang="fr-FR" smtClean="0"/>
              <a:t>‹N°›</a:t>
            </a:fld>
            <a:endParaRPr lang="fr-FR"/>
          </a:p>
        </p:txBody>
      </p:sp>
    </p:spTree>
    <p:extLst>
      <p:ext uri="{BB962C8B-B14F-4D97-AF65-F5344CB8AC3E}">
        <p14:creationId xmlns:p14="http://schemas.microsoft.com/office/powerpoint/2010/main" val="982836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E10B0AC-7ED9-FFE7-9B39-A7C22C8CCB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29C2819-85F5-3ADE-3577-F66B03B6AF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F4404F9-B986-8E7E-F14E-3E106F95D9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DAAFE8-CF83-4C5B-A556-A3CCB3112C93}"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49CF6773-2D26-F9DD-298C-25D7E51A6F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8090C32-D498-DD99-DE07-581C1383E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6E0A2C-6C4B-4A69-A272-8C22663898A2}" type="slidenum">
              <a:rPr lang="fr-FR" smtClean="0"/>
              <a:t>‹N°›</a:t>
            </a:fld>
            <a:endParaRPr lang="fr-FR"/>
          </a:p>
        </p:txBody>
      </p:sp>
    </p:spTree>
    <p:extLst>
      <p:ext uri="{BB962C8B-B14F-4D97-AF65-F5344CB8AC3E}">
        <p14:creationId xmlns:p14="http://schemas.microsoft.com/office/powerpoint/2010/main" val="17862204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E6D4D-9E2A-8908-9AC0-18CAC1807AD2}"/>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0C76CB34-D806-2EEF-7B11-E0FFF30AF870}"/>
              </a:ext>
            </a:extLst>
          </p:cNvPr>
          <p:cNvSpPr txBox="1"/>
          <p:nvPr/>
        </p:nvSpPr>
        <p:spPr>
          <a:xfrm>
            <a:off x="443917" y="2480310"/>
            <a:ext cx="11304165" cy="4062651"/>
          </a:xfrm>
          <a:prstGeom prst="rect">
            <a:avLst/>
          </a:prstGeom>
          <a:noFill/>
        </p:spPr>
        <p:txBody>
          <a:bodyPr wrap="square" rtlCol="0">
            <a:spAutoFit/>
          </a:bodyPr>
          <a:lstStyle/>
          <a:p>
            <a:pPr algn="just"/>
            <a:r>
              <a:rPr lang="fr-FR" sz="1600" dirty="0"/>
              <a:t>(1) Relaxation isovolumique</a:t>
            </a:r>
          </a:p>
          <a:p>
            <a:pPr algn="just"/>
            <a:r>
              <a:rPr lang="fr-FR" sz="1600" dirty="0"/>
              <a:t>(2) Remplissage ventriculaire</a:t>
            </a:r>
          </a:p>
          <a:p>
            <a:pPr algn="just"/>
            <a:r>
              <a:rPr lang="fr-FR" sz="1600" dirty="0"/>
              <a:t>(3) Contraction isovolumique</a:t>
            </a:r>
          </a:p>
          <a:p>
            <a:pPr algn="just"/>
            <a:r>
              <a:rPr lang="fr-FR" sz="1600" dirty="0"/>
              <a:t>(4) Éjection ventriculaire</a:t>
            </a:r>
          </a:p>
          <a:p>
            <a:pPr algn="just"/>
            <a:r>
              <a:rPr lang="fr-FR" sz="1600" dirty="0" err="1"/>
              <a:t>Vtd</a:t>
            </a:r>
            <a:r>
              <a:rPr lang="fr-FR" sz="1600" dirty="0"/>
              <a:t> : volume télédiastolique ; </a:t>
            </a:r>
            <a:r>
              <a:rPr lang="fr-FR" sz="1600" dirty="0" err="1"/>
              <a:t>Vts</a:t>
            </a:r>
            <a:r>
              <a:rPr lang="fr-FR" sz="1600" dirty="0"/>
              <a:t> : volume télésystolique.</a:t>
            </a:r>
          </a:p>
          <a:p>
            <a:pPr algn="just"/>
            <a:r>
              <a:rPr lang="fr-FR" sz="1600" dirty="0"/>
              <a:t>La largeur horizontale de la boucle (</a:t>
            </a:r>
            <a:r>
              <a:rPr lang="fr-FR" sz="1600" dirty="0" err="1"/>
              <a:t>Vtd</a:t>
            </a:r>
            <a:r>
              <a:rPr lang="fr-FR" sz="1600" dirty="0"/>
              <a:t> − </a:t>
            </a:r>
            <a:r>
              <a:rPr lang="fr-FR" sz="1600" dirty="0" err="1"/>
              <a:t>Vts</a:t>
            </a:r>
            <a:r>
              <a:rPr lang="fr-FR" sz="1600" dirty="0"/>
              <a:t>) représente le volume d’éjection systolique.</a:t>
            </a:r>
          </a:p>
          <a:p>
            <a:pPr algn="just"/>
            <a:endParaRPr lang="fr-FR" dirty="0"/>
          </a:p>
          <a:p>
            <a:pPr algn="just"/>
            <a:r>
              <a:rPr lang="fr-FR" dirty="0"/>
              <a:t>Les relations pression–volume déterminantes du couplage sont représentées par :</a:t>
            </a:r>
          </a:p>
          <a:p>
            <a:pPr algn="just"/>
            <a:r>
              <a:rPr lang="fr-FR" dirty="0" err="1"/>
              <a:t>Ees</a:t>
            </a:r>
            <a:r>
              <a:rPr lang="fr-FR" dirty="0"/>
              <a:t>, correspondant à la pente de la relation pression–volume </a:t>
            </a:r>
            <a:r>
              <a:rPr lang="fr-FR" dirty="0" err="1"/>
              <a:t>télé-systolique</a:t>
            </a:r>
            <a:r>
              <a:rPr lang="fr-FR" dirty="0"/>
              <a:t>. Elle reflète la contractilité intrinsèque du VD, relativement indépendante des conditions de charge.</a:t>
            </a:r>
          </a:p>
          <a:p>
            <a:pPr algn="just"/>
            <a:r>
              <a:rPr lang="fr-FR" dirty="0" err="1"/>
              <a:t>Ea</a:t>
            </a:r>
            <a:r>
              <a:rPr lang="fr-FR" dirty="0"/>
              <a:t>, représentée par la droite reliant le point télédiastolique au point </a:t>
            </a:r>
            <a:r>
              <a:rPr lang="fr-FR" dirty="0" err="1"/>
              <a:t>télé-systolique</a:t>
            </a:r>
            <a:r>
              <a:rPr lang="fr-FR" dirty="0"/>
              <a:t>. Elle intègre la postcharge globale imposée par la circulation pulmonaire au VD.</a:t>
            </a:r>
          </a:p>
          <a:p>
            <a:pPr algn="just"/>
            <a:r>
              <a:rPr lang="fr-FR" dirty="0"/>
              <a:t>En cas de découplage ventriculo–artériel, l’augmentation de </a:t>
            </a:r>
            <a:r>
              <a:rPr lang="fr-FR" dirty="0" err="1"/>
              <a:t>Ea</a:t>
            </a:r>
            <a:r>
              <a:rPr lang="fr-FR" dirty="0"/>
              <a:t> n’est plus compensée par une adaptation de </a:t>
            </a:r>
            <a:r>
              <a:rPr lang="fr-FR" dirty="0" err="1"/>
              <a:t>Ees</a:t>
            </a:r>
            <a:r>
              <a:rPr lang="fr-FR" dirty="0"/>
              <a:t>, entraînant une diminution du rapport </a:t>
            </a:r>
            <a:r>
              <a:rPr lang="fr-FR" dirty="0" err="1"/>
              <a:t>Ees</a:t>
            </a:r>
            <a:r>
              <a:rPr lang="fr-FR" dirty="0"/>
              <a:t>/</a:t>
            </a:r>
            <a:r>
              <a:rPr lang="fr-FR" dirty="0" err="1"/>
              <a:t>Ea</a:t>
            </a:r>
            <a:r>
              <a:rPr lang="fr-FR" dirty="0"/>
              <a:t>, un déplacement droit de la boucle pression–volume avec augmentation des volumes télédiastolique et télésystolique, une réduction du volume d’éjection et une perte d’efficacité mécanique.</a:t>
            </a:r>
          </a:p>
        </p:txBody>
      </p:sp>
      <p:pic>
        <p:nvPicPr>
          <p:cNvPr id="2" name="Image 1">
            <a:extLst>
              <a:ext uri="{FF2B5EF4-FFF2-40B4-BE49-F238E27FC236}">
                <a16:creationId xmlns:a16="http://schemas.microsoft.com/office/drawing/2014/main" id="{01A8EB75-3FA6-9C96-1E8C-03FF50D443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24032" y="0"/>
            <a:ext cx="3543935" cy="2480310"/>
          </a:xfrm>
          <a:prstGeom prst="rect">
            <a:avLst/>
          </a:prstGeom>
        </p:spPr>
      </p:pic>
    </p:spTree>
    <p:extLst>
      <p:ext uri="{BB962C8B-B14F-4D97-AF65-F5344CB8AC3E}">
        <p14:creationId xmlns:p14="http://schemas.microsoft.com/office/powerpoint/2010/main" val="2207391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BD4C14C-BA64-BAB7-75EE-FEF21F2ACE6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15640" y="0"/>
            <a:ext cx="5760720" cy="4189730"/>
          </a:xfrm>
          <a:prstGeom prst="rect">
            <a:avLst/>
          </a:prstGeom>
          <a:noFill/>
          <a:ln>
            <a:noFill/>
          </a:ln>
        </p:spPr>
      </p:pic>
      <p:sp>
        <p:nvSpPr>
          <p:cNvPr id="5" name="ZoneTexte 4">
            <a:extLst>
              <a:ext uri="{FF2B5EF4-FFF2-40B4-BE49-F238E27FC236}">
                <a16:creationId xmlns:a16="http://schemas.microsoft.com/office/drawing/2014/main" id="{26EE8D39-12F8-7913-A174-9A111103BB4C}"/>
              </a:ext>
            </a:extLst>
          </p:cNvPr>
          <p:cNvSpPr txBox="1"/>
          <p:nvPr/>
        </p:nvSpPr>
        <p:spPr>
          <a:xfrm>
            <a:off x="443917" y="4189730"/>
            <a:ext cx="11304165" cy="1754326"/>
          </a:xfrm>
          <a:prstGeom prst="rect">
            <a:avLst/>
          </a:prstGeom>
          <a:noFill/>
        </p:spPr>
        <p:txBody>
          <a:bodyPr wrap="square" rtlCol="0">
            <a:spAutoFit/>
          </a:bodyPr>
          <a:lstStyle/>
          <a:p>
            <a:pPr algn="just"/>
            <a:r>
              <a:rPr lang="fr-FR" dirty="0"/>
              <a:t>Illustrer la manière dont l’IRM cardiovasculaire permet d’appréhender, de façon intégrée, la relation entre la postcharge pulmonaire, la réponse contractile du ventricule droit et leur expression mécanique, depuis une adaptation compensée jusqu’au découplage ventriculo–artériel.</a:t>
            </a:r>
          </a:p>
          <a:p>
            <a:pPr algn="just"/>
            <a:r>
              <a:rPr lang="fr-FR" dirty="0"/>
              <a:t>L’altération du couplage ventriculo–artériel droit s’exprime de manière hiérarchisée en IRM, le strain longitudinal de la paroi libre du ventricule droit constituant le marqueur mécanique le plus précoce, avant la dégradation des paramètres fonctionnels globaux.</a:t>
            </a:r>
          </a:p>
        </p:txBody>
      </p:sp>
    </p:spTree>
    <p:extLst>
      <p:ext uri="{BB962C8B-B14F-4D97-AF65-F5344CB8AC3E}">
        <p14:creationId xmlns:p14="http://schemas.microsoft.com/office/powerpoint/2010/main" val="47613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A7DFD41-B5D5-BA3C-40B9-FBA401C32A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1643" y="48240"/>
            <a:ext cx="2927758" cy="2927758"/>
          </a:xfrm>
          <a:prstGeom prst="rect">
            <a:avLst/>
          </a:prstGeom>
        </p:spPr>
      </p:pic>
      <p:pic>
        <p:nvPicPr>
          <p:cNvPr id="5" name="Image 4">
            <a:extLst>
              <a:ext uri="{FF2B5EF4-FFF2-40B4-BE49-F238E27FC236}">
                <a16:creationId xmlns:a16="http://schemas.microsoft.com/office/drawing/2014/main" id="{63B9DBBA-461A-A735-2FAA-9B5832F33D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2599" y="48240"/>
            <a:ext cx="2927758" cy="2927758"/>
          </a:xfrm>
          <a:prstGeom prst="rect">
            <a:avLst/>
          </a:prstGeom>
        </p:spPr>
      </p:pic>
      <p:sp>
        <p:nvSpPr>
          <p:cNvPr id="6" name="ZoneTexte 5">
            <a:extLst>
              <a:ext uri="{FF2B5EF4-FFF2-40B4-BE49-F238E27FC236}">
                <a16:creationId xmlns:a16="http://schemas.microsoft.com/office/drawing/2014/main" id="{C9B6D1B4-D056-E634-6472-679B9A8B51B4}"/>
              </a:ext>
            </a:extLst>
          </p:cNvPr>
          <p:cNvSpPr txBox="1"/>
          <p:nvPr/>
        </p:nvSpPr>
        <p:spPr>
          <a:xfrm>
            <a:off x="443917" y="3434743"/>
            <a:ext cx="11304165" cy="2800767"/>
          </a:xfrm>
          <a:prstGeom prst="rect">
            <a:avLst/>
          </a:prstGeom>
          <a:noFill/>
        </p:spPr>
        <p:txBody>
          <a:bodyPr wrap="square" rtlCol="0">
            <a:spAutoFit/>
          </a:bodyPr>
          <a:lstStyle/>
          <a:p>
            <a:pPr algn="just"/>
            <a:r>
              <a:rPr lang="fr-FR" sz="1600" dirty="0"/>
              <a:t>Le patient présente une altération concordante des principaux marqueurs fonctionnels et mécaniques du ventricule droit évalués en imagerie par résonance magnétique, dans un contexte de pression artérielle pulmonaire moyenne élevée (39 </a:t>
            </a:r>
            <a:r>
              <a:rPr lang="fr-FR" sz="1600" dirty="0" err="1"/>
              <a:t>mmHg</a:t>
            </a:r>
            <a:r>
              <a:rPr lang="fr-FR" sz="1600" dirty="0"/>
              <a:t>).</a:t>
            </a:r>
          </a:p>
          <a:p>
            <a:pPr algn="just"/>
            <a:r>
              <a:rPr lang="fr-FR" sz="1600" dirty="0"/>
              <a:t>La fraction d’éjection ventriculaire droite est sévèrement diminuée (18 %), associée à une </a:t>
            </a:r>
            <a:r>
              <a:rPr lang="fr-FR" sz="1600" dirty="0" err="1"/>
              <a:t>fractional</a:t>
            </a:r>
            <a:r>
              <a:rPr lang="fr-FR" sz="1600" dirty="0"/>
              <a:t> area change basse (19,26 %) et à une altération marquée du strain longitudinal de la paroi libre (−7 %), traduisant une atteinte diffuse de la mécanique ventriculaire droite.</a:t>
            </a:r>
          </a:p>
          <a:p>
            <a:pPr algn="just"/>
            <a:r>
              <a:rPr lang="fr-FR" sz="1600" dirty="0"/>
              <a:t>Ce profil s’accompagne d’une dilatation ventriculaire droite importante, avec des volumes </a:t>
            </a:r>
            <a:r>
              <a:rPr lang="fr-FR" sz="1600" dirty="0" err="1"/>
              <a:t>télé-diastolique</a:t>
            </a:r>
            <a:r>
              <a:rPr lang="fr-FR" sz="1600" dirty="0"/>
              <a:t> et </a:t>
            </a:r>
            <a:r>
              <a:rPr lang="fr-FR" sz="1600" dirty="0" err="1"/>
              <a:t>télé-systolique</a:t>
            </a:r>
            <a:r>
              <a:rPr lang="fr-FR" sz="1600" dirty="0"/>
              <a:t> élevés (218 </a:t>
            </a:r>
            <a:r>
              <a:rPr lang="fr-FR" sz="1600" dirty="0" err="1"/>
              <a:t>mL</a:t>
            </a:r>
            <a:r>
              <a:rPr lang="fr-FR" sz="1600" dirty="0"/>
              <a:t> et 180 </a:t>
            </a:r>
            <a:r>
              <a:rPr lang="fr-FR" sz="1600" dirty="0" err="1"/>
              <a:t>mL</a:t>
            </a:r>
            <a:r>
              <a:rPr lang="fr-FR" sz="1600" dirty="0"/>
              <a:t>, respectivement), et d’une réponse contractile insuffisante, caractérisée par une élastance artérielle pulmonaire élevée (</a:t>
            </a:r>
            <a:r>
              <a:rPr lang="fr-FR" sz="1600" dirty="0" err="1"/>
              <a:t>Ea</a:t>
            </a:r>
            <a:r>
              <a:rPr lang="fr-FR" sz="1600" dirty="0"/>
              <a:t> : 1,5 </a:t>
            </a:r>
            <a:r>
              <a:rPr lang="fr-FR" sz="1600" dirty="0" err="1"/>
              <a:t>mmHg</a:t>
            </a:r>
            <a:r>
              <a:rPr lang="fr-FR" sz="1600" dirty="0"/>
              <a:t>/</a:t>
            </a:r>
            <a:r>
              <a:rPr lang="fr-FR" sz="1600" dirty="0" err="1"/>
              <a:t>mL</a:t>
            </a:r>
            <a:r>
              <a:rPr lang="fr-FR" sz="1600" dirty="0"/>
              <a:t>), une élastance </a:t>
            </a:r>
            <a:r>
              <a:rPr lang="fr-FR" sz="1600" dirty="0" err="1"/>
              <a:t>télé-systolique</a:t>
            </a:r>
            <a:r>
              <a:rPr lang="fr-FR" sz="1600" dirty="0"/>
              <a:t> fortement réduite (</a:t>
            </a:r>
            <a:r>
              <a:rPr lang="fr-FR" sz="1600" dirty="0" err="1"/>
              <a:t>Ees</a:t>
            </a:r>
            <a:r>
              <a:rPr lang="fr-FR" sz="1600" dirty="0"/>
              <a:t> : 0,32 </a:t>
            </a:r>
            <a:r>
              <a:rPr lang="fr-FR" sz="1600" dirty="0" err="1"/>
              <a:t>mmHg</a:t>
            </a:r>
            <a:r>
              <a:rPr lang="fr-FR" sz="1600" dirty="0"/>
              <a:t>/</a:t>
            </a:r>
            <a:r>
              <a:rPr lang="fr-FR" sz="1600" dirty="0" err="1"/>
              <a:t>mL</a:t>
            </a:r>
            <a:r>
              <a:rPr lang="fr-FR" sz="1600" dirty="0"/>
              <a:t>) et un rapport </a:t>
            </a:r>
            <a:r>
              <a:rPr lang="fr-FR" sz="1600" dirty="0" err="1"/>
              <a:t>Ees</a:t>
            </a:r>
            <a:r>
              <a:rPr lang="fr-FR" sz="1600" dirty="0"/>
              <a:t>/</a:t>
            </a:r>
            <a:r>
              <a:rPr lang="fr-FR" sz="1600" dirty="0" err="1"/>
              <a:t>Ea</a:t>
            </a:r>
            <a:r>
              <a:rPr lang="fr-FR" sz="1600" dirty="0"/>
              <a:t> très abaissé (0,21), en faveur d’un découplage ventriculo–artériel droit marqué.</a:t>
            </a:r>
          </a:p>
          <a:p>
            <a:pPr algn="just"/>
            <a:r>
              <a:rPr lang="fr-FR" sz="1600" dirty="0"/>
              <a:t>La concordance entre les paramètres de déformation myocardique, les marqueurs fonctionnels globaux, les volumes et les indices de contractilité illustre un stade avancé de dysfonction ventriculaire droite, dans lequel les mécanismes adaptatifs sont dépassés.</a:t>
            </a:r>
          </a:p>
        </p:txBody>
      </p:sp>
      <p:sp>
        <p:nvSpPr>
          <p:cNvPr id="7" name="ZoneTexte 6">
            <a:extLst>
              <a:ext uri="{FF2B5EF4-FFF2-40B4-BE49-F238E27FC236}">
                <a16:creationId xmlns:a16="http://schemas.microsoft.com/office/drawing/2014/main" id="{B0E24C24-15BE-E239-7BC0-7B481D628947}"/>
              </a:ext>
            </a:extLst>
          </p:cNvPr>
          <p:cNvSpPr txBox="1"/>
          <p:nvPr/>
        </p:nvSpPr>
        <p:spPr>
          <a:xfrm>
            <a:off x="2132599" y="2975998"/>
            <a:ext cx="2927758" cy="307777"/>
          </a:xfrm>
          <a:prstGeom prst="rect">
            <a:avLst/>
          </a:prstGeom>
          <a:noFill/>
        </p:spPr>
        <p:txBody>
          <a:bodyPr wrap="square" rtlCol="0">
            <a:spAutoFit/>
          </a:bodyPr>
          <a:lstStyle/>
          <a:p>
            <a:pPr algn="ctr"/>
            <a:r>
              <a:rPr lang="fr-FR" sz="1400" dirty="0"/>
              <a:t>Coupe 4 cavités en fin de diastole</a:t>
            </a:r>
          </a:p>
        </p:txBody>
      </p:sp>
      <p:sp>
        <p:nvSpPr>
          <p:cNvPr id="8" name="ZoneTexte 7">
            <a:extLst>
              <a:ext uri="{FF2B5EF4-FFF2-40B4-BE49-F238E27FC236}">
                <a16:creationId xmlns:a16="http://schemas.microsoft.com/office/drawing/2014/main" id="{7FB67BA3-9FCB-DB5C-8141-BA64B66B2876}"/>
              </a:ext>
            </a:extLst>
          </p:cNvPr>
          <p:cNvSpPr txBox="1"/>
          <p:nvPr/>
        </p:nvSpPr>
        <p:spPr>
          <a:xfrm>
            <a:off x="7131642" y="2978095"/>
            <a:ext cx="2927757" cy="307777"/>
          </a:xfrm>
          <a:prstGeom prst="rect">
            <a:avLst/>
          </a:prstGeom>
          <a:noFill/>
        </p:spPr>
        <p:txBody>
          <a:bodyPr wrap="square" rtlCol="0">
            <a:spAutoFit/>
          </a:bodyPr>
          <a:lstStyle/>
          <a:p>
            <a:pPr algn="ctr"/>
            <a:r>
              <a:rPr lang="fr-FR" sz="1400" dirty="0"/>
              <a:t>Coupe 4 cavités en fin de systole</a:t>
            </a:r>
          </a:p>
        </p:txBody>
      </p:sp>
    </p:spTree>
    <p:extLst>
      <p:ext uri="{BB962C8B-B14F-4D97-AF65-F5344CB8AC3E}">
        <p14:creationId xmlns:p14="http://schemas.microsoft.com/office/powerpoint/2010/main" val="1598842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a:extLst>
              <a:ext uri="{FF2B5EF4-FFF2-40B4-BE49-F238E27FC236}">
                <a16:creationId xmlns:a16="http://schemas.microsoft.com/office/drawing/2014/main" id="{B54E19C3-A92B-6C1A-3B8B-E335B1A88D46}"/>
              </a:ext>
            </a:extLst>
          </p:cNvPr>
          <p:cNvGraphicFramePr>
            <a:graphicFrameLocks noGrp="1"/>
          </p:cNvGraphicFramePr>
          <p:nvPr>
            <p:extLst>
              <p:ext uri="{D42A27DB-BD31-4B8C-83A1-F6EECF244321}">
                <p14:modId xmlns:p14="http://schemas.microsoft.com/office/powerpoint/2010/main" val="103257926"/>
              </p:ext>
            </p:extLst>
          </p:nvPr>
        </p:nvGraphicFramePr>
        <p:xfrm>
          <a:off x="838200" y="228141"/>
          <a:ext cx="10515600" cy="3563620"/>
        </p:xfrm>
        <a:graphic>
          <a:graphicData uri="http://schemas.openxmlformats.org/drawingml/2006/table">
            <a:tbl>
              <a:tblPr firstRow="1" firstCol="1" bandRow="1">
                <a:tableStyleId>{5C22544A-7EE6-4342-B048-85BDC9FD1C3A}</a:tableStyleId>
              </a:tblPr>
              <a:tblGrid>
                <a:gridCol w="2628900">
                  <a:extLst>
                    <a:ext uri="{9D8B030D-6E8A-4147-A177-3AD203B41FA5}">
                      <a16:colId xmlns:a16="http://schemas.microsoft.com/office/drawing/2014/main" val="2414099531"/>
                    </a:ext>
                  </a:extLst>
                </a:gridCol>
                <a:gridCol w="2628900">
                  <a:extLst>
                    <a:ext uri="{9D8B030D-6E8A-4147-A177-3AD203B41FA5}">
                      <a16:colId xmlns:a16="http://schemas.microsoft.com/office/drawing/2014/main" val="4209608919"/>
                    </a:ext>
                  </a:extLst>
                </a:gridCol>
                <a:gridCol w="2628900">
                  <a:extLst>
                    <a:ext uri="{9D8B030D-6E8A-4147-A177-3AD203B41FA5}">
                      <a16:colId xmlns:a16="http://schemas.microsoft.com/office/drawing/2014/main" val="1125612798"/>
                    </a:ext>
                  </a:extLst>
                </a:gridCol>
                <a:gridCol w="2628900">
                  <a:extLst>
                    <a:ext uri="{9D8B030D-6E8A-4147-A177-3AD203B41FA5}">
                      <a16:colId xmlns:a16="http://schemas.microsoft.com/office/drawing/2014/main" val="1431646794"/>
                    </a:ext>
                  </a:extLst>
                </a:gridCol>
              </a:tblGrid>
              <a:tr h="0">
                <a:tc>
                  <a:txBody>
                    <a:bodyPr/>
                    <a:lstStyle/>
                    <a:p>
                      <a:pPr algn="ctr">
                        <a:lnSpc>
                          <a:spcPct val="150000"/>
                        </a:lnSpc>
                        <a:spcAft>
                          <a:spcPts val="800"/>
                        </a:spcAft>
                        <a:buNone/>
                      </a:pPr>
                      <a:r>
                        <a:rPr lang="fr-FR" sz="1600" kern="100">
                          <a:effectLst/>
                        </a:rPr>
                        <a:t>Marqueur IRM</a:t>
                      </a:r>
                      <a:endParaRPr lang="fr-FR"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50000"/>
                        </a:lnSpc>
                        <a:spcAft>
                          <a:spcPts val="800"/>
                        </a:spcAft>
                        <a:buNone/>
                      </a:pPr>
                      <a:r>
                        <a:rPr lang="fr-FR" sz="1600" kern="100">
                          <a:effectLst/>
                        </a:rPr>
                        <a:t>Dimension évaluée</a:t>
                      </a:r>
                      <a:endParaRPr lang="fr-FR"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50000"/>
                        </a:lnSpc>
                        <a:spcAft>
                          <a:spcPts val="800"/>
                        </a:spcAft>
                        <a:buNone/>
                      </a:pPr>
                      <a:r>
                        <a:rPr lang="fr-FR" sz="1600" kern="100">
                          <a:effectLst/>
                        </a:rPr>
                        <a:t>Stade d’altération</a:t>
                      </a:r>
                      <a:endParaRPr lang="fr-FR"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50000"/>
                        </a:lnSpc>
                        <a:spcAft>
                          <a:spcPts val="800"/>
                        </a:spcAft>
                        <a:buNone/>
                      </a:pPr>
                      <a:r>
                        <a:rPr lang="fr-FR" sz="1600" kern="100">
                          <a:effectLst/>
                        </a:rPr>
                        <a:t>Signification physiopathologique</a:t>
                      </a:r>
                      <a:endParaRPr lang="fr-FR"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033586937"/>
                  </a:ext>
                </a:extLst>
              </a:tr>
              <a:tr h="0">
                <a:tc>
                  <a:txBody>
                    <a:bodyPr/>
                    <a:lstStyle/>
                    <a:p>
                      <a:pPr algn="ctr">
                        <a:lnSpc>
                          <a:spcPct val="150000"/>
                        </a:lnSpc>
                        <a:spcAft>
                          <a:spcPts val="800"/>
                        </a:spcAft>
                        <a:buNone/>
                      </a:pPr>
                      <a:r>
                        <a:rPr lang="fr-FR" sz="1600" kern="100">
                          <a:effectLst/>
                        </a:rPr>
                        <a:t>Strain longitudinal de la paroi libre du VD</a:t>
                      </a:r>
                      <a:endParaRPr lang="fr-FR"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50000"/>
                        </a:lnSpc>
                        <a:spcAft>
                          <a:spcPts val="800"/>
                        </a:spcAft>
                        <a:buNone/>
                      </a:pPr>
                      <a:r>
                        <a:rPr lang="fr-FR" sz="1600" kern="100" dirty="0">
                          <a:effectLst/>
                        </a:rPr>
                        <a:t>Déformation myocardique longitudinale</a:t>
                      </a:r>
                      <a:endParaRPr lang="fr-FR" sz="1600" kern="1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50000"/>
                        </a:lnSpc>
                        <a:spcAft>
                          <a:spcPts val="800"/>
                        </a:spcAft>
                        <a:buNone/>
                      </a:pPr>
                      <a:r>
                        <a:rPr lang="fr-FR" sz="1600" kern="100">
                          <a:effectLst/>
                        </a:rPr>
                        <a:t>Précoce</a:t>
                      </a:r>
                      <a:endParaRPr lang="fr-FR"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50000"/>
                        </a:lnSpc>
                        <a:spcAft>
                          <a:spcPts val="800"/>
                        </a:spcAft>
                        <a:buNone/>
                      </a:pPr>
                      <a:r>
                        <a:rPr lang="fr-FR" sz="1600" kern="100">
                          <a:effectLst/>
                        </a:rPr>
                        <a:t>Premier signal mécanique de l’inadéquation charge–réponse</a:t>
                      </a:r>
                      <a:endParaRPr lang="fr-FR"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781689712"/>
                  </a:ext>
                </a:extLst>
              </a:tr>
              <a:tr h="0">
                <a:tc>
                  <a:txBody>
                    <a:bodyPr/>
                    <a:lstStyle/>
                    <a:p>
                      <a:pPr algn="ctr">
                        <a:lnSpc>
                          <a:spcPct val="150000"/>
                        </a:lnSpc>
                        <a:spcAft>
                          <a:spcPts val="800"/>
                        </a:spcAft>
                        <a:buNone/>
                      </a:pPr>
                      <a:r>
                        <a:rPr lang="fr-FR" sz="1600" kern="100">
                          <a:effectLst/>
                        </a:rPr>
                        <a:t>Fractional Area Change (FAC)</a:t>
                      </a:r>
                      <a:endParaRPr lang="fr-FR"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50000"/>
                        </a:lnSpc>
                        <a:spcAft>
                          <a:spcPts val="800"/>
                        </a:spcAft>
                        <a:buNone/>
                      </a:pPr>
                      <a:r>
                        <a:rPr lang="fr-FR" sz="1600" kern="100">
                          <a:effectLst/>
                        </a:rPr>
                        <a:t>Mécanique ventriculaire globale</a:t>
                      </a:r>
                      <a:endParaRPr lang="fr-FR"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50000"/>
                        </a:lnSpc>
                        <a:spcAft>
                          <a:spcPts val="800"/>
                        </a:spcAft>
                        <a:buNone/>
                      </a:pPr>
                      <a:r>
                        <a:rPr lang="fr-FR" sz="1600" kern="100">
                          <a:effectLst/>
                        </a:rPr>
                        <a:t>Intermédiaire</a:t>
                      </a:r>
                      <a:endParaRPr lang="fr-FR"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50000"/>
                        </a:lnSpc>
                        <a:spcAft>
                          <a:spcPts val="800"/>
                        </a:spcAft>
                        <a:buNone/>
                      </a:pPr>
                      <a:r>
                        <a:rPr lang="fr-FR" sz="1600" kern="100">
                          <a:effectLst/>
                        </a:rPr>
                        <a:t>Atteinte diffuse de la contraction ventriculaire</a:t>
                      </a:r>
                      <a:endParaRPr lang="fr-FR"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2212778360"/>
                  </a:ext>
                </a:extLst>
              </a:tr>
              <a:tr h="0">
                <a:tc>
                  <a:txBody>
                    <a:bodyPr/>
                    <a:lstStyle/>
                    <a:p>
                      <a:pPr algn="ctr">
                        <a:lnSpc>
                          <a:spcPct val="150000"/>
                        </a:lnSpc>
                        <a:spcAft>
                          <a:spcPts val="800"/>
                        </a:spcAft>
                        <a:buNone/>
                      </a:pPr>
                      <a:r>
                        <a:rPr lang="fr-FR" sz="1600" kern="100">
                          <a:effectLst/>
                        </a:rPr>
                        <a:t>Fraction d’éjection du VD</a:t>
                      </a:r>
                      <a:endParaRPr lang="fr-FR"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50000"/>
                        </a:lnSpc>
                        <a:spcAft>
                          <a:spcPts val="800"/>
                        </a:spcAft>
                        <a:buNone/>
                      </a:pPr>
                      <a:r>
                        <a:rPr lang="fr-FR" sz="1600" kern="100">
                          <a:effectLst/>
                        </a:rPr>
                        <a:t>Fonction systolique globale</a:t>
                      </a:r>
                      <a:endParaRPr lang="fr-FR"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50000"/>
                        </a:lnSpc>
                        <a:spcAft>
                          <a:spcPts val="800"/>
                        </a:spcAft>
                        <a:buNone/>
                      </a:pPr>
                      <a:r>
                        <a:rPr lang="fr-FR" sz="1600" kern="100">
                          <a:effectLst/>
                        </a:rPr>
                        <a:t>Tardif</a:t>
                      </a:r>
                      <a:endParaRPr lang="fr-FR"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50000"/>
                        </a:lnSpc>
                        <a:spcAft>
                          <a:spcPts val="800"/>
                        </a:spcAft>
                        <a:buNone/>
                      </a:pPr>
                      <a:r>
                        <a:rPr lang="fr-FR" sz="1600" kern="100">
                          <a:effectLst/>
                        </a:rPr>
                        <a:t>Décompensation ventriculaire droite installée</a:t>
                      </a:r>
                      <a:endParaRPr lang="fr-FR"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457136146"/>
                  </a:ext>
                </a:extLst>
              </a:tr>
              <a:tr h="0">
                <a:tc>
                  <a:txBody>
                    <a:bodyPr/>
                    <a:lstStyle/>
                    <a:p>
                      <a:pPr algn="ctr">
                        <a:lnSpc>
                          <a:spcPct val="150000"/>
                        </a:lnSpc>
                        <a:spcAft>
                          <a:spcPts val="800"/>
                        </a:spcAft>
                        <a:buNone/>
                      </a:pPr>
                      <a:r>
                        <a:rPr lang="fr-FR" sz="1600" kern="100">
                          <a:effectLst/>
                        </a:rPr>
                        <a:t>Distensibilité de l’artère pulmonaire</a:t>
                      </a:r>
                      <a:endParaRPr lang="fr-FR"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50000"/>
                        </a:lnSpc>
                        <a:spcAft>
                          <a:spcPts val="800"/>
                        </a:spcAft>
                        <a:buNone/>
                      </a:pPr>
                      <a:r>
                        <a:rPr lang="fr-FR" sz="1600" kern="100" dirty="0">
                          <a:effectLst/>
                        </a:rPr>
                        <a:t>Propriétés élastiques artérielles</a:t>
                      </a:r>
                      <a:endParaRPr lang="fr-FR" sz="1600" kern="1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50000"/>
                        </a:lnSpc>
                        <a:spcAft>
                          <a:spcPts val="800"/>
                        </a:spcAft>
                        <a:buNone/>
                      </a:pPr>
                      <a:r>
                        <a:rPr lang="fr-FR" sz="1600" kern="100">
                          <a:effectLst/>
                        </a:rPr>
                        <a:t>Précoce à intermédiaire</a:t>
                      </a:r>
                      <a:endParaRPr lang="fr-FR"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algn="ctr">
                        <a:lnSpc>
                          <a:spcPct val="150000"/>
                        </a:lnSpc>
                        <a:spcAft>
                          <a:spcPts val="800"/>
                        </a:spcAft>
                        <a:buNone/>
                      </a:pPr>
                      <a:r>
                        <a:rPr lang="fr-FR" sz="1600" kern="100" dirty="0">
                          <a:effectLst/>
                        </a:rPr>
                        <a:t>Reflète la charge pulsatile imposée au VD</a:t>
                      </a:r>
                      <a:endParaRPr lang="fr-FR" sz="1600" kern="1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97531987"/>
                  </a:ext>
                </a:extLst>
              </a:tr>
            </a:tbl>
          </a:graphicData>
        </a:graphic>
      </p:graphicFrame>
      <p:sp>
        <p:nvSpPr>
          <p:cNvPr id="7" name="ZoneTexte 6">
            <a:extLst>
              <a:ext uri="{FF2B5EF4-FFF2-40B4-BE49-F238E27FC236}">
                <a16:creationId xmlns:a16="http://schemas.microsoft.com/office/drawing/2014/main" id="{E806A5D5-9400-F681-61C7-228D9F2E435C}"/>
              </a:ext>
            </a:extLst>
          </p:cNvPr>
          <p:cNvSpPr txBox="1"/>
          <p:nvPr/>
        </p:nvSpPr>
        <p:spPr>
          <a:xfrm>
            <a:off x="443917" y="4189730"/>
            <a:ext cx="11304165" cy="1200329"/>
          </a:xfrm>
          <a:prstGeom prst="rect">
            <a:avLst/>
          </a:prstGeom>
          <a:noFill/>
        </p:spPr>
        <p:txBody>
          <a:bodyPr wrap="square" rtlCol="0">
            <a:spAutoFit/>
          </a:bodyPr>
          <a:lstStyle/>
          <a:p>
            <a:pPr algn="just"/>
            <a:r>
              <a:rPr lang="fr-FR" dirty="0"/>
              <a:t>L’IRM permet une lecture intégrée du couplage ventriculo–artériel droit en associant marqueurs ventriculaires et artériels. Le strain longitudinal de la paroi libre constitue le biomarqueur mécanique le plus précoce, tandis que la fraction d’éjection s’altère tardivement. Leur interprétation conjointe permet d’identifier différents profils d’adaptation et de découplage.</a:t>
            </a:r>
          </a:p>
        </p:txBody>
      </p:sp>
      <p:sp>
        <p:nvSpPr>
          <p:cNvPr id="8" name="ZoneTexte 7">
            <a:extLst>
              <a:ext uri="{FF2B5EF4-FFF2-40B4-BE49-F238E27FC236}">
                <a16:creationId xmlns:a16="http://schemas.microsoft.com/office/drawing/2014/main" id="{9B465858-DE9D-C662-052D-C2B60E81C056}"/>
              </a:ext>
            </a:extLst>
          </p:cNvPr>
          <p:cNvSpPr txBox="1"/>
          <p:nvPr/>
        </p:nvSpPr>
        <p:spPr>
          <a:xfrm>
            <a:off x="838199" y="3791761"/>
            <a:ext cx="10515599" cy="307777"/>
          </a:xfrm>
          <a:prstGeom prst="rect">
            <a:avLst/>
          </a:prstGeom>
          <a:noFill/>
        </p:spPr>
        <p:txBody>
          <a:bodyPr wrap="square" rtlCol="0">
            <a:spAutoFit/>
          </a:bodyPr>
          <a:lstStyle/>
          <a:p>
            <a:pPr algn="ctr"/>
            <a:r>
              <a:rPr lang="fr-FR" sz="1400" dirty="0">
                <a:highlight>
                  <a:srgbClr val="C0C0C0"/>
                </a:highlight>
              </a:rPr>
              <a:t>Biomarqueurs IRM du couplage ventriculo–artériel droit</a:t>
            </a:r>
          </a:p>
        </p:txBody>
      </p:sp>
    </p:spTree>
    <p:extLst>
      <p:ext uri="{BB962C8B-B14F-4D97-AF65-F5344CB8AC3E}">
        <p14:creationId xmlns:p14="http://schemas.microsoft.com/office/powerpoint/2010/main" val="275787236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601</Words>
  <Application>Microsoft Office PowerPoint</Application>
  <PresentationFormat>Grand écran</PresentationFormat>
  <Paragraphs>41</Paragraphs>
  <Slides>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vt:i4>
      </vt:variant>
    </vt:vector>
  </HeadingPairs>
  <TitlesOfParts>
    <vt:vector size="8" baseType="lpstr">
      <vt:lpstr>Arial</vt:lpstr>
      <vt:lpstr>Calibri</vt:lpstr>
      <vt:lpstr>Calibri Light</vt:lpstr>
      <vt:lpstr>Thème Office</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Samer ABI KHALIL</dc:creator>
  <cp:lastModifiedBy>Samer ABI KHALIL</cp:lastModifiedBy>
  <cp:revision>1</cp:revision>
  <dcterms:created xsi:type="dcterms:W3CDTF">2026-02-27T07:02:19Z</dcterms:created>
  <dcterms:modified xsi:type="dcterms:W3CDTF">2026-02-27T07:02:44Z</dcterms:modified>
</cp:coreProperties>
</file>