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72" r:id="rId2"/>
    <p:sldId id="296" r:id="rId3"/>
    <p:sldId id="297" r:id="rId4"/>
    <p:sldId id="298" r:id="rId5"/>
    <p:sldId id="30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39" autoAdjust="0"/>
    <p:restoredTop sz="81675" autoAdjust="0"/>
  </p:normalViewPr>
  <p:slideViewPr>
    <p:cSldViewPr snapToGrid="0">
      <p:cViewPr varScale="1">
        <p:scale>
          <a:sx n="56" d="100"/>
          <a:sy n="56" d="100"/>
        </p:scale>
        <p:origin x="10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84054-D3E5-4432-9A3B-F8EFBEC1752E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569D2-BE69-48AE-B15A-A80402BA8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032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séquence de contraste de phase permet d’estimer la vitesse maximale</a:t>
            </a:r>
            <a:r>
              <a:rPr lang="fr-FR" baseline="0" dirty="0" smtClean="0"/>
              <a:t> au sein de LVOT (</a:t>
            </a:r>
            <a:r>
              <a:rPr lang="fr-FR" b="1" dirty="0" err="1" smtClean="0"/>
              <a:t>L</a:t>
            </a:r>
            <a:r>
              <a:rPr lang="fr-FR" dirty="0" err="1" smtClean="0"/>
              <a:t>eft</a:t>
            </a:r>
            <a:r>
              <a:rPr lang="fr-FR" dirty="0" smtClean="0"/>
              <a:t> </a:t>
            </a:r>
            <a:r>
              <a:rPr lang="fr-FR" b="1" dirty="0" err="1" smtClean="0"/>
              <a:t>V</a:t>
            </a:r>
            <a:r>
              <a:rPr lang="fr-FR" dirty="0" err="1" smtClean="0"/>
              <a:t>entricular</a:t>
            </a:r>
            <a:r>
              <a:rPr lang="fr-FR" dirty="0" smtClean="0"/>
              <a:t> </a:t>
            </a:r>
            <a:r>
              <a:rPr lang="fr-FR" b="1" dirty="0" err="1" smtClean="0"/>
              <a:t>O</a:t>
            </a:r>
            <a:r>
              <a:rPr lang="fr-FR" dirty="0" err="1" smtClean="0"/>
              <a:t>utflow</a:t>
            </a:r>
            <a:r>
              <a:rPr lang="fr-FR" dirty="0" smtClean="0"/>
              <a:t> </a:t>
            </a:r>
            <a:r>
              <a:rPr lang="fr-FR" b="1" dirty="0" smtClean="0"/>
              <a:t>T</a:t>
            </a:r>
            <a:r>
              <a:rPr lang="fr-FR" dirty="0" smtClean="0"/>
              <a:t>ract) ce</a:t>
            </a:r>
            <a:r>
              <a:rPr lang="fr-FR" baseline="0" dirty="0" smtClean="0"/>
              <a:t> qui nous permettra de déterminer la pression composante essentielle de la </a:t>
            </a:r>
            <a:r>
              <a:rPr lang="fr-FR" baseline="0" dirty="0" err="1" smtClean="0"/>
              <a:t>CMHet</a:t>
            </a:r>
            <a:r>
              <a:rPr lang="fr-FR" baseline="0" dirty="0" smtClean="0"/>
              <a:t> de quantifier la sévérité de la cardiomyopathie obstructive.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69D2-BE69-48AE-B15A-A80402BA83B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401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 smtClean="0"/>
              <a:t>En imagerie cardiaque</a:t>
            </a:r>
            <a:r>
              <a:rPr lang="fr-FR" sz="1200" b="0" baseline="0" dirty="0" smtClean="0"/>
              <a:t> la vélocimétrie peut </a:t>
            </a:r>
            <a:r>
              <a:rPr lang="fr-FR" sz="1200" b="0" baseline="0" dirty="0" err="1" smtClean="0"/>
              <a:t>etre</a:t>
            </a:r>
            <a:r>
              <a:rPr lang="fr-FR" sz="1200" b="0" baseline="0" dirty="0" smtClean="0"/>
              <a:t> réalisée sur plusieurs niveaux mais dans la CMH la mesure est effectuée au niveau de la chambre de chasse du VG </a:t>
            </a:r>
            <a:r>
              <a:rPr lang="fr-FR" sz="1200" b="0" baseline="0" dirty="0" err="1" smtClean="0"/>
              <a:t>cest</a:t>
            </a:r>
            <a:r>
              <a:rPr lang="fr-FR" sz="1200" b="0" baseline="0" dirty="0" smtClean="0"/>
              <a:t> a dire sous aortique.</a:t>
            </a:r>
            <a:endParaRPr lang="fr-FR" sz="1200" b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69D2-BE69-48AE-B15A-A80402BA83B3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345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/>
              <a:t>Comme on a vu, Une fois</a:t>
            </a:r>
            <a:r>
              <a:rPr lang="fr-FR" sz="1200" b="1" baseline="0" dirty="0" smtClean="0"/>
              <a:t> cette vitesse mesurée, la pression peu </a:t>
            </a:r>
            <a:r>
              <a:rPr lang="fr-FR" sz="1200" b="1" baseline="0" dirty="0" err="1" smtClean="0"/>
              <a:t>etre</a:t>
            </a:r>
            <a:r>
              <a:rPr lang="fr-FR" sz="1200" b="1" baseline="0" dirty="0" smtClean="0"/>
              <a:t> estimée selon une relation simplifiée de la loi de Bernoulli.</a:t>
            </a:r>
            <a:endParaRPr lang="fr-FR" sz="1200" b="1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69D2-BE69-48AE-B15A-A80402BA83B3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011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 smtClean="0"/>
              <a:t>Une</a:t>
            </a:r>
            <a:r>
              <a:rPr lang="fr-FR" sz="1200" b="1" baseline="0" dirty="0" smtClean="0"/>
              <a:t> pression supérieure à 30 mm de mercure au repos est synonyme d’une obstruction dynamique </a:t>
            </a:r>
            <a:endParaRPr lang="fr-FR" sz="1200" b="1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69D2-BE69-48AE-B15A-A80402BA83B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600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L’épaississement</a:t>
            </a:r>
            <a:r>
              <a:rPr lang="fr-FR" baseline="0" dirty="0" smtClean="0"/>
              <a:t> pariétal est étudié par la séquence ciné, </a:t>
            </a:r>
            <a:r>
              <a:rPr lang="fr-FR" baseline="0" dirty="0" err="1" smtClean="0"/>
              <a:t>lestimation</a:t>
            </a:r>
            <a:r>
              <a:rPr lang="fr-FR" baseline="0" dirty="0" smtClean="0"/>
              <a:t> de la pression se fait </a:t>
            </a:r>
            <a:r>
              <a:rPr lang="fr-FR" baseline="0" dirty="0" err="1" smtClean="0"/>
              <a:t>grace</a:t>
            </a:r>
            <a:r>
              <a:rPr lang="fr-FR" baseline="0" dirty="0" smtClean="0"/>
              <a:t> à la séquence de </a:t>
            </a:r>
            <a:r>
              <a:rPr lang="fr-FR" baseline="0" dirty="0" err="1" smtClean="0"/>
              <a:t>contarstede</a:t>
            </a:r>
            <a:r>
              <a:rPr lang="fr-FR" baseline="0" dirty="0" smtClean="0"/>
              <a:t> phase, la fibrose est étudiée par le T1 </a:t>
            </a:r>
            <a:r>
              <a:rPr lang="fr-FR" baseline="0" dirty="0" err="1" smtClean="0"/>
              <a:t>mpping</a:t>
            </a:r>
            <a:r>
              <a:rPr lang="fr-FR" baseline="0" dirty="0" smtClean="0"/>
              <a:t> natif, post </a:t>
            </a:r>
            <a:r>
              <a:rPr lang="fr-FR" baseline="0" dirty="0" err="1" smtClean="0"/>
              <a:t>gado</a:t>
            </a:r>
            <a:r>
              <a:rPr lang="fr-FR" baseline="0" dirty="0" smtClean="0"/>
              <a:t> et </a:t>
            </a:r>
            <a:r>
              <a:rPr lang="fr-FR" baseline="0" dirty="0" err="1" smtClean="0"/>
              <a:t>late</a:t>
            </a:r>
            <a:r>
              <a:rPr lang="fr-FR" baseline="0" dirty="0" smtClean="0"/>
              <a:t> ou tardif, l’</a:t>
            </a:r>
            <a:r>
              <a:rPr lang="fr-FR" baseline="0" dirty="0" err="1" smtClean="0"/>
              <a:t>infllamation</a:t>
            </a:r>
            <a:r>
              <a:rPr lang="fr-FR" baseline="0" dirty="0" smtClean="0"/>
              <a:t> par T2 STIR et les </a:t>
            </a:r>
            <a:r>
              <a:rPr lang="fr-FR" baseline="0" dirty="0" err="1" smtClean="0"/>
              <a:t>problemes</a:t>
            </a:r>
            <a:r>
              <a:rPr lang="fr-FR" baseline="0" dirty="0" smtClean="0"/>
              <a:t> de contractilité par la  séquence de </a:t>
            </a:r>
            <a:r>
              <a:rPr lang="fr-FR" baseline="0" dirty="0" err="1" smtClean="0"/>
              <a:t>myocardial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tagging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3569D2-BE69-48AE-B15A-A80402BA83B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6824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03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728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474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75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165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087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404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65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42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691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27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1E8C7-70AD-4530-8A04-3EAC8409BA1C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8BBC2-BC8A-464A-A772-491257BA4C6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1420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1176975"/>
            <a:ext cx="12192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400" b="1" dirty="0" smtClean="0">
                <a:solidFill>
                  <a:srgbClr val="00B0F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IRM</a:t>
            </a:r>
            <a:endParaRPr kumimoji="0" lang="fr-FR" alt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Phase </a:t>
            </a:r>
            <a:r>
              <a:rPr kumimoji="0" lang="fr-FR" alt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Contrast</a:t>
            </a: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(Flux) : Vélocimétrie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Quantification de l’obstruction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Rôle :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Mesure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Vmax</a:t>
            </a: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alt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LVOT </a:t>
            </a:r>
            <a:r>
              <a:rPr lang="fr-FR" sz="2400" dirty="0"/>
              <a:t>(pic systolique</a:t>
            </a:r>
            <a:r>
              <a:rPr lang="fr-FR" sz="2400" dirty="0" smtClean="0"/>
              <a:t>) </a:t>
            </a:r>
            <a:r>
              <a:rPr lang="fr-FR" sz="2400" dirty="0" smtClean="0">
                <a:sym typeface="Wingdings" panose="05000000000000000000" pitchFamily="2" charset="2"/>
              </a:rPr>
              <a:t> Déterminer la </a:t>
            </a:r>
            <a:r>
              <a:rPr lang="fr-FR" sz="2400" dirty="0" smtClean="0"/>
              <a:t>Vitesse </a:t>
            </a:r>
            <a:r>
              <a:rPr lang="fr-FR" sz="3600" dirty="0" smtClean="0"/>
              <a:t>V </a:t>
            </a:r>
            <a:endParaRPr kumimoji="0" lang="fr-FR" alt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Calcul gradient </a:t>
            </a:r>
            <a:r>
              <a:rPr lang="fr-FR" altLang="fr-FR" sz="24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kumimoji="0" lang="fr-FR" altLang="fr-FR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 = 4V²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En CMH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Obstruction dynamique si gradient &gt; 30 </a:t>
            </a:r>
            <a:r>
              <a:rPr kumimoji="0" lang="fr-FR" alt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mmHg</a:t>
            </a:r>
            <a:endParaRPr kumimoji="0" lang="fr-FR" alt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Quantification sévérité CMO</a:t>
            </a: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III-Radiologique</a:t>
            </a:r>
          </a:p>
        </p:txBody>
      </p:sp>
    </p:spTree>
    <p:extLst>
      <p:ext uri="{BB962C8B-B14F-4D97-AF65-F5344CB8AC3E}">
        <p14:creationId xmlns:p14="http://schemas.microsoft.com/office/powerpoint/2010/main" val="217111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1680095"/>
            <a:ext cx="12192000" cy="3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400" b="1" dirty="0" smtClean="0">
                <a:solidFill>
                  <a:srgbClr val="00B0F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IRM</a:t>
            </a:r>
            <a:endParaRPr kumimoji="0" lang="fr-FR" alt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Phase </a:t>
            </a:r>
            <a:r>
              <a:rPr kumimoji="0" lang="fr-FR" alt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Contrast</a:t>
            </a: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(Flux)</a:t>
            </a:r>
          </a:p>
          <a:p>
            <a:pPr marL="0" indent="0">
              <a:buNone/>
            </a:pPr>
            <a:r>
              <a:rPr lang="fr-FR" sz="2400" b="1" dirty="0"/>
              <a:t>Niveaux d’acquisition </a:t>
            </a:r>
            <a:endParaRPr lang="fr-FR" sz="2400" b="1" dirty="0" smtClean="0"/>
          </a:p>
          <a:p>
            <a:r>
              <a:rPr lang="fr-FR" sz="2400" b="1" u="sng" dirty="0"/>
              <a:t>LVOT (chambre de chasse VG) +++</a:t>
            </a:r>
          </a:p>
          <a:p>
            <a:r>
              <a:rPr lang="fr-FR" sz="2400" dirty="0"/>
              <a:t>Anneau aortique</a:t>
            </a:r>
          </a:p>
          <a:p>
            <a:r>
              <a:rPr lang="fr-FR" sz="2400" dirty="0"/>
              <a:t>Jonction sino-tubulaire (STJ)</a:t>
            </a:r>
          </a:p>
          <a:p>
            <a:r>
              <a:rPr lang="fr-FR" sz="2400" dirty="0"/>
              <a:t>Aorte ascendante tubulaire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III-Radiologique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37" y="847247"/>
            <a:ext cx="7448728" cy="56414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52061" y="6488668"/>
            <a:ext cx="73894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LVOT : </a:t>
            </a:r>
            <a:r>
              <a:rPr lang="fr-FR" b="1" dirty="0" err="1" smtClean="0"/>
              <a:t>L</a:t>
            </a:r>
            <a:r>
              <a:rPr lang="fr-FR" dirty="0" err="1" smtClean="0"/>
              <a:t>eft</a:t>
            </a:r>
            <a:r>
              <a:rPr lang="fr-FR" dirty="0" smtClean="0"/>
              <a:t> </a:t>
            </a:r>
            <a:r>
              <a:rPr lang="fr-FR" b="1" dirty="0" err="1"/>
              <a:t>V</a:t>
            </a:r>
            <a:r>
              <a:rPr lang="fr-FR" dirty="0" err="1"/>
              <a:t>entricular</a:t>
            </a:r>
            <a:r>
              <a:rPr lang="fr-FR" dirty="0"/>
              <a:t> </a:t>
            </a:r>
            <a:r>
              <a:rPr lang="fr-FR" b="1" dirty="0" err="1"/>
              <a:t>O</a:t>
            </a:r>
            <a:r>
              <a:rPr lang="fr-FR" dirty="0" err="1"/>
              <a:t>utflow</a:t>
            </a:r>
            <a:r>
              <a:rPr lang="fr-FR" dirty="0"/>
              <a:t> </a:t>
            </a:r>
            <a:r>
              <a:rPr lang="fr-FR" b="1" dirty="0" smtClean="0"/>
              <a:t>T</a:t>
            </a:r>
            <a:r>
              <a:rPr lang="fr-FR" dirty="0" smtClean="0"/>
              <a:t>ract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smtClean="0"/>
              <a:t> </a:t>
            </a:r>
            <a:r>
              <a:rPr lang="fr-FR" b="1" dirty="0"/>
              <a:t>Chambre de chasse du </a:t>
            </a:r>
            <a:r>
              <a:rPr lang="fr-FR" b="1" dirty="0" smtClean="0"/>
              <a:t>VG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818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1280047"/>
            <a:ext cx="12192000" cy="3503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400" b="1" dirty="0" smtClean="0">
                <a:solidFill>
                  <a:srgbClr val="00B0F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IRM</a:t>
            </a:r>
            <a:endParaRPr kumimoji="0" lang="fr-FR" alt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Phase </a:t>
            </a:r>
            <a:r>
              <a:rPr kumimoji="0" lang="fr-FR" alt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Contrast</a:t>
            </a: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(Flux)</a:t>
            </a:r>
          </a:p>
          <a:p>
            <a:pPr marL="0" indent="0">
              <a:buNone/>
            </a:pPr>
            <a:r>
              <a:rPr lang="fr-FR" sz="2400" b="1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LVOT </a:t>
            </a:r>
            <a:r>
              <a:rPr lang="fr-FR" sz="2400" b="1" u="sng" dirty="0">
                <a:latin typeface="Cambria" panose="02040503050406030204" pitchFamily="18" charset="0"/>
                <a:ea typeface="Cambria" panose="02040503050406030204" pitchFamily="18" charset="0"/>
              </a:rPr>
              <a:t>(chambre de chasse VG) </a:t>
            </a:r>
            <a:r>
              <a:rPr lang="fr-FR" sz="2400" b="1" u="sng" dirty="0" smtClean="0">
                <a:latin typeface="Cambria" panose="02040503050406030204" pitchFamily="18" charset="0"/>
                <a:ea typeface="Cambria" panose="02040503050406030204" pitchFamily="18" charset="0"/>
              </a:rPr>
              <a:t>+++ </a:t>
            </a:r>
            <a:r>
              <a:rPr lang="fr-FR" sz="2400" b="1" u="sng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 V max VOLT </a:t>
            </a:r>
          </a:p>
          <a:p>
            <a:endParaRPr lang="fr-FR" sz="2400" b="1" u="sng" dirty="0" smtClean="0"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fr-FR" sz="2400" b="1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Pourquoi on calcule </a:t>
            </a:r>
            <a:r>
              <a:rPr lang="fr-FR" sz="2400" b="1" dirty="0" err="1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Vmax</a:t>
            </a:r>
            <a:r>
              <a:rPr lang="fr-FR" sz="2400" b="1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 VOLT ? </a:t>
            </a:r>
          </a:p>
          <a:p>
            <a:pPr marL="0" indent="0" algn="ctr">
              <a:buNone/>
            </a:pPr>
            <a:endParaRPr lang="fr-FR" sz="2400" b="1" dirty="0" smtClean="0"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r>
              <a:rPr lang="fr-FR" sz="2400" b="1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Pour estimer la pression selon une simplification de la relation de Bernoulli, tel que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III-Radiologique</a:t>
            </a:r>
          </a:p>
        </p:txBody>
      </p:sp>
      <p:sp>
        <p:nvSpPr>
          <p:cNvPr id="2" name="Rectangle 1"/>
          <p:cNvSpPr/>
          <p:nvPr/>
        </p:nvSpPr>
        <p:spPr>
          <a:xfrm>
            <a:off x="3749969" y="5336024"/>
            <a:ext cx="431881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anose="05000000000000000000" pitchFamily="2" charset="2"/>
              <a:buChar char="à"/>
            </a:pPr>
            <a:r>
              <a:rPr lang="el-GR" sz="6000" b="1" dirty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Δ</a:t>
            </a:r>
            <a:r>
              <a:rPr lang="fr-FR" sz="6000" b="1" dirty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 P = 4 V²</a:t>
            </a:r>
            <a:endParaRPr lang="fr-FR" sz="6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01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III-Radiologique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51660" y="4177099"/>
            <a:ext cx="93704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b="1" dirty="0">
                <a:latin typeface="Cambria" panose="02040503050406030204" pitchFamily="18" charset="0"/>
                <a:ea typeface="Cambria" panose="02040503050406030204" pitchFamily="18" charset="0"/>
              </a:rPr>
              <a:t>ΔP ≥ 30 </a:t>
            </a:r>
            <a:r>
              <a:rPr lang="fr-FR" altLang="fr-FR" sz="2400" b="1" dirty="0" err="1">
                <a:latin typeface="Cambria" panose="02040503050406030204" pitchFamily="18" charset="0"/>
                <a:ea typeface="Cambria" panose="02040503050406030204" pitchFamily="18" charset="0"/>
              </a:rPr>
              <a:t>mmHg</a:t>
            </a:r>
            <a:r>
              <a:rPr lang="fr-FR" alt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 (au </a:t>
            </a:r>
            <a:r>
              <a:rPr lang="fr-FR" altLang="fr-F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repos) : </a:t>
            </a: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Obstruction dynamique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2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ΔP </a:t>
            </a:r>
            <a:r>
              <a:rPr lang="fr-FR" altLang="fr-FR" sz="2400" b="1" dirty="0">
                <a:latin typeface="Cambria" panose="02040503050406030204" pitchFamily="18" charset="0"/>
                <a:ea typeface="Cambria" panose="02040503050406030204" pitchFamily="18" charset="0"/>
              </a:rPr>
              <a:t>≥ 50 </a:t>
            </a:r>
            <a:r>
              <a:rPr lang="fr-FR" altLang="fr-FR" sz="2400" b="1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mmHg</a:t>
            </a:r>
            <a:r>
              <a:rPr lang="fr-FR" altLang="fr-FR" sz="2400" dirty="0" smtClean="0">
                <a:latin typeface="Cambria" panose="02040503050406030204" pitchFamily="18" charset="0"/>
                <a:ea typeface="Cambria" panose="02040503050406030204" pitchFamily="18" charset="0"/>
              </a:rPr>
              <a:t> : </a:t>
            </a: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Obstruction sévère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fr-FR" altLang="fr-FR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65976" y="2204204"/>
            <a:ext cx="5532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  <a:buChar char="à"/>
            </a:pPr>
            <a:r>
              <a:rPr lang="el-GR" sz="6000" b="1" dirty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Δ</a:t>
            </a:r>
            <a:r>
              <a:rPr lang="fr-FR" sz="6000" b="1" dirty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 P = 4 V²</a:t>
            </a:r>
            <a:endParaRPr lang="fr-FR" sz="6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1003875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2400" b="1" dirty="0" smtClean="0">
                <a:solidFill>
                  <a:srgbClr val="00B0F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IRM</a:t>
            </a:r>
            <a:endParaRPr kumimoji="0" lang="fr-FR" alt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Phase </a:t>
            </a:r>
            <a:r>
              <a:rPr kumimoji="0" lang="fr-FR" alt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Contrast</a:t>
            </a:r>
            <a:r>
              <a:rPr kumimoji="0" lang="fr-FR" alt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(Flux)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4720590" y="1957656"/>
            <a:ext cx="1211446" cy="1508760"/>
          </a:xfrm>
          <a:prstGeom prst="ellips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851660" y="3930550"/>
            <a:ext cx="2411730" cy="1262212"/>
          </a:xfrm>
          <a:prstGeom prst="ellipse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155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fr-FR" dirty="0" smtClean="0"/>
              <a:t>Problématique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DONC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655" y="148273"/>
            <a:ext cx="2825069" cy="2588911"/>
          </a:xfrm>
        </p:spPr>
      </p:pic>
      <p:sp>
        <p:nvSpPr>
          <p:cNvPr id="5" name="ZoneTexte 4"/>
          <p:cNvSpPr txBox="1"/>
          <p:nvPr/>
        </p:nvSpPr>
        <p:spPr>
          <a:xfrm>
            <a:off x="148590" y="811213"/>
            <a:ext cx="921258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L’épaississement pariétal </a:t>
            </a:r>
            <a:r>
              <a:rPr lang="fr-FR" sz="28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 Séquence morphologique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altLang="fr-FR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Séquences Ciné (</a:t>
            </a:r>
            <a:r>
              <a:rPr lang="fr-FR" altLang="fr-FR" sz="2800" b="1" dirty="0" err="1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bSSFP</a:t>
            </a:r>
            <a:r>
              <a:rPr lang="fr-FR" altLang="fr-FR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endParaRPr lang="fr-FR" sz="2800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La pression est augmentée </a:t>
            </a:r>
            <a:r>
              <a:rPr lang="fr-FR" sz="28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 Quelle séquence permet d’estimer la pression au sein des cavités cardiaques ? </a:t>
            </a:r>
          </a:p>
          <a:p>
            <a:r>
              <a:rPr lang="fr-FR" altLang="fr-FR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fr-FR" altLang="fr-FR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Phase </a:t>
            </a:r>
            <a:r>
              <a:rPr lang="fr-FR" altLang="fr-FR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Contrast</a:t>
            </a:r>
            <a:r>
              <a:rPr lang="fr-FR" altLang="fr-FR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(Flux</a:t>
            </a:r>
            <a:r>
              <a:rPr lang="fr-FR" altLang="fr-FR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 (</a:t>
            </a:r>
            <a:r>
              <a:rPr lang="el-GR" sz="2800" b="1" dirty="0">
                <a:sym typeface="Wingdings" panose="05000000000000000000" pitchFamily="2" charset="2"/>
              </a:rPr>
              <a:t>Δ</a:t>
            </a:r>
            <a:r>
              <a:rPr lang="fr-FR" sz="2800" b="1" dirty="0">
                <a:sym typeface="Wingdings" panose="05000000000000000000" pitchFamily="2" charset="2"/>
              </a:rPr>
              <a:t> P = 4 </a:t>
            </a:r>
            <a:r>
              <a:rPr lang="fr-FR" sz="2800" b="1" dirty="0" smtClean="0">
                <a:sym typeface="Wingdings" panose="05000000000000000000" pitchFamily="2" charset="2"/>
              </a:rPr>
              <a:t>V²</a:t>
            </a:r>
            <a:r>
              <a:rPr lang="fr-FR" sz="28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)</a:t>
            </a:r>
            <a:endParaRPr lang="fr-FR" altLang="fr-FR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 smtClean="0"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La fibrose </a:t>
            </a:r>
            <a:r>
              <a:rPr lang="fr-FR" sz="28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 Quelles séquences permettent de détecter la fibrose ?  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fr-FR" altLang="fr-FR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T1 </a:t>
            </a:r>
            <a:r>
              <a:rPr lang="fr-FR" altLang="fr-FR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Mapping </a:t>
            </a:r>
            <a:r>
              <a:rPr lang="fr-FR" altLang="fr-FR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natif / post </a:t>
            </a:r>
            <a:r>
              <a:rPr lang="fr-FR" altLang="fr-FR" sz="2800" b="1" dirty="0" err="1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gado</a:t>
            </a:r>
            <a:r>
              <a:rPr lang="fr-FR" altLang="fr-FR" sz="2800" b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&amp; LGE 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endParaRPr lang="fr-FR" sz="2800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L’inflammation</a:t>
            </a:r>
            <a:r>
              <a:rPr lang="fr-FR" sz="28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fr-FR" sz="28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</a:t>
            </a:r>
            <a:r>
              <a:rPr lang="fr-FR" sz="2800" dirty="0" smtClean="0"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fr-FR" sz="2800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T2 / STIR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Dysfonction contractile régionale </a:t>
            </a:r>
            <a:r>
              <a:rPr lang="fr-FR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</a:t>
            </a:r>
            <a:r>
              <a:rPr lang="fr-FR" sz="2800" dirty="0" smtClean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Myocardial</a:t>
            </a:r>
            <a:r>
              <a:rPr lang="fr-FR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Tagging</a:t>
            </a:r>
            <a:endParaRPr lang="fr-FR" altLang="fr-FR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 smtClean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56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</TotalTime>
  <Words>410</Words>
  <Application>Microsoft Office PowerPoint</Application>
  <PresentationFormat>Grand écran</PresentationFormat>
  <Paragraphs>57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Wingdings</vt:lpstr>
      <vt:lpstr>Office Theme</vt:lpstr>
      <vt:lpstr>III-Radiologique</vt:lpstr>
      <vt:lpstr>III-Radiologique</vt:lpstr>
      <vt:lpstr>III-Radiologique</vt:lpstr>
      <vt:lpstr>III-Radiologique</vt:lpstr>
      <vt:lpstr>Problématique  DONC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marwen mansar</dc:creator>
  <cp:lastModifiedBy>marwen mansar</cp:lastModifiedBy>
  <cp:revision>156</cp:revision>
  <dcterms:created xsi:type="dcterms:W3CDTF">2026-02-13T17:03:44Z</dcterms:created>
  <dcterms:modified xsi:type="dcterms:W3CDTF">2026-02-28T20:48:24Z</dcterms:modified>
</cp:coreProperties>
</file>