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264" r:id="rId3"/>
    <p:sldId id="265" r:id="rId4"/>
    <p:sldId id="266" r:id="rId5"/>
    <p:sldId id="257" r:id="rId6"/>
    <p:sldId id="268" r:id="rId7"/>
    <p:sldId id="269" r:id="rId8"/>
    <p:sldId id="270" r:id="rId9"/>
    <p:sldId id="271" r:id="rId10"/>
    <p:sldId id="276" r:id="rId11"/>
    <p:sldId id="272" r:id="rId12"/>
    <p:sldId id="279" r:id="rId13"/>
    <p:sldId id="261" r:id="rId14"/>
    <p:sldId id="262" r:id="rId15"/>
    <p:sldId id="263" r:id="rId16"/>
    <p:sldId id="273" r:id="rId17"/>
    <p:sldId id="274" r:id="rId18"/>
    <p:sldId id="275"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80" autoAdjust="0"/>
    <p:restoredTop sz="94660"/>
  </p:normalViewPr>
  <p:slideViewPr>
    <p:cSldViewPr snapToGrid="0">
      <p:cViewPr varScale="1">
        <p:scale>
          <a:sx n="70" d="100"/>
          <a:sy n="70" d="100"/>
        </p:scale>
        <p:origin x="67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F2EE5C-7F89-4A49-B5A0-8270FE8D2E83}" type="datetimeFigureOut">
              <a:rPr lang="fr-FR" smtClean="0"/>
              <a:t>24/02/2026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6E3720-86E2-4780-8D2A-A4B22F5BAA9E}" type="slidenum">
              <a:rPr lang="fr-FR" smtClean="0"/>
              <a:t>‹N°›</a:t>
            </a:fld>
            <a:endParaRPr lang="fr-FR"/>
          </a:p>
        </p:txBody>
      </p:sp>
    </p:spTree>
    <p:extLst>
      <p:ext uri="{BB962C8B-B14F-4D97-AF65-F5344CB8AC3E}">
        <p14:creationId xmlns:p14="http://schemas.microsoft.com/office/powerpoint/2010/main" val="2430511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PRP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Injection unique, réalisée immédiatement après l’induction de la DDD. </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sz="1200" dirty="0">
              <a:latin typeface="Times New Roman" panose="02020603050405020304" pitchFamily="18" charset="0"/>
              <a:ea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Pour la préparation du PRP, les rats ont été anesthésiés.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Un volume de 1 ml de sang a été prélevé à partir de la veine caudale à l’aide d’une seringue.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Les échantillons de sang ont été transférés dans des tubes anticoagulants contenant 0,1 ml de citrate de sodium à 10 %.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Le sang a ensuite été centrifugé à 220 g pendant 20 minutes à température ambiante.</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Après cette première centrifugation, deux fractions ont été observées dans chaque échantillon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	•	une fraction rouge inférieure, composée de globules rouges concentrés,</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	•	une fraction supérieure jaune pâle, contenant le plasma (Figure 1).</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Le surnageant (composé de plasma et de Buffy </a:t>
            </a:r>
            <a:r>
              <a:rPr lang="fr-FR" altLang="fr-FR" sz="1200" dirty="0" err="1">
                <a:latin typeface="Times New Roman" panose="02020603050405020304" pitchFamily="18" charset="0"/>
                <a:ea typeface="Calibri" panose="020F0502020204030204" pitchFamily="34" charset="0"/>
              </a:rPr>
              <a:t>coat</a:t>
            </a:r>
            <a:r>
              <a:rPr lang="fr-FR" altLang="fr-FR" sz="1200" dirty="0">
                <a:latin typeface="Times New Roman" panose="02020603050405020304" pitchFamily="18" charset="0"/>
                <a:ea typeface="Calibri" panose="020F0502020204030204" pitchFamily="34" charset="0"/>
              </a:rPr>
              <a:t>) a été recueilli et transféré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dans un nouveau tube pour une seconde centrifugation à 480 g pendant 20 minutes à 4 °C.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Le culot obtenu contenait le PRP.</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Les plaquettes ont été comptées à l’aide d’un kit </a:t>
            </a:r>
            <a:r>
              <a:rPr lang="fr-FR" altLang="fr-FR" sz="1200" dirty="0" err="1">
                <a:latin typeface="Times New Roman" panose="02020603050405020304" pitchFamily="18" charset="0"/>
                <a:ea typeface="Calibri" panose="020F0502020204030204" pitchFamily="34" charset="0"/>
              </a:rPr>
              <a:t>thrombo</a:t>
            </a:r>
            <a:r>
              <a:rPr lang="fr-FR" altLang="fr-FR" sz="1200" dirty="0">
                <a:latin typeface="Times New Roman" panose="02020603050405020304" pitchFamily="18" charset="0"/>
                <a:ea typeface="Calibri" panose="020F0502020204030204" pitchFamily="34" charset="0"/>
              </a:rPr>
              <a:t>-TIC (</a:t>
            </a:r>
            <a:r>
              <a:rPr lang="fr-FR" altLang="fr-FR" sz="1200" dirty="0" err="1">
                <a:latin typeface="Times New Roman" panose="02020603050405020304" pitchFamily="18" charset="0"/>
                <a:ea typeface="Calibri" panose="020F0502020204030204" pitchFamily="34" charset="0"/>
              </a:rPr>
              <a:t>bioanalytic</a:t>
            </a:r>
            <a:r>
              <a:rPr lang="fr-FR" altLang="fr-FR" sz="1200" dirty="0">
                <a:latin typeface="Times New Roman" panose="02020603050405020304" pitchFamily="18" charset="0"/>
                <a:ea typeface="Calibri" panose="020F0502020204030204" pitchFamily="34" charset="0"/>
              </a:rPr>
              <a:t>, </a:t>
            </a:r>
            <a:r>
              <a:rPr lang="fr-FR" altLang="fr-FR" sz="1200" dirty="0" err="1">
                <a:latin typeface="Times New Roman" panose="02020603050405020304" pitchFamily="18" charset="0"/>
                <a:ea typeface="Calibri" panose="020F0502020204030204" pitchFamily="34" charset="0"/>
              </a:rPr>
              <a:t>GmbH</a:t>
            </a:r>
            <a:r>
              <a:rPr lang="fr-FR" altLang="fr-FR" sz="1200" dirty="0">
                <a:latin typeface="Times New Roman" panose="02020603050405020304" pitchFamily="18" charset="0"/>
                <a:ea typeface="Calibri" panose="020F0502020204030204"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Concrètement, 10 µl de PRP ont été ajoutés à 900 µl de réactif </a:t>
            </a:r>
            <a:r>
              <a:rPr lang="fr-FR" altLang="fr-FR" sz="1200" dirty="0" err="1">
                <a:latin typeface="Times New Roman" panose="02020603050405020304" pitchFamily="18" charset="0"/>
                <a:ea typeface="Calibri" panose="020F0502020204030204" pitchFamily="34" charset="0"/>
              </a:rPr>
              <a:t>thrombo</a:t>
            </a:r>
            <a:r>
              <a:rPr lang="fr-FR" altLang="fr-FR" sz="1200" dirty="0">
                <a:latin typeface="Times New Roman" panose="02020603050405020304" pitchFamily="18" charset="0"/>
                <a:ea typeface="Calibri" panose="020F0502020204030204" pitchFamily="34" charset="0"/>
              </a:rPr>
              <a:t>-TIC,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puis la solution a été incubée à température ambiante pendant 5 minutes. Ensuite, 15 µl de cette solution ont été placés sur une chambre de comptage de Neubauer pour un comptage manuel.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La chambre de comptage a été placée dans une boîte de Pétri contenant une serviette en papier humidifiée pour maintenir un environnement humide.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La chambre a été laissée au repos pendant 15 minutes afin de permettre la sédimentation des composants cellulaires, puis les plaquettes ont été comptées.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200" dirty="0">
                <a:latin typeface="Times New Roman" panose="02020603050405020304" pitchFamily="18" charset="0"/>
                <a:ea typeface="Calibri" panose="020F0502020204030204" pitchFamily="34" charset="0"/>
              </a:rPr>
              <a:t>Quatre lignes de la chambre de Neubauer ont été dénombrées, ce qui a permis de déterminer le nombre de plaquettes.</a:t>
            </a:r>
          </a:p>
          <a:p>
            <a:endParaRPr lang="fr-FR" dirty="0"/>
          </a:p>
        </p:txBody>
      </p:sp>
      <p:sp>
        <p:nvSpPr>
          <p:cNvPr id="4" name="Espace réservé du numéro de diapositive 3"/>
          <p:cNvSpPr>
            <a:spLocks noGrp="1"/>
          </p:cNvSpPr>
          <p:nvPr>
            <p:ph type="sldNum" sz="quarter" idx="5"/>
          </p:nvPr>
        </p:nvSpPr>
        <p:spPr/>
        <p:txBody>
          <a:bodyPr/>
          <a:lstStyle/>
          <a:p>
            <a:fld id="{816E3720-86E2-4780-8D2A-A4B22F5BAA9E}" type="slidenum">
              <a:rPr lang="fr-FR" smtClean="0"/>
              <a:t>4</a:t>
            </a:fld>
            <a:endParaRPr lang="fr-FR"/>
          </a:p>
        </p:txBody>
      </p:sp>
    </p:spTree>
    <p:extLst>
      <p:ext uri="{BB962C8B-B14F-4D97-AF65-F5344CB8AC3E}">
        <p14:creationId xmlns:p14="http://schemas.microsoft.com/office/powerpoint/2010/main" val="1940219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Times New Roman" panose="02020603050405020304" pitchFamily="18" charset="0"/>
                <a:ea typeface="Calibri" panose="020F0502020204030204" pitchFamily="34" charset="0"/>
              </a:rPr>
              <a:t>Le SNR a été calculé en divisant la valeur moyenne du signal sur une ROI par la valeur moyenne de l’intensité du bruit divisée par 2,74 (valeur utilisée pour corriger la distribution de Rayleigh du bruit pour une antenne en réseau phasé à quatre éléments) (27). Le CNR a été déterminé en soustrayant le SNR de deux </a:t>
            </a:r>
            <a:r>
              <a:rPr lang="fr-FR" sz="1200" dirty="0" err="1">
                <a:latin typeface="Times New Roman" panose="02020603050405020304" pitchFamily="18" charset="0"/>
                <a:ea typeface="Calibri" panose="020F0502020204030204" pitchFamily="34" charset="0"/>
              </a:rPr>
              <a:t>ROIs</a:t>
            </a:r>
            <a:r>
              <a:rPr lang="fr-FR" sz="1200" dirty="0">
                <a:latin typeface="Times New Roman" panose="02020603050405020304" pitchFamily="18" charset="0"/>
                <a:ea typeface="Calibri" panose="020F0502020204030204" pitchFamily="34" charset="0"/>
              </a:rPr>
              <a:t> adjacentes (AF/NP, AF/CEP, CEP/GP et GP/SB). Les valeurs T1 et T2 ont été mesurées comme la moyenne des valeurs sur une ROI.</a:t>
            </a:r>
          </a:p>
          <a:p>
            <a:endParaRPr lang="fr-FR" dirty="0"/>
          </a:p>
        </p:txBody>
      </p:sp>
      <p:sp>
        <p:nvSpPr>
          <p:cNvPr id="4" name="Espace réservé du numéro de diapositive 3"/>
          <p:cNvSpPr>
            <a:spLocks noGrp="1"/>
          </p:cNvSpPr>
          <p:nvPr>
            <p:ph type="sldNum" sz="quarter" idx="5"/>
          </p:nvPr>
        </p:nvSpPr>
        <p:spPr/>
        <p:txBody>
          <a:bodyPr/>
          <a:lstStyle/>
          <a:p>
            <a:fld id="{816E3720-86E2-4780-8D2A-A4B22F5BAA9E}" type="slidenum">
              <a:rPr lang="fr-FR" smtClean="0"/>
              <a:t>6</a:t>
            </a:fld>
            <a:endParaRPr lang="fr-FR"/>
          </a:p>
        </p:txBody>
      </p:sp>
    </p:spTree>
    <p:extLst>
      <p:ext uri="{BB962C8B-B14F-4D97-AF65-F5344CB8AC3E}">
        <p14:creationId xmlns:p14="http://schemas.microsoft.com/office/powerpoint/2010/main" val="1072439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kern="100" dirty="0">
                <a:latin typeface="Times New Roman" panose="02020603050405020304" pitchFamily="18" charset="0"/>
                <a:ea typeface="Calibri" panose="020F0502020204030204" pitchFamily="34" charset="0"/>
              </a:rPr>
              <a:t>Le groupe témoin présentait des modifications dégénératives claires, avec une perte de structure organisationnelle, des espaces vides, du tissu fibreux et des cellules inflammatoires, indiquant que la ponction à l’aiguille conduit à une dégénérescence. Les groupes traités par PRP présentaient des fibres endommagées avec des espaces vides et des cellules inflammatoires, mais la structure annulaire était préservée et le noyau montrait une partie centrale saine. Globalement, les groupes traités par PRP conservaient des caractéristiques morphologiques plus normales, contenaient moins de cellules inflammatoires et présentaient une teneur en eau plus élevée à l’IRM. Ces effets étaient plus prononcés dans le groupe avec injection immédiate. La hauteur discale était significativement différente entre le groupe témoin et le groupe avec injection immédiate à l’intervalle de 4 semaines.</a:t>
            </a:r>
          </a:p>
          <a:p>
            <a:endParaRPr lang="fr-FR" dirty="0"/>
          </a:p>
        </p:txBody>
      </p:sp>
      <p:sp>
        <p:nvSpPr>
          <p:cNvPr id="4" name="Espace réservé du numéro de diapositive 3"/>
          <p:cNvSpPr>
            <a:spLocks noGrp="1"/>
          </p:cNvSpPr>
          <p:nvPr>
            <p:ph type="sldNum" sz="quarter" idx="5"/>
          </p:nvPr>
        </p:nvSpPr>
        <p:spPr/>
        <p:txBody>
          <a:bodyPr/>
          <a:lstStyle/>
          <a:p>
            <a:fld id="{816E3720-86E2-4780-8D2A-A4B22F5BAA9E}" type="slidenum">
              <a:rPr lang="fr-FR" smtClean="0"/>
              <a:t>13</a:t>
            </a:fld>
            <a:endParaRPr lang="fr-FR"/>
          </a:p>
        </p:txBody>
      </p:sp>
    </p:spTree>
    <p:extLst>
      <p:ext uri="{BB962C8B-B14F-4D97-AF65-F5344CB8AC3E}">
        <p14:creationId xmlns:p14="http://schemas.microsoft.com/office/powerpoint/2010/main" val="2950665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B4065-3558-D4FC-131A-D0387C3B1A9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5B43422-FF3F-DD5C-6D7A-BE9521C416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E5F4C67-E08E-A6BA-C0F2-87A3791627CC}"/>
              </a:ext>
            </a:extLst>
          </p:cNvPr>
          <p:cNvSpPr>
            <a:spLocks noGrp="1"/>
          </p:cNvSpPr>
          <p:nvPr>
            <p:ph type="dt" sz="half" idx="10"/>
          </p:nvPr>
        </p:nvSpPr>
        <p:spPr/>
        <p:txBody>
          <a:bodyPr/>
          <a:lstStyle/>
          <a:p>
            <a:fld id="{A4320805-772E-4374-92BE-0B8CEC067A68}" type="datetimeFigureOut">
              <a:rPr lang="fr-FR" smtClean="0"/>
              <a:t>24/02/2026</a:t>
            </a:fld>
            <a:endParaRPr lang="fr-FR"/>
          </a:p>
        </p:txBody>
      </p:sp>
      <p:sp>
        <p:nvSpPr>
          <p:cNvPr id="5" name="Espace réservé du pied de page 4">
            <a:extLst>
              <a:ext uri="{FF2B5EF4-FFF2-40B4-BE49-F238E27FC236}">
                <a16:creationId xmlns:a16="http://schemas.microsoft.com/office/drawing/2014/main" id="{2749F531-433E-FEF2-DF74-97CD11C0412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7F0F933-72D2-1E97-DC62-D128E461E4F7}"/>
              </a:ext>
            </a:extLst>
          </p:cNvPr>
          <p:cNvSpPr>
            <a:spLocks noGrp="1"/>
          </p:cNvSpPr>
          <p:nvPr>
            <p:ph type="sldNum" sz="quarter" idx="12"/>
          </p:nvPr>
        </p:nvSpPr>
        <p:spPr/>
        <p:txBody>
          <a:bodyPr/>
          <a:lstStyle/>
          <a:p>
            <a:fld id="{67C57F33-34C6-4618-AD03-7DC947DC475E}" type="slidenum">
              <a:rPr lang="fr-FR" smtClean="0"/>
              <a:t>‹N°›</a:t>
            </a:fld>
            <a:endParaRPr lang="fr-FR"/>
          </a:p>
        </p:txBody>
      </p:sp>
    </p:spTree>
    <p:extLst>
      <p:ext uri="{BB962C8B-B14F-4D97-AF65-F5344CB8AC3E}">
        <p14:creationId xmlns:p14="http://schemas.microsoft.com/office/powerpoint/2010/main" val="2354340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1D4CF2-A1C6-F920-59F8-2ABF1A18B69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267B047-C942-CC25-BAE3-037CEA70F5C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DF9EEE5-584A-93F4-AC34-C57263594EF3}"/>
              </a:ext>
            </a:extLst>
          </p:cNvPr>
          <p:cNvSpPr>
            <a:spLocks noGrp="1"/>
          </p:cNvSpPr>
          <p:nvPr>
            <p:ph type="dt" sz="half" idx="10"/>
          </p:nvPr>
        </p:nvSpPr>
        <p:spPr/>
        <p:txBody>
          <a:bodyPr/>
          <a:lstStyle/>
          <a:p>
            <a:fld id="{A4320805-772E-4374-92BE-0B8CEC067A68}" type="datetimeFigureOut">
              <a:rPr lang="fr-FR" smtClean="0"/>
              <a:t>24/02/2026</a:t>
            </a:fld>
            <a:endParaRPr lang="fr-FR"/>
          </a:p>
        </p:txBody>
      </p:sp>
      <p:sp>
        <p:nvSpPr>
          <p:cNvPr id="5" name="Espace réservé du pied de page 4">
            <a:extLst>
              <a:ext uri="{FF2B5EF4-FFF2-40B4-BE49-F238E27FC236}">
                <a16:creationId xmlns:a16="http://schemas.microsoft.com/office/drawing/2014/main" id="{1D41CDF6-3488-1EA1-74EE-31543CA37A2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46EAB31-44D4-CE24-E31F-6536DEE4F8D7}"/>
              </a:ext>
            </a:extLst>
          </p:cNvPr>
          <p:cNvSpPr>
            <a:spLocks noGrp="1"/>
          </p:cNvSpPr>
          <p:nvPr>
            <p:ph type="sldNum" sz="quarter" idx="12"/>
          </p:nvPr>
        </p:nvSpPr>
        <p:spPr/>
        <p:txBody>
          <a:bodyPr/>
          <a:lstStyle/>
          <a:p>
            <a:fld id="{67C57F33-34C6-4618-AD03-7DC947DC475E}" type="slidenum">
              <a:rPr lang="fr-FR" smtClean="0"/>
              <a:t>‹N°›</a:t>
            </a:fld>
            <a:endParaRPr lang="fr-FR"/>
          </a:p>
        </p:txBody>
      </p:sp>
    </p:spTree>
    <p:extLst>
      <p:ext uri="{BB962C8B-B14F-4D97-AF65-F5344CB8AC3E}">
        <p14:creationId xmlns:p14="http://schemas.microsoft.com/office/powerpoint/2010/main" val="2133526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D2CB57-14B3-5006-741A-71A449BA885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D257F5B-648F-4654-E2B3-9A2E8904A70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455A9E8-85DA-F0FC-00DB-B4E755580796}"/>
              </a:ext>
            </a:extLst>
          </p:cNvPr>
          <p:cNvSpPr>
            <a:spLocks noGrp="1"/>
          </p:cNvSpPr>
          <p:nvPr>
            <p:ph type="dt" sz="half" idx="10"/>
          </p:nvPr>
        </p:nvSpPr>
        <p:spPr/>
        <p:txBody>
          <a:bodyPr/>
          <a:lstStyle/>
          <a:p>
            <a:fld id="{A4320805-772E-4374-92BE-0B8CEC067A68}" type="datetimeFigureOut">
              <a:rPr lang="fr-FR" smtClean="0"/>
              <a:t>24/02/2026</a:t>
            </a:fld>
            <a:endParaRPr lang="fr-FR"/>
          </a:p>
        </p:txBody>
      </p:sp>
      <p:sp>
        <p:nvSpPr>
          <p:cNvPr id="5" name="Espace réservé du pied de page 4">
            <a:extLst>
              <a:ext uri="{FF2B5EF4-FFF2-40B4-BE49-F238E27FC236}">
                <a16:creationId xmlns:a16="http://schemas.microsoft.com/office/drawing/2014/main" id="{84F15DA9-4584-C115-0022-3A447E16531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BB0EA42-961B-FEA3-480E-DB90F1F3AEAF}"/>
              </a:ext>
            </a:extLst>
          </p:cNvPr>
          <p:cNvSpPr>
            <a:spLocks noGrp="1"/>
          </p:cNvSpPr>
          <p:nvPr>
            <p:ph type="sldNum" sz="quarter" idx="12"/>
          </p:nvPr>
        </p:nvSpPr>
        <p:spPr/>
        <p:txBody>
          <a:bodyPr/>
          <a:lstStyle/>
          <a:p>
            <a:fld id="{67C57F33-34C6-4618-AD03-7DC947DC475E}" type="slidenum">
              <a:rPr lang="fr-FR" smtClean="0"/>
              <a:t>‹N°›</a:t>
            </a:fld>
            <a:endParaRPr lang="fr-FR"/>
          </a:p>
        </p:txBody>
      </p:sp>
    </p:spTree>
    <p:extLst>
      <p:ext uri="{BB962C8B-B14F-4D97-AF65-F5344CB8AC3E}">
        <p14:creationId xmlns:p14="http://schemas.microsoft.com/office/powerpoint/2010/main" val="3802710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C00D75-079F-189F-9C4B-8A8DCFD1C61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EF2EB5D-9A13-3FF8-11D4-BBBDCF725E4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FEF2CFF-C2B6-08FF-A87F-96AA45D5DBE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6C98572-B83D-3793-4A75-0B6172A1FBBB}"/>
              </a:ext>
            </a:extLst>
          </p:cNvPr>
          <p:cNvSpPr>
            <a:spLocks noGrp="1"/>
          </p:cNvSpPr>
          <p:nvPr>
            <p:ph type="dt" sz="half" idx="10"/>
          </p:nvPr>
        </p:nvSpPr>
        <p:spPr/>
        <p:txBody>
          <a:bodyPr/>
          <a:lstStyle/>
          <a:p>
            <a:fld id="{A4320805-772E-4374-92BE-0B8CEC067A68}" type="datetimeFigureOut">
              <a:rPr lang="fr-FR" smtClean="0"/>
              <a:t>24/02/2026</a:t>
            </a:fld>
            <a:endParaRPr lang="fr-FR"/>
          </a:p>
        </p:txBody>
      </p:sp>
      <p:sp>
        <p:nvSpPr>
          <p:cNvPr id="6" name="Espace réservé du pied de page 5">
            <a:extLst>
              <a:ext uri="{FF2B5EF4-FFF2-40B4-BE49-F238E27FC236}">
                <a16:creationId xmlns:a16="http://schemas.microsoft.com/office/drawing/2014/main" id="{BF200E5E-2722-6877-AC2D-B7DC17759A3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A2AC7FE-F27C-BA2C-8AD9-6C88E7F207E8}"/>
              </a:ext>
            </a:extLst>
          </p:cNvPr>
          <p:cNvSpPr>
            <a:spLocks noGrp="1"/>
          </p:cNvSpPr>
          <p:nvPr>
            <p:ph type="sldNum" sz="quarter" idx="12"/>
          </p:nvPr>
        </p:nvSpPr>
        <p:spPr/>
        <p:txBody>
          <a:bodyPr/>
          <a:lstStyle/>
          <a:p>
            <a:fld id="{67C57F33-34C6-4618-AD03-7DC947DC475E}" type="slidenum">
              <a:rPr lang="fr-FR" smtClean="0"/>
              <a:t>‹N°›</a:t>
            </a:fld>
            <a:endParaRPr lang="fr-FR"/>
          </a:p>
        </p:txBody>
      </p:sp>
    </p:spTree>
    <p:extLst>
      <p:ext uri="{BB962C8B-B14F-4D97-AF65-F5344CB8AC3E}">
        <p14:creationId xmlns:p14="http://schemas.microsoft.com/office/powerpoint/2010/main" val="4121145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BC1856-B754-EAD5-D52A-8D4E222A164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9AF83C5-A5A9-988D-D455-9EEF47DA07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463D81F-B0CC-696B-C6B9-D9604E21ED8E}"/>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18A36D3-6BB3-8602-133E-5023B47F4B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89D66D5-7B8E-DCA5-DC66-EB907C65D5A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528C108-D019-A0B5-F617-F5ACA71FBA9D}"/>
              </a:ext>
            </a:extLst>
          </p:cNvPr>
          <p:cNvSpPr>
            <a:spLocks noGrp="1"/>
          </p:cNvSpPr>
          <p:nvPr>
            <p:ph type="dt" sz="half" idx="10"/>
          </p:nvPr>
        </p:nvSpPr>
        <p:spPr/>
        <p:txBody>
          <a:bodyPr/>
          <a:lstStyle/>
          <a:p>
            <a:fld id="{A4320805-772E-4374-92BE-0B8CEC067A68}" type="datetimeFigureOut">
              <a:rPr lang="fr-FR" smtClean="0"/>
              <a:t>24/02/2026</a:t>
            </a:fld>
            <a:endParaRPr lang="fr-FR"/>
          </a:p>
        </p:txBody>
      </p:sp>
      <p:sp>
        <p:nvSpPr>
          <p:cNvPr id="8" name="Espace réservé du pied de page 7">
            <a:extLst>
              <a:ext uri="{FF2B5EF4-FFF2-40B4-BE49-F238E27FC236}">
                <a16:creationId xmlns:a16="http://schemas.microsoft.com/office/drawing/2014/main" id="{56A6D4A2-EF6C-8228-1730-FD26221041F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EBE192B-C548-BF81-092F-4AA7CF1FB3F9}"/>
              </a:ext>
            </a:extLst>
          </p:cNvPr>
          <p:cNvSpPr>
            <a:spLocks noGrp="1"/>
          </p:cNvSpPr>
          <p:nvPr>
            <p:ph type="sldNum" sz="quarter" idx="12"/>
          </p:nvPr>
        </p:nvSpPr>
        <p:spPr/>
        <p:txBody>
          <a:bodyPr/>
          <a:lstStyle/>
          <a:p>
            <a:fld id="{67C57F33-34C6-4618-AD03-7DC947DC475E}" type="slidenum">
              <a:rPr lang="fr-FR" smtClean="0"/>
              <a:t>‹N°›</a:t>
            </a:fld>
            <a:endParaRPr lang="fr-FR"/>
          </a:p>
        </p:txBody>
      </p:sp>
    </p:spTree>
    <p:extLst>
      <p:ext uri="{BB962C8B-B14F-4D97-AF65-F5344CB8AC3E}">
        <p14:creationId xmlns:p14="http://schemas.microsoft.com/office/powerpoint/2010/main" val="581471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9F19AD-70ED-9BC0-1250-BE66CE58A9A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6CB6406-B6C6-D4BD-FDC5-D1E3C2BFFA0A}"/>
              </a:ext>
            </a:extLst>
          </p:cNvPr>
          <p:cNvSpPr>
            <a:spLocks noGrp="1"/>
          </p:cNvSpPr>
          <p:nvPr>
            <p:ph type="dt" sz="half" idx="10"/>
          </p:nvPr>
        </p:nvSpPr>
        <p:spPr/>
        <p:txBody>
          <a:bodyPr/>
          <a:lstStyle/>
          <a:p>
            <a:fld id="{A4320805-772E-4374-92BE-0B8CEC067A68}" type="datetimeFigureOut">
              <a:rPr lang="fr-FR" smtClean="0"/>
              <a:t>24/02/2026</a:t>
            </a:fld>
            <a:endParaRPr lang="fr-FR"/>
          </a:p>
        </p:txBody>
      </p:sp>
      <p:sp>
        <p:nvSpPr>
          <p:cNvPr id="4" name="Espace réservé du pied de page 3">
            <a:extLst>
              <a:ext uri="{FF2B5EF4-FFF2-40B4-BE49-F238E27FC236}">
                <a16:creationId xmlns:a16="http://schemas.microsoft.com/office/drawing/2014/main" id="{9193E5DC-A3AD-D5FA-9981-3FE1622C840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3DCE34E-1913-8BB6-6B13-AD0C6B267B25}"/>
              </a:ext>
            </a:extLst>
          </p:cNvPr>
          <p:cNvSpPr>
            <a:spLocks noGrp="1"/>
          </p:cNvSpPr>
          <p:nvPr>
            <p:ph type="sldNum" sz="quarter" idx="12"/>
          </p:nvPr>
        </p:nvSpPr>
        <p:spPr/>
        <p:txBody>
          <a:bodyPr/>
          <a:lstStyle/>
          <a:p>
            <a:fld id="{67C57F33-34C6-4618-AD03-7DC947DC475E}" type="slidenum">
              <a:rPr lang="fr-FR" smtClean="0"/>
              <a:t>‹N°›</a:t>
            </a:fld>
            <a:endParaRPr lang="fr-FR"/>
          </a:p>
        </p:txBody>
      </p:sp>
    </p:spTree>
    <p:extLst>
      <p:ext uri="{BB962C8B-B14F-4D97-AF65-F5344CB8AC3E}">
        <p14:creationId xmlns:p14="http://schemas.microsoft.com/office/powerpoint/2010/main" val="1059443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560DE4F-B97B-0B8C-2149-711F8C5525F4}"/>
              </a:ext>
            </a:extLst>
          </p:cNvPr>
          <p:cNvSpPr>
            <a:spLocks noGrp="1"/>
          </p:cNvSpPr>
          <p:nvPr>
            <p:ph type="dt" sz="half" idx="10"/>
          </p:nvPr>
        </p:nvSpPr>
        <p:spPr/>
        <p:txBody>
          <a:bodyPr/>
          <a:lstStyle/>
          <a:p>
            <a:fld id="{A4320805-772E-4374-92BE-0B8CEC067A68}" type="datetimeFigureOut">
              <a:rPr lang="fr-FR" smtClean="0"/>
              <a:t>24/02/2026</a:t>
            </a:fld>
            <a:endParaRPr lang="fr-FR"/>
          </a:p>
        </p:txBody>
      </p:sp>
      <p:sp>
        <p:nvSpPr>
          <p:cNvPr id="3" name="Espace réservé du pied de page 2">
            <a:extLst>
              <a:ext uri="{FF2B5EF4-FFF2-40B4-BE49-F238E27FC236}">
                <a16:creationId xmlns:a16="http://schemas.microsoft.com/office/drawing/2014/main" id="{3933659F-1CB7-B094-2C1E-60D72A9450E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14E117E-D24F-DB9B-2B5E-69CEBCAA6C92}"/>
              </a:ext>
            </a:extLst>
          </p:cNvPr>
          <p:cNvSpPr>
            <a:spLocks noGrp="1"/>
          </p:cNvSpPr>
          <p:nvPr>
            <p:ph type="sldNum" sz="quarter" idx="12"/>
          </p:nvPr>
        </p:nvSpPr>
        <p:spPr/>
        <p:txBody>
          <a:bodyPr/>
          <a:lstStyle/>
          <a:p>
            <a:fld id="{67C57F33-34C6-4618-AD03-7DC947DC475E}" type="slidenum">
              <a:rPr lang="fr-FR" smtClean="0"/>
              <a:t>‹N°›</a:t>
            </a:fld>
            <a:endParaRPr lang="fr-FR"/>
          </a:p>
        </p:txBody>
      </p:sp>
    </p:spTree>
    <p:extLst>
      <p:ext uri="{BB962C8B-B14F-4D97-AF65-F5344CB8AC3E}">
        <p14:creationId xmlns:p14="http://schemas.microsoft.com/office/powerpoint/2010/main" val="3488556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ACD7AA-400A-F9F3-516A-066C5158604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1A32841-1CEC-1B97-F359-989E717465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96F60C3-ADA9-6206-2F9A-DB16FB8D21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54DFC27-715B-3181-976C-B8804013D52C}"/>
              </a:ext>
            </a:extLst>
          </p:cNvPr>
          <p:cNvSpPr>
            <a:spLocks noGrp="1"/>
          </p:cNvSpPr>
          <p:nvPr>
            <p:ph type="dt" sz="half" idx="10"/>
          </p:nvPr>
        </p:nvSpPr>
        <p:spPr/>
        <p:txBody>
          <a:bodyPr/>
          <a:lstStyle/>
          <a:p>
            <a:fld id="{A4320805-772E-4374-92BE-0B8CEC067A68}" type="datetimeFigureOut">
              <a:rPr lang="fr-FR" smtClean="0"/>
              <a:t>24/02/2026</a:t>
            </a:fld>
            <a:endParaRPr lang="fr-FR"/>
          </a:p>
        </p:txBody>
      </p:sp>
      <p:sp>
        <p:nvSpPr>
          <p:cNvPr id="6" name="Espace réservé du pied de page 5">
            <a:extLst>
              <a:ext uri="{FF2B5EF4-FFF2-40B4-BE49-F238E27FC236}">
                <a16:creationId xmlns:a16="http://schemas.microsoft.com/office/drawing/2014/main" id="{5B209A19-D493-FF97-8025-E49E2F880E5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4EC4554-A5F4-0280-9341-5B25EC7B0160}"/>
              </a:ext>
            </a:extLst>
          </p:cNvPr>
          <p:cNvSpPr>
            <a:spLocks noGrp="1"/>
          </p:cNvSpPr>
          <p:nvPr>
            <p:ph type="sldNum" sz="quarter" idx="12"/>
          </p:nvPr>
        </p:nvSpPr>
        <p:spPr/>
        <p:txBody>
          <a:bodyPr/>
          <a:lstStyle/>
          <a:p>
            <a:fld id="{67C57F33-34C6-4618-AD03-7DC947DC475E}" type="slidenum">
              <a:rPr lang="fr-FR" smtClean="0"/>
              <a:t>‹N°›</a:t>
            </a:fld>
            <a:endParaRPr lang="fr-FR"/>
          </a:p>
        </p:txBody>
      </p:sp>
    </p:spTree>
    <p:extLst>
      <p:ext uri="{BB962C8B-B14F-4D97-AF65-F5344CB8AC3E}">
        <p14:creationId xmlns:p14="http://schemas.microsoft.com/office/powerpoint/2010/main" val="181383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09802C-15FF-3826-849E-B3ADC2EB6CB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4BB1535-842D-75F5-381A-8EF0B4EE93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57A073E-9CC5-38B3-FCEA-31604C91A6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661F32A-EB66-3332-703A-9FE9473B673F}"/>
              </a:ext>
            </a:extLst>
          </p:cNvPr>
          <p:cNvSpPr>
            <a:spLocks noGrp="1"/>
          </p:cNvSpPr>
          <p:nvPr>
            <p:ph type="dt" sz="half" idx="10"/>
          </p:nvPr>
        </p:nvSpPr>
        <p:spPr/>
        <p:txBody>
          <a:bodyPr/>
          <a:lstStyle/>
          <a:p>
            <a:fld id="{A4320805-772E-4374-92BE-0B8CEC067A68}" type="datetimeFigureOut">
              <a:rPr lang="fr-FR" smtClean="0"/>
              <a:t>24/02/2026</a:t>
            </a:fld>
            <a:endParaRPr lang="fr-FR"/>
          </a:p>
        </p:txBody>
      </p:sp>
      <p:sp>
        <p:nvSpPr>
          <p:cNvPr id="6" name="Espace réservé du pied de page 5">
            <a:extLst>
              <a:ext uri="{FF2B5EF4-FFF2-40B4-BE49-F238E27FC236}">
                <a16:creationId xmlns:a16="http://schemas.microsoft.com/office/drawing/2014/main" id="{123785A6-3964-38EF-3579-2510ADF33DC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1DEB072-80C0-6DC0-78AE-DB6880A72EA2}"/>
              </a:ext>
            </a:extLst>
          </p:cNvPr>
          <p:cNvSpPr>
            <a:spLocks noGrp="1"/>
          </p:cNvSpPr>
          <p:nvPr>
            <p:ph type="sldNum" sz="quarter" idx="12"/>
          </p:nvPr>
        </p:nvSpPr>
        <p:spPr/>
        <p:txBody>
          <a:bodyPr/>
          <a:lstStyle/>
          <a:p>
            <a:fld id="{67C57F33-34C6-4618-AD03-7DC947DC475E}" type="slidenum">
              <a:rPr lang="fr-FR" smtClean="0"/>
              <a:t>‹N°›</a:t>
            </a:fld>
            <a:endParaRPr lang="fr-FR"/>
          </a:p>
        </p:txBody>
      </p:sp>
    </p:spTree>
    <p:extLst>
      <p:ext uri="{BB962C8B-B14F-4D97-AF65-F5344CB8AC3E}">
        <p14:creationId xmlns:p14="http://schemas.microsoft.com/office/powerpoint/2010/main" val="2841557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C16A8B-2731-77D4-2847-B91AF78EA67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5692868-415F-100A-165D-7C321FEEEF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F1DAC50-470A-0F1F-0002-4E916EBCEE84}"/>
              </a:ext>
            </a:extLst>
          </p:cNvPr>
          <p:cNvSpPr>
            <a:spLocks noGrp="1"/>
          </p:cNvSpPr>
          <p:nvPr>
            <p:ph type="dt" sz="half" idx="10"/>
          </p:nvPr>
        </p:nvSpPr>
        <p:spPr/>
        <p:txBody>
          <a:bodyPr/>
          <a:lstStyle/>
          <a:p>
            <a:fld id="{A4320805-772E-4374-92BE-0B8CEC067A68}" type="datetimeFigureOut">
              <a:rPr lang="fr-FR" smtClean="0"/>
              <a:t>24/02/2026</a:t>
            </a:fld>
            <a:endParaRPr lang="fr-FR"/>
          </a:p>
        </p:txBody>
      </p:sp>
      <p:sp>
        <p:nvSpPr>
          <p:cNvPr id="5" name="Espace réservé du pied de page 4">
            <a:extLst>
              <a:ext uri="{FF2B5EF4-FFF2-40B4-BE49-F238E27FC236}">
                <a16:creationId xmlns:a16="http://schemas.microsoft.com/office/drawing/2014/main" id="{7D2D9E43-D2AB-F653-0FFD-A400D370B7B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9FE3681-BAF4-F50F-1912-DC1244756E47}"/>
              </a:ext>
            </a:extLst>
          </p:cNvPr>
          <p:cNvSpPr>
            <a:spLocks noGrp="1"/>
          </p:cNvSpPr>
          <p:nvPr>
            <p:ph type="sldNum" sz="quarter" idx="12"/>
          </p:nvPr>
        </p:nvSpPr>
        <p:spPr/>
        <p:txBody>
          <a:bodyPr/>
          <a:lstStyle/>
          <a:p>
            <a:fld id="{67C57F33-34C6-4618-AD03-7DC947DC475E}" type="slidenum">
              <a:rPr lang="fr-FR" smtClean="0"/>
              <a:t>‹N°›</a:t>
            </a:fld>
            <a:endParaRPr lang="fr-FR"/>
          </a:p>
        </p:txBody>
      </p:sp>
    </p:spTree>
    <p:extLst>
      <p:ext uri="{BB962C8B-B14F-4D97-AF65-F5344CB8AC3E}">
        <p14:creationId xmlns:p14="http://schemas.microsoft.com/office/powerpoint/2010/main" val="1689909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70F8790-5709-322A-CEDB-B3365FD96DB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12F69E1-2263-D9EE-294C-E73D443F6EF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CA9CA77-763A-202C-D8BE-481718ECD96A}"/>
              </a:ext>
            </a:extLst>
          </p:cNvPr>
          <p:cNvSpPr>
            <a:spLocks noGrp="1"/>
          </p:cNvSpPr>
          <p:nvPr>
            <p:ph type="dt" sz="half" idx="10"/>
          </p:nvPr>
        </p:nvSpPr>
        <p:spPr/>
        <p:txBody>
          <a:bodyPr/>
          <a:lstStyle/>
          <a:p>
            <a:fld id="{A4320805-772E-4374-92BE-0B8CEC067A68}" type="datetimeFigureOut">
              <a:rPr lang="fr-FR" smtClean="0"/>
              <a:t>24/02/2026</a:t>
            </a:fld>
            <a:endParaRPr lang="fr-FR"/>
          </a:p>
        </p:txBody>
      </p:sp>
      <p:sp>
        <p:nvSpPr>
          <p:cNvPr id="5" name="Espace réservé du pied de page 4">
            <a:extLst>
              <a:ext uri="{FF2B5EF4-FFF2-40B4-BE49-F238E27FC236}">
                <a16:creationId xmlns:a16="http://schemas.microsoft.com/office/drawing/2014/main" id="{A6650121-2B62-896F-16FF-1EFC6BCC373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C535D07-ECFC-1848-1D87-B2054939AD92}"/>
              </a:ext>
            </a:extLst>
          </p:cNvPr>
          <p:cNvSpPr>
            <a:spLocks noGrp="1"/>
          </p:cNvSpPr>
          <p:nvPr>
            <p:ph type="sldNum" sz="quarter" idx="12"/>
          </p:nvPr>
        </p:nvSpPr>
        <p:spPr/>
        <p:txBody>
          <a:bodyPr/>
          <a:lstStyle/>
          <a:p>
            <a:fld id="{67C57F33-34C6-4618-AD03-7DC947DC475E}" type="slidenum">
              <a:rPr lang="fr-FR" smtClean="0"/>
              <a:t>‹N°›</a:t>
            </a:fld>
            <a:endParaRPr lang="fr-FR"/>
          </a:p>
        </p:txBody>
      </p:sp>
    </p:spTree>
    <p:extLst>
      <p:ext uri="{BB962C8B-B14F-4D97-AF65-F5344CB8AC3E}">
        <p14:creationId xmlns:p14="http://schemas.microsoft.com/office/powerpoint/2010/main" val="17225701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04900" y="1108307"/>
            <a:ext cx="9144000" cy="2387600"/>
          </a:xfrm>
        </p:spPr>
        <p:txBody>
          <a:bodyPr anchor="b"/>
          <a:lstStyle>
            <a:lvl1pPr algn="ctr">
              <a:defRPr sz="6000"/>
            </a:lvl1pPr>
          </a:lstStyle>
          <a:p>
            <a:r>
              <a:rPr lang="fr-FR" dirty="0"/>
              <a:t>Modifiez le style du titre</a:t>
            </a:r>
          </a:p>
        </p:txBody>
      </p:sp>
      <p:sp>
        <p:nvSpPr>
          <p:cNvPr id="3" name="Sous-titre 2"/>
          <p:cNvSpPr>
            <a:spLocks noGrp="1"/>
          </p:cNvSpPr>
          <p:nvPr>
            <p:ph type="subTitle" idx="1"/>
          </p:nvPr>
        </p:nvSpPr>
        <p:spPr>
          <a:xfrm>
            <a:off x="1104900" y="3587982"/>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
        <p:nvSpPr>
          <p:cNvPr id="4" name="Espace réservé de la date 3"/>
          <p:cNvSpPr>
            <a:spLocks noGrp="1"/>
          </p:cNvSpPr>
          <p:nvPr>
            <p:ph type="dt" sz="half" idx="10"/>
          </p:nvPr>
        </p:nvSpPr>
        <p:spPr/>
        <p:txBody>
          <a:bodyPr/>
          <a:lstStyle/>
          <a:p>
            <a:fld id="{5EC21857-957F-49DE-A70A-562F7F69FBBE}" type="datetimeFigureOut">
              <a:rPr lang="fr-FR" smtClean="0"/>
              <a:t>24/02/2026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7011F3-F871-4203-8C5B-FF3CE091ECFE}" type="slidenum">
              <a:rPr lang="fr-FR" smtClean="0"/>
              <a:t>‹N°›</a:t>
            </a:fld>
            <a:endParaRPr lang="fr-FR"/>
          </a:p>
        </p:txBody>
      </p:sp>
      <p:sp>
        <p:nvSpPr>
          <p:cNvPr id="10" name="Arc plein 9"/>
          <p:cNvSpPr/>
          <p:nvPr userDrawn="1"/>
        </p:nvSpPr>
        <p:spPr>
          <a:xfrm>
            <a:off x="685800" y="219716"/>
            <a:ext cx="9982200" cy="1050551"/>
          </a:xfrm>
          <a:prstGeom prst="blockArc">
            <a:avLst/>
          </a:prstGeom>
          <a:solidFill>
            <a:srgbClr val="DEC5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1" name="Arc plein 10"/>
          <p:cNvSpPr/>
          <p:nvPr userDrawn="1"/>
        </p:nvSpPr>
        <p:spPr>
          <a:xfrm rot="10800000">
            <a:off x="685800" y="5653646"/>
            <a:ext cx="9982200" cy="1050551"/>
          </a:xfrm>
          <a:prstGeom prst="blockArc">
            <a:avLst/>
          </a:prstGeom>
          <a:solidFill>
            <a:srgbClr val="DEC5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12" name="Image 11">
            <a:extLst>
              <a:ext uri="{FF2B5EF4-FFF2-40B4-BE49-F238E27FC236}">
                <a16:creationId xmlns:a16="http://schemas.microsoft.com/office/drawing/2014/main" id="{ECFAAAFB-9810-476A-90D1-94E39F6B96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184"/>
          <a:stretch/>
        </p:blipFill>
        <p:spPr>
          <a:xfrm>
            <a:off x="10668000" y="4770901"/>
            <a:ext cx="1524000" cy="2087099"/>
          </a:xfrm>
          <a:prstGeom prst="rect">
            <a:avLst/>
          </a:prstGeom>
        </p:spPr>
      </p:pic>
    </p:spTree>
    <p:extLst>
      <p:ext uri="{BB962C8B-B14F-4D97-AF65-F5344CB8AC3E}">
        <p14:creationId xmlns:p14="http://schemas.microsoft.com/office/powerpoint/2010/main" val="3171569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838200" y="245857"/>
            <a:ext cx="10515600" cy="1325563"/>
          </a:xfrm>
        </p:spPr>
        <p:txBody>
          <a:bodyPr/>
          <a:lstStyle>
            <a:lvl1pPr>
              <a:defRPr>
                <a:latin typeface="+mn-lt"/>
                <a:cs typeface="Times New Roman" panose="02020603050405020304" pitchFamily="18" charset="0"/>
              </a:defRPr>
            </a:lvl1pPr>
          </a:lstStyle>
          <a:p>
            <a:r>
              <a:rPr lang="fr-FR" dirty="0"/>
              <a:t>Modifiez le style du titre</a:t>
            </a:r>
          </a:p>
        </p:txBody>
      </p:sp>
      <p:sp>
        <p:nvSpPr>
          <p:cNvPr id="3" name="Espace réservé du contenu 2"/>
          <p:cNvSpPr>
            <a:spLocks noGrp="1"/>
          </p:cNvSpPr>
          <p:nvPr>
            <p:ph idx="1"/>
          </p:nvPr>
        </p:nvSpPr>
        <p:spPr>
          <a:xfrm>
            <a:off x="794656" y="1812925"/>
            <a:ext cx="10515600" cy="4284889"/>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10"/>
          </p:nvPr>
        </p:nvSpPr>
        <p:spPr>
          <a:xfrm>
            <a:off x="889001" y="6245451"/>
            <a:ext cx="2743200" cy="365125"/>
          </a:xfrm>
        </p:spPr>
        <p:txBody>
          <a:bodyPr/>
          <a:lstStyle/>
          <a:p>
            <a:fld id="{5EC21857-957F-49DE-A70A-562F7F69FBBE}" type="datetimeFigureOut">
              <a:rPr lang="fr-FR" smtClean="0"/>
              <a:t>24/02/2026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9289142" y="6401721"/>
            <a:ext cx="2743200" cy="365125"/>
          </a:xfrm>
        </p:spPr>
        <p:txBody>
          <a:bodyPr/>
          <a:lstStyle/>
          <a:p>
            <a:fld id="{AA7011F3-F871-4203-8C5B-FF3CE091ECFE}" type="slidenum">
              <a:rPr lang="fr-FR" smtClean="0"/>
              <a:t>‹N°›</a:t>
            </a:fld>
            <a:endParaRPr lang="fr-FR"/>
          </a:p>
        </p:txBody>
      </p:sp>
      <p:sp>
        <p:nvSpPr>
          <p:cNvPr id="10" name="Rectangle à coins arrondis 9"/>
          <p:cNvSpPr/>
          <p:nvPr userDrawn="1"/>
        </p:nvSpPr>
        <p:spPr>
          <a:xfrm>
            <a:off x="73572" y="91155"/>
            <a:ext cx="12044856" cy="6675692"/>
          </a:xfrm>
          <a:prstGeom prst="roundRect">
            <a:avLst/>
          </a:prstGeom>
          <a:noFill/>
          <a:ln w="76200">
            <a:solidFill>
              <a:srgbClr val="DEC5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DE28DF69-94B6-46E0-A509-34325E3053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806" t="8389" r="16050" b="14638"/>
          <a:stretch/>
        </p:blipFill>
        <p:spPr>
          <a:xfrm>
            <a:off x="11581360" y="6038785"/>
            <a:ext cx="610640" cy="819216"/>
          </a:xfrm>
          <a:prstGeom prst="rect">
            <a:avLst/>
          </a:prstGeom>
        </p:spPr>
      </p:pic>
    </p:spTree>
    <p:extLst>
      <p:ext uri="{BB962C8B-B14F-4D97-AF65-F5344CB8AC3E}">
        <p14:creationId xmlns:p14="http://schemas.microsoft.com/office/powerpoint/2010/main" val="1999768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838200" y="245857"/>
            <a:ext cx="10515600" cy="1325563"/>
          </a:xfrm>
        </p:spPr>
        <p:txBody>
          <a:bodyPr/>
          <a:lstStyle>
            <a:lvl1pPr>
              <a:defRPr>
                <a:latin typeface="+mn-lt"/>
                <a:cs typeface="Times New Roman" panose="02020603050405020304" pitchFamily="18" charset="0"/>
              </a:defRPr>
            </a:lvl1pPr>
          </a:lstStyle>
          <a:p>
            <a:r>
              <a:rPr lang="fr-FR" dirty="0"/>
              <a:t>Modifiez le style du titre</a:t>
            </a:r>
          </a:p>
        </p:txBody>
      </p:sp>
      <p:sp>
        <p:nvSpPr>
          <p:cNvPr id="3" name="Espace réservé du contenu 2"/>
          <p:cNvSpPr>
            <a:spLocks noGrp="1"/>
          </p:cNvSpPr>
          <p:nvPr>
            <p:ph idx="1"/>
          </p:nvPr>
        </p:nvSpPr>
        <p:spPr>
          <a:xfrm>
            <a:off x="794655" y="1812925"/>
            <a:ext cx="5005551" cy="4284889"/>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10"/>
          </p:nvPr>
        </p:nvSpPr>
        <p:spPr>
          <a:xfrm>
            <a:off x="889001" y="6245451"/>
            <a:ext cx="2743200" cy="365125"/>
          </a:xfrm>
        </p:spPr>
        <p:txBody>
          <a:bodyPr/>
          <a:lstStyle/>
          <a:p>
            <a:fld id="{5EC21857-957F-49DE-A70A-562F7F69FBBE}" type="datetimeFigureOut">
              <a:rPr lang="fr-FR" smtClean="0"/>
              <a:t>24/02/2026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9289142" y="6401721"/>
            <a:ext cx="2743200" cy="365125"/>
          </a:xfrm>
        </p:spPr>
        <p:txBody>
          <a:bodyPr/>
          <a:lstStyle/>
          <a:p>
            <a:fld id="{AA7011F3-F871-4203-8C5B-FF3CE091ECFE}" type="slidenum">
              <a:rPr lang="fr-FR" smtClean="0"/>
              <a:t>‹N°›</a:t>
            </a:fld>
            <a:endParaRPr lang="fr-FR"/>
          </a:p>
        </p:txBody>
      </p:sp>
      <p:sp>
        <p:nvSpPr>
          <p:cNvPr id="10" name="Rectangle à coins arrondis 9"/>
          <p:cNvSpPr/>
          <p:nvPr userDrawn="1"/>
        </p:nvSpPr>
        <p:spPr>
          <a:xfrm>
            <a:off x="73572" y="91155"/>
            <a:ext cx="12044856" cy="6675692"/>
          </a:xfrm>
          <a:prstGeom prst="roundRect">
            <a:avLst/>
          </a:prstGeom>
          <a:noFill/>
          <a:ln w="76200">
            <a:solidFill>
              <a:srgbClr val="DEC5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DE28DF69-94B6-46E0-A509-34325E3053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806" t="8389" r="16050" b="14638"/>
          <a:stretch/>
        </p:blipFill>
        <p:spPr>
          <a:xfrm>
            <a:off x="11581360" y="6038785"/>
            <a:ext cx="610640" cy="819216"/>
          </a:xfrm>
          <a:prstGeom prst="rect">
            <a:avLst/>
          </a:prstGeom>
        </p:spPr>
      </p:pic>
      <p:sp>
        <p:nvSpPr>
          <p:cNvPr id="7" name="Espace réservé du contenu 2">
            <a:extLst>
              <a:ext uri="{FF2B5EF4-FFF2-40B4-BE49-F238E27FC236}">
                <a16:creationId xmlns:a16="http://schemas.microsoft.com/office/drawing/2014/main" id="{2E5226EF-EC4D-63E9-8E05-1BA7E35D29AB}"/>
              </a:ext>
            </a:extLst>
          </p:cNvPr>
          <p:cNvSpPr>
            <a:spLocks noGrp="1"/>
          </p:cNvSpPr>
          <p:nvPr>
            <p:ph idx="13"/>
          </p:nvPr>
        </p:nvSpPr>
        <p:spPr>
          <a:xfrm>
            <a:off x="6348248" y="1844126"/>
            <a:ext cx="5005552" cy="4284889"/>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16005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889001" y="6245451"/>
            <a:ext cx="2743200" cy="365125"/>
          </a:xfrm>
        </p:spPr>
        <p:txBody>
          <a:bodyPr/>
          <a:lstStyle/>
          <a:p>
            <a:fld id="{5EC21857-957F-49DE-A70A-562F7F69FBBE}" type="datetimeFigureOut">
              <a:rPr lang="fr-FR" smtClean="0"/>
              <a:t>24/02/2026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9289142" y="6401721"/>
            <a:ext cx="2743200" cy="365125"/>
          </a:xfrm>
        </p:spPr>
        <p:txBody>
          <a:bodyPr/>
          <a:lstStyle/>
          <a:p>
            <a:fld id="{AA7011F3-F871-4203-8C5B-FF3CE091ECFE}" type="slidenum">
              <a:rPr lang="fr-FR" smtClean="0"/>
              <a:t>‹N°›</a:t>
            </a:fld>
            <a:endParaRPr lang="fr-FR"/>
          </a:p>
        </p:txBody>
      </p:sp>
      <p:sp>
        <p:nvSpPr>
          <p:cNvPr id="10" name="Rectangle à coins arrondis 9"/>
          <p:cNvSpPr/>
          <p:nvPr userDrawn="1"/>
        </p:nvSpPr>
        <p:spPr>
          <a:xfrm>
            <a:off x="73572" y="91155"/>
            <a:ext cx="12044856" cy="6675692"/>
          </a:xfrm>
          <a:prstGeom prst="roundRect">
            <a:avLst/>
          </a:prstGeom>
          <a:noFill/>
          <a:ln w="76200">
            <a:solidFill>
              <a:srgbClr val="DEC5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DE28DF69-94B6-46E0-A509-34325E3053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806" t="8389" r="16050" b="14638"/>
          <a:stretch/>
        </p:blipFill>
        <p:spPr>
          <a:xfrm>
            <a:off x="11581360" y="6038785"/>
            <a:ext cx="610640" cy="819216"/>
          </a:xfrm>
          <a:prstGeom prst="rect">
            <a:avLst/>
          </a:prstGeom>
        </p:spPr>
      </p:pic>
    </p:spTree>
    <p:extLst>
      <p:ext uri="{BB962C8B-B14F-4D97-AF65-F5344CB8AC3E}">
        <p14:creationId xmlns:p14="http://schemas.microsoft.com/office/powerpoint/2010/main" val="3179468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a:xfrm>
            <a:off x="9289142" y="6401721"/>
            <a:ext cx="2743200" cy="365125"/>
          </a:xfrm>
        </p:spPr>
        <p:txBody>
          <a:bodyPr/>
          <a:lstStyle/>
          <a:p>
            <a:fld id="{AA7011F3-F871-4203-8C5B-FF3CE091ECFE}" type="slidenum">
              <a:rPr lang="fr-FR" smtClean="0"/>
              <a:t>‹N°›</a:t>
            </a:fld>
            <a:endParaRPr lang="fr-FR"/>
          </a:p>
        </p:txBody>
      </p:sp>
      <p:sp>
        <p:nvSpPr>
          <p:cNvPr id="10" name="Rectangle à coins arrondis 9"/>
          <p:cNvSpPr/>
          <p:nvPr userDrawn="1"/>
        </p:nvSpPr>
        <p:spPr>
          <a:xfrm>
            <a:off x="73572" y="91155"/>
            <a:ext cx="12044856" cy="6675692"/>
          </a:xfrm>
          <a:prstGeom prst="roundRect">
            <a:avLst/>
          </a:prstGeom>
          <a:noFill/>
          <a:ln w="76200">
            <a:solidFill>
              <a:srgbClr val="DEC5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DE28DF69-94B6-46E0-A509-34325E3053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806" t="8389" r="16050" b="14638"/>
          <a:stretch/>
        </p:blipFill>
        <p:spPr>
          <a:xfrm>
            <a:off x="11581360" y="6038785"/>
            <a:ext cx="610640" cy="819216"/>
          </a:xfrm>
          <a:prstGeom prst="rect">
            <a:avLst/>
          </a:prstGeom>
        </p:spPr>
      </p:pic>
    </p:spTree>
    <p:extLst>
      <p:ext uri="{BB962C8B-B14F-4D97-AF65-F5344CB8AC3E}">
        <p14:creationId xmlns:p14="http://schemas.microsoft.com/office/powerpoint/2010/main" val="22394838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93B208E-3B0D-3ED4-3D32-6A26423ACAC7}"/>
              </a:ext>
            </a:extLst>
          </p:cNvPr>
          <p:cNvSpPr>
            <a:spLocks noGrp="1"/>
          </p:cNvSpPr>
          <p:nvPr>
            <p:ph type="dt" sz="half" idx="10"/>
          </p:nvPr>
        </p:nvSpPr>
        <p:spPr/>
        <p:txBody>
          <a:bodyPr/>
          <a:lstStyle/>
          <a:p>
            <a:fld id="{5EC21857-957F-49DE-A70A-562F7F69FBBE}" type="datetimeFigureOut">
              <a:rPr lang="fr-FR" smtClean="0"/>
              <a:t>24/02/2026</a:t>
            </a:fld>
            <a:endParaRPr lang="fr-FR"/>
          </a:p>
        </p:txBody>
      </p:sp>
      <p:sp>
        <p:nvSpPr>
          <p:cNvPr id="3" name="Espace réservé du pied de page 2">
            <a:extLst>
              <a:ext uri="{FF2B5EF4-FFF2-40B4-BE49-F238E27FC236}">
                <a16:creationId xmlns:a16="http://schemas.microsoft.com/office/drawing/2014/main" id="{28806964-12AE-DC3E-8BC6-AC248A84FDF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DE201CC-6424-0D41-CBAA-C052228951FB}"/>
              </a:ext>
            </a:extLst>
          </p:cNvPr>
          <p:cNvSpPr>
            <a:spLocks noGrp="1"/>
          </p:cNvSpPr>
          <p:nvPr>
            <p:ph type="sldNum" sz="quarter" idx="12"/>
          </p:nvPr>
        </p:nvSpPr>
        <p:spPr/>
        <p:txBody>
          <a:bodyPr/>
          <a:lstStyle/>
          <a:p>
            <a:fld id="{AA7011F3-F871-4203-8C5B-FF3CE091ECFE}" type="slidenum">
              <a:rPr lang="fr-FR" smtClean="0"/>
              <a:t>‹N°›</a:t>
            </a:fld>
            <a:endParaRPr lang="fr-FR"/>
          </a:p>
        </p:txBody>
      </p:sp>
    </p:spTree>
    <p:extLst>
      <p:ext uri="{BB962C8B-B14F-4D97-AF65-F5344CB8AC3E}">
        <p14:creationId xmlns:p14="http://schemas.microsoft.com/office/powerpoint/2010/main" val="1077456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BF8083E-7D38-4714-92D3-A0EAF8CDEF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96D9E1D-34B3-6D48-060F-1BC58480AE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6036299-258B-1D79-2E46-A810232C7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4320805-772E-4374-92BE-0B8CEC067A68}" type="datetimeFigureOut">
              <a:rPr lang="fr-FR" smtClean="0"/>
              <a:t>24/02/2026</a:t>
            </a:fld>
            <a:endParaRPr lang="fr-FR"/>
          </a:p>
        </p:txBody>
      </p:sp>
      <p:sp>
        <p:nvSpPr>
          <p:cNvPr id="5" name="Espace réservé du pied de page 4">
            <a:extLst>
              <a:ext uri="{FF2B5EF4-FFF2-40B4-BE49-F238E27FC236}">
                <a16:creationId xmlns:a16="http://schemas.microsoft.com/office/drawing/2014/main" id="{5D66CC8D-BF40-6E7E-6CEC-FC320EB4FF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79B307E-2D3F-EF99-2E63-6BF3CFDE7F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7C57F33-34C6-4618-AD03-7DC947DC475E}" type="slidenum">
              <a:rPr lang="fr-FR" smtClean="0"/>
              <a:t>‹N°›</a:t>
            </a:fld>
            <a:endParaRPr lang="fr-FR"/>
          </a:p>
        </p:txBody>
      </p:sp>
    </p:spTree>
    <p:extLst>
      <p:ext uri="{BB962C8B-B14F-4D97-AF65-F5344CB8AC3E}">
        <p14:creationId xmlns:p14="http://schemas.microsoft.com/office/powerpoint/2010/main" val="324815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C21857-957F-49DE-A70A-562F7F69FBBE}" type="datetimeFigureOut">
              <a:rPr lang="fr-FR" smtClean="0"/>
              <a:t>24/02/2026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7011F3-F871-4203-8C5B-FF3CE091ECFE}" type="slidenum">
              <a:rPr lang="fr-FR" smtClean="0"/>
              <a:t>‹N°›</a:t>
            </a:fld>
            <a:endParaRPr lang="fr-FR"/>
          </a:p>
        </p:txBody>
      </p:sp>
    </p:spTree>
    <p:extLst>
      <p:ext uri="{BB962C8B-B14F-4D97-AF65-F5344CB8AC3E}">
        <p14:creationId xmlns:p14="http://schemas.microsoft.com/office/powerpoint/2010/main" val="10300141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5"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pubmed.ncbi.nlm.nih.gov/30881089/" TargetMode="Externa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hyperlink" Target="https://pubmed.ncbi.nlm.nih.gov/33609189/" TargetMode="Externa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s://pubmed.ncbi.nlm.nih.gov/?sort=date&amp;term=Kusuma+SA&amp;cauthor_id=37183000" TargetMode="External"/><Relationship Id="rId2" Type="http://schemas.openxmlformats.org/officeDocument/2006/relationships/hyperlink" Target="https://pubmed.ncbi.nlm.nih.gov/?sort=date&amp;term=Singjie+LC&amp;cauthor_id=37183000" TargetMode="External"/><Relationship Id="rId1" Type="http://schemas.openxmlformats.org/officeDocument/2006/relationships/slideLayout" Target="../slideLayouts/slideLayout13.xml"/><Relationship Id="rId5" Type="http://schemas.openxmlformats.org/officeDocument/2006/relationships/hyperlink" Target="https://pubmed.ncbi.nlm.nih.gov/?sort=date&amp;term=Kholinne+E&amp;cauthor_id=37183000" TargetMode="External"/><Relationship Id="rId4" Type="http://schemas.openxmlformats.org/officeDocument/2006/relationships/hyperlink" Target="https://pubmed.ncbi.nlm.nih.gov/?sort=date&amp;term=Saleh+I&amp;cauthor_id=3718300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517A76-E65E-A02A-67C1-FD338F3D09A4}"/>
              </a:ext>
            </a:extLst>
          </p:cNvPr>
          <p:cNvSpPr>
            <a:spLocks noGrp="1"/>
          </p:cNvSpPr>
          <p:nvPr>
            <p:ph type="title"/>
          </p:nvPr>
        </p:nvSpPr>
        <p:spPr/>
        <p:txBody>
          <a:bodyPr/>
          <a:lstStyle/>
          <a:p>
            <a:r>
              <a:rPr lang="fr-FR" dirty="0"/>
              <a:t>Introduction</a:t>
            </a:r>
          </a:p>
        </p:txBody>
      </p:sp>
      <p:sp>
        <p:nvSpPr>
          <p:cNvPr id="4" name="Rectangle 1">
            <a:extLst>
              <a:ext uri="{FF2B5EF4-FFF2-40B4-BE49-F238E27FC236}">
                <a16:creationId xmlns:a16="http://schemas.microsoft.com/office/drawing/2014/main" id="{8764F8AE-5A0D-9C2B-94E2-849C925ECCE6}"/>
              </a:ext>
            </a:extLst>
          </p:cNvPr>
          <p:cNvSpPr>
            <a:spLocks noChangeArrowheads="1"/>
          </p:cNvSpPr>
          <p:nvPr/>
        </p:nvSpPr>
        <p:spPr bwMode="auto">
          <a:xfrm>
            <a:off x="671240" y="1701968"/>
            <a:ext cx="10884133"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fr-FR" altLang="fr-FR" dirty="0" err="1">
                <a:latin typeface="Times New Roman" panose="02020603050405020304" pitchFamily="18" charset="0"/>
                <a:ea typeface="Calibri" panose="020F0502020204030204" pitchFamily="34" charset="0"/>
              </a:rPr>
              <a:t>Akeda</a:t>
            </a:r>
            <a:r>
              <a:rPr lang="fr-FR" altLang="fr-FR" dirty="0">
                <a:latin typeface="Times New Roman" panose="02020603050405020304" pitchFamily="18" charset="0"/>
                <a:ea typeface="Calibri" panose="020F0502020204030204" pitchFamily="34" charset="0"/>
              </a:rPr>
              <a:t> et coll.  : PRP stimule la prolifération cellulaire et augmente la synthèse de protéoglycanes et de collagène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dirty="0">
                <a:latin typeface="Times New Roman" panose="02020603050405020304" pitchFamily="18" charset="0"/>
                <a:ea typeface="Calibri" panose="020F0502020204030204" pitchFamily="34" charset="0"/>
              </a:rPr>
              <a:t>dans des cellules du DVC porcin (AF&gt;NP). </a:t>
            </a:r>
            <a:endParaRPr lang="fr-FR" altLang="fr-FR" sz="1200" dirty="0">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sz="1200" dirty="0">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60555512-25BA-128E-607B-681CCB280A48}"/>
              </a:ext>
            </a:extLst>
          </p:cNvPr>
          <p:cNvSpPr>
            <a:spLocks noChangeArrowheads="1"/>
          </p:cNvSpPr>
          <p:nvPr/>
        </p:nvSpPr>
        <p:spPr bwMode="auto">
          <a:xfrm rot="10800000" flipV="1">
            <a:off x="636627" y="2358989"/>
            <a:ext cx="1118517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dirty="0">
                <a:latin typeface="Times New Roman" panose="02020603050405020304" pitchFamily="18" charset="0"/>
                <a:ea typeface="Calibri" panose="020F0502020204030204" pitchFamily="34" charset="0"/>
              </a:rPr>
              <a:t>Chen et coll.  : PRP stimule la prolifération des cellules du NP et favorise l’expression des gènes de la matrice (COL2, SOX9 et AGN) et l’accumulation des </a:t>
            </a:r>
            <a:r>
              <a:rPr lang="fr-FR" altLang="fr-FR" dirty="0" err="1">
                <a:latin typeface="Times New Roman" panose="02020603050405020304" pitchFamily="18" charset="0"/>
                <a:ea typeface="Calibri" panose="020F0502020204030204" pitchFamily="34" charset="0"/>
              </a:rPr>
              <a:t>GAGs</a:t>
            </a:r>
            <a:r>
              <a:rPr lang="fr-FR" altLang="fr-FR" dirty="0">
                <a:latin typeface="Times New Roman" panose="02020603050405020304" pitchFamily="18" charset="0"/>
                <a:ea typeface="Calibri" panose="020F0502020204030204" pitchFamily="34" charset="0"/>
              </a:rPr>
              <a:t> </a:t>
            </a:r>
          </a:p>
        </p:txBody>
      </p:sp>
      <p:sp>
        <p:nvSpPr>
          <p:cNvPr id="6" name="Rectangle 3">
            <a:extLst>
              <a:ext uri="{FF2B5EF4-FFF2-40B4-BE49-F238E27FC236}">
                <a16:creationId xmlns:a16="http://schemas.microsoft.com/office/drawing/2014/main" id="{6BA96EA9-6191-A758-BF31-AD6CD7AFFEFC}"/>
              </a:ext>
            </a:extLst>
          </p:cNvPr>
          <p:cNvSpPr>
            <a:spLocks noChangeArrowheads="1"/>
          </p:cNvSpPr>
          <p:nvPr/>
        </p:nvSpPr>
        <p:spPr bwMode="auto">
          <a:xfrm>
            <a:off x="636627" y="3038303"/>
            <a:ext cx="79987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fr-FR" altLang="fr-FR" dirty="0" err="1">
                <a:latin typeface="Times New Roman" panose="02020603050405020304" pitchFamily="18" charset="0"/>
                <a:ea typeface="Calibri" panose="020F0502020204030204" pitchFamily="34" charset="0"/>
              </a:rPr>
              <a:t>Hondke</a:t>
            </a:r>
            <a:r>
              <a:rPr lang="fr-FR" altLang="fr-FR" dirty="0">
                <a:latin typeface="Times New Roman" panose="02020603050405020304" pitchFamily="18" charset="0"/>
                <a:ea typeface="Calibri" panose="020F0502020204030204" pitchFamily="34" charset="0"/>
              </a:rPr>
              <a:t> et coll.  : PRP stimule la migration et de la viabilité sur les cellules de AF</a:t>
            </a:r>
          </a:p>
        </p:txBody>
      </p:sp>
      <p:sp>
        <p:nvSpPr>
          <p:cNvPr id="7" name="Rectangle 4">
            <a:extLst>
              <a:ext uri="{FF2B5EF4-FFF2-40B4-BE49-F238E27FC236}">
                <a16:creationId xmlns:a16="http://schemas.microsoft.com/office/drawing/2014/main" id="{D58F3D45-15D0-2E92-40FE-6D12E8C392F6}"/>
              </a:ext>
            </a:extLst>
          </p:cNvPr>
          <p:cNvSpPr>
            <a:spLocks noChangeArrowheads="1"/>
          </p:cNvSpPr>
          <p:nvPr/>
        </p:nvSpPr>
        <p:spPr bwMode="auto">
          <a:xfrm>
            <a:off x="636627" y="3483348"/>
            <a:ext cx="88685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fr-FR" altLang="fr-FR" dirty="0" err="1">
                <a:latin typeface="Times New Roman" panose="02020603050405020304" pitchFamily="18" charset="0"/>
                <a:ea typeface="Calibri" panose="020F0502020204030204" pitchFamily="34" charset="0"/>
              </a:rPr>
              <a:t>Mietsch</a:t>
            </a:r>
            <a:r>
              <a:rPr lang="fr-FR" altLang="fr-FR" dirty="0">
                <a:latin typeface="Times New Roman" panose="02020603050405020304" pitchFamily="18" charset="0"/>
                <a:ea typeface="Calibri" panose="020F0502020204030204" pitchFamily="34" charset="0"/>
              </a:rPr>
              <a:t> et coll. : PRP stimule la prolifération cellulaire dans des cultures de NP et des CSM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9" name="ZoneTexte 8">
            <a:extLst>
              <a:ext uri="{FF2B5EF4-FFF2-40B4-BE49-F238E27FC236}">
                <a16:creationId xmlns:a16="http://schemas.microsoft.com/office/drawing/2014/main" id="{6A0B7D0F-18B2-0B3A-AE23-73BE0868E183}"/>
              </a:ext>
            </a:extLst>
          </p:cNvPr>
          <p:cNvSpPr txBox="1"/>
          <p:nvPr/>
        </p:nvSpPr>
        <p:spPr>
          <a:xfrm>
            <a:off x="636627" y="3588519"/>
            <a:ext cx="10783773" cy="923330"/>
          </a:xfrm>
          <a:prstGeom prst="rect">
            <a:avLst/>
          </a:prstGeom>
          <a:noFill/>
        </p:spPr>
        <p:txBody>
          <a:bodyPr wrap="square">
            <a:spAutoFit/>
          </a:bodyPr>
          <a:lstStyle/>
          <a:p>
            <a:endParaRPr lang="fr-FR" sz="1800" dirty="0">
              <a:effectLst/>
              <a:latin typeface="Times New Roman" panose="02020603050405020304" pitchFamily="18" charset="0"/>
              <a:ea typeface="Calibri" panose="020F0502020204030204" pitchFamily="34" charset="0"/>
            </a:endParaRPr>
          </a:p>
          <a:p>
            <a:r>
              <a:rPr lang="fr-FR" sz="1800" dirty="0" err="1">
                <a:effectLst/>
                <a:latin typeface="Times New Roman" panose="02020603050405020304" pitchFamily="18" charset="0"/>
                <a:ea typeface="Calibri" panose="020F0502020204030204" pitchFamily="34" charset="0"/>
              </a:rPr>
              <a:t>Gullung</a:t>
            </a:r>
            <a:r>
              <a:rPr lang="fr-FR" sz="1800" dirty="0">
                <a:effectLst/>
                <a:latin typeface="Times New Roman" panose="02020603050405020304" pitchFamily="18" charset="0"/>
                <a:ea typeface="Calibri" panose="020F0502020204030204" pitchFamily="34" charset="0"/>
              </a:rPr>
              <a:t> et coll. : la morphologie, la teneur en liquide et la hauteur des disques restent normales immédiatement après une injection de PRP dans un modèle de ponction par aiguille dans les disques lombaires.</a:t>
            </a:r>
            <a:endParaRPr lang="fr-FR" dirty="0"/>
          </a:p>
        </p:txBody>
      </p:sp>
      <p:sp>
        <p:nvSpPr>
          <p:cNvPr id="10" name="Rectangle 9">
            <a:extLst>
              <a:ext uri="{FF2B5EF4-FFF2-40B4-BE49-F238E27FC236}">
                <a16:creationId xmlns:a16="http://schemas.microsoft.com/office/drawing/2014/main" id="{9AD6DD06-E155-4F07-813D-4609B3091E32}"/>
              </a:ext>
            </a:extLst>
          </p:cNvPr>
          <p:cNvSpPr/>
          <p:nvPr/>
        </p:nvSpPr>
        <p:spPr>
          <a:xfrm>
            <a:off x="671240" y="5449742"/>
            <a:ext cx="11618258" cy="830997"/>
          </a:xfrm>
          <a:prstGeom prst="rect">
            <a:avLst/>
          </a:prstGeom>
        </p:spPr>
        <p:txBody>
          <a:bodyPr wrap="square">
            <a:spAutoFit/>
          </a:bodyPr>
          <a:lstStyle/>
          <a:p>
            <a:pPr>
              <a:spcAft>
                <a:spcPts val="0"/>
              </a:spcAft>
            </a:pP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Akeda</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K, Yamada J, Linn ET,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Sudo</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A, Masuda K. </a:t>
            </a:r>
            <a:r>
              <a:rPr lang="en-US" sz="800" i="1" kern="0" dirty="0">
                <a:solidFill>
                  <a:srgbClr val="00000A"/>
                </a:solidFill>
                <a:uFill>
                  <a:solidFill>
                    <a:srgbClr val="000000"/>
                  </a:solidFill>
                </a:uFill>
                <a:latin typeface="Calibri" panose="020F0502020204030204" pitchFamily="34" charset="0"/>
                <a:ea typeface="Calibri" panose="020F0502020204030204" pitchFamily="34" charset="0"/>
                <a:cs typeface="Arial" panose="020B0604020202020204" pitchFamily="34" charset="0"/>
                <a:hlinkClick r:id="rId2"/>
              </a:rPr>
              <a:t>Platelet-rich plasma in the management of chronic low back pain: a critical review.</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J Pain Res. 2019 Feb 25;12:753-767. </a:t>
            </a:r>
            <a:endParaRPr lang="fr-FR" sz="800" i="1" kern="100" dirty="0">
              <a:latin typeface="Times New Roman" panose="02020603050405020304" pitchFamily="18" charset="0"/>
              <a:ea typeface="Calibri" panose="020F0502020204030204" pitchFamily="34" charset="0"/>
            </a:endParaRPr>
          </a:p>
          <a:p>
            <a:pPr>
              <a:spcAft>
                <a:spcPts val="0"/>
              </a:spcAft>
            </a:pP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Akeda</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K, An HS, Okuma M, et al. Platelet-rich plasma stimulates porcine articular chondrocyte proliferation and matrix biosynthesis. Osteoarthritis Cartilage. 2006;14(12):1272–1280.</a:t>
            </a:r>
            <a:endParaRPr lang="fr-FR" sz="800" i="1" kern="100" dirty="0">
              <a:latin typeface="Times New Roman" panose="02020603050405020304" pitchFamily="18" charset="0"/>
              <a:ea typeface="Calibri" panose="020F0502020204030204" pitchFamily="34" charset="0"/>
            </a:endParaRPr>
          </a:p>
          <a:p>
            <a:pPr>
              <a:spcAft>
                <a:spcPts val="0"/>
              </a:spcAft>
            </a:pP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Chen WH, Lo WC, Lee JJ, et al. Tissue-engineered intervertebral disc and chondrogenesis using human nucleus pulposus regulated through TGF-beta1 in platelet-rich plasma. J Cell Physiol. 2006;209(3):744–754.</a:t>
            </a:r>
            <a:endParaRPr lang="fr-FR" sz="800" i="1" kern="100" dirty="0">
              <a:latin typeface="Times New Roman" panose="02020603050405020304" pitchFamily="18" charset="0"/>
              <a:ea typeface="Calibri" panose="020F0502020204030204" pitchFamily="34" charset="0"/>
            </a:endParaRPr>
          </a:p>
          <a:p>
            <a:pPr>
              <a:spcAft>
                <a:spcPts val="0"/>
              </a:spcAft>
            </a:pP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Hondke</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S,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Cabraja</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M, Kruger JP, et al. Proliferation, migration, and ECM formation potential of human annulus fibrosus cells is independent of degeneration status. CARTILAGE. 2018;30(1):194760351876426.</a:t>
            </a:r>
            <a:endParaRPr lang="fr-FR" sz="800" i="1" kern="100" dirty="0">
              <a:latin typeface="Times New Roman" panose="02020603050405020304" pitchFamily="18" charset="0"/>
              <a:ea typeface="Calibri" panose="020F0502020204030204" pitchFamily="34" charset="0"/>
            </a:endParaRPr>
          </a:p>
          <a:p>
            <a:pPr>
              <a:spcAft>
                <a:spcPts val="0"/>
              </a:spcAft>
            </a:pP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Mietsch</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A,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Neidlinger</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-Wilke C,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Schrezenmeier</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H, et al. Evaluation of platelet-rich plasma and hydrostatic pressure regarding cell differentiation in nucleus pulposus tissue engineering. J Tissue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Eng</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Regen Med. 2013;7(3):244–252.</a:t>
            </a:r>
            <a:endParaRPr lang="fr-FR" sz="800" i="1" kern="100" dirty="0">
              <a:latin typeface="Times New Roman" panose="02020603050405020304" pitchFamily="18" charset="0"/>
              <a:ea typeface="Calibri" panose="020F0502020204030204" pitchFamily="34" charset="0"/>
            </a:endParaRPr>
          </a:p>
          <a:p>
            <a:pPr>
              <a:spcAft>
                <a:spcPts val="0"/>
              </a:spcAft>
            </a:pP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Gullung</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GB, Woodall JW, Tucci MA, et al. Platelet-rich plasma effects on degenerative disc disease: analysis of histology and imaging in an animal model.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Evid</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Based Spine Care J. 2011;2(4):13–18.</a:t>
            </a:r>
            <a:endParaRPr lang="fr-FR" sz="800" i="1" kern="1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183943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C48673-66E6-51F3-0483-D6577CB6207D}"/>
              </a:ext>
            </a:extLst>
          </p:cNvPr>
          <p:cNvSpPr>
            <a:spLocks noGrp="1"/>
          </p:cNvSpPr>
          <p:nvPr>
            <p:ph type="title"/>
          </p:nvPr>
        </p:nvSpPr>
        <p:spPr/>
        <p:txBody>
          <a:bodyPr/>
          <a:lstStyle/>
          <a:p>
            <a:r>
              <a:rPr lang="fr-FR" dirty="0"/>
              <a:t>Introduction</a:t>
            </a:r>
          </a:p>
        </p:txBody>
      </p:sp>
      <p:sp>
        <p:nvSpPr>
          <p:cNvPr id="9" name="Rectangle 4">
            <a:extLst>
              <a:ext uri="{FF2B5EF4-FFF2-40B4-BE49-F238E27FC236}">
                <a16:creationId xmlns:a16="http://schemas.microsoft.com/office/drawing/2014/main" id="{FA833538-6B1D-0558-257C-83DFA71B721D}"/>
              </a:ext>
            </a:extLst>
          </p:cNvPr>
          <p:cNvSpPr>
            <a:spLocks noGrp="1" noChangeArrowheads="1"/>
          </p:cNvSpPr>
          <p:nvPr>
            <p:ph idx="1"/>
          </p:nvPr>
        </p:nvSpPr>
        <p:spPr bwMode="auto">
          <a:xfrm>
            <a:off x="767224" y="1443840"/>
            <a:ext cx="11147408"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err="1">
                <a:latin typeface="Times New Roman" panose="02020603050405020304" pitchFamily="18" charset="0"/>
                <a:ea typeface="Calibri" panose="020F0502020204030204" pitchFamily="34" charset="0"/>
              </a:rPr>
              <a:t>Dallaudière</a:t>
            </a:r>
            <a:r>
              <a:rPr lang="fr-FR" altLang="fr-FR" sz="1800" dirty="0">
                <a:latin typeface="Times New Roman" panose="02020603050405020304" pitchFamily="18" charset="0"/>
                <a:ea typeface="Calibri" panose="020F0502020204030204" pitchFamily="34" charset="0"/>
              </a:rPr>
              <a:t> et coll. : </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sz="1800" dirty="0">
              <a:latin typeface="Times New Roman" panose="02020603050405020304" pitchFamily="18" charset="0"/>
              <a:ea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Séquences 3D UTE et les cartographies T1/T2 permettent une visualisation complète de l’anatomie du CDV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chez un modèle de rat. </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sz="1800" dirty="0">
              <a:latin typeface="Times New Roman" panose="02020603050405020304" pitchFamily="18" charset="0"/>
              <a:ea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Les mesures quantitatives des rapports signal/bruit (SNR) et contraste/bruit (CNR) dans l’AF et le NP ont permis de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différencier les CDV et les DDD.</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sz="1800" dirty="0">
              <a:latin typeface="Times New Roman" panose="02020603050405020304" pitchFamily="18" charset="0"/>
              <a:ea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La cartographie 2D-T2 a montré une augmentation significative des valeurs T2 dans l’AF et une diminution dans le NP</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entre les valeurs initiales et celles obtenues une et deux semaines après la chirurgie. </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sz="1800" dirty="0">
              <a:latin typeface="Times New Roman" panose="02020603050405020304" pitchFamily="18" charset="0"/>
              <a:ea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La cartographie 3D-T1 a révélé une diminution significative des valeurs T1 dans l’AF et le NP au cours du même intervalle,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variation cohérente avec les résultats des séquences 3D-UTE .</a:t>
            </a:r>
          </a:p>
        </p:txBody>
      </p:sp>
      <p:sp>
        <p:nvSpPr>
          <p:cNvPr id="3" name="Rectangle 2">
            <a:extLst>
              <a:ext uri="{FF2B5EF4-FFF2-40B4-BE49-F238E27FC236}">
                <a16:creationId xmlns:a16="http://schemas.microsoft.com/office/drawing/2014/main" id="{E02A9ED6-1D55-4669-9B88-D50D8D27732C}"/>
              </a:ext>
            </a:extLst>
          </p:cNvPr>
          <p:cNvSpPr/>
          <p:nvPr/>
        </p:nvSpPr>
        <p:spPr>
          <a:xfrm>
            <a:off x="838201" y="5826675"/>
            <a:ext cx="10811256" cy="584775"/>
          </a:xfrm>
          <a:prstGeom prst="rect">
            <a:avLst/>
          </a:prstGeom>
        </p:spPr>
        <p:txBody>
          <a:bodyPr wrap="square">
            <a:spAutoFit/>
          </a:bodyPr>
          <a:lstStyle/>
          <a:p>
            <a:pPr>
              <a:spcAft>
                <a:spcPts val="0"/>
              </a:spcAft>
            </a:pP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Dallaudière</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B,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Ribot</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EJ,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Trotier</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AJ,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Loubrie</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S,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Dallet</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L,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Thibaudeau</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O,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Miraux</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S,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Hauger</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O. </a:t>
            </a:r>
            <a:r>
              <a:rPr lang="en-US" sz="800" i="1" kern="0" dirty="0">
                <a:solidFill>
                  <a:srgbClr val="00000A"/>
                </a:solidFill>
                <a:uFill>
                  <a:solidFill>
                    <a:srgbClr val="000000"/>
                  </a:solidFill>
                </a:uFill>
                <a:latin typeface="Calibri" panose="020F0502020204030204" pitchFamily="34" charset="0"/>
                <a:ea typeface="Calibri" panose="020F0502020204030204" pitchFamily="34" charset="0"/>
                <a:cs typeface="Arial" panose="020B0604020202020204" pitchFamily="34" charset="0"/>
                <a:hlinkClick r:id="rId2"/>
              </a:rPr>
              <a:t>Three-dimensional ultrashort echo time (3D UTE) magnetic resonance imaging (MRI) of the normal and degenerative disco-vertebral complex at 4.7 T: a feasibility study with longitudinal evaluation.</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Eur Spine J. 2021 May;30(5):1144-1154. </a:t>
            </a:r>
            <a:endParaRPr lang="fr-FR" sz="800" i="1" kern="100" dirty="0">
              <a:latin typeface="Times New Roman" panose="02020603050405020304" pitchFamily="18" charset="0"/>
              <a:ea typeface="Calibri" panose="020F0502020204030204" pitchFamily="34" charset="0"/>
            </a:endParaRPr>
          </a:p>
          <a:p>
            <a:pPr>
              <a:spcAft>
                <a:spcPts val="0"/>
              </a:spcAft>
            </a:pP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Dallaudière</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B,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Ribot</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EJ,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Trotier</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AJ,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Loubrie</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S,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Dallet</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L,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Thibaudeau</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O,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Miraux</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S,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Hauger</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O. Characterization of normal and degenerative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discovertebral</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complexes using qualitative and quantitative Magnetic Resonance Imaging at 4.7T: Longitudinal evaluation of immature and mature rats. Under review. The Spine Journal.</a:t>
            </a:r>
            <a:endParaRPr lang="fr-FR" sz="800" i="1" kern="1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875168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82CA37-FCB4-E5B6-5623-A09A742643AC}"/>
              </a:ext>
            </a:extLst>
          </p:cNvPr>
          <p:cNvSpPr>
            <a:spLocks noGrp="1"/>
          </p:cNvSpPr>
          <p:nvPr>
            <p:ph type="title"/>
          </p:nvPr>
        </p:nvSpPr>
        <p:spPr/>
        <p:txBody>
          <a:bodyPr/>
          <a:lstStyle/>
          <a:p>
            <a:r>
              <a:rPr lang="fr-FR" dirty="0"/>
              <a:t>Matériel et Méthode</a:t>
            </a:r>
          </a:p>
        </p:txBody>
      </p:sp>
      <p:sp>
        <p:nvSpPr>
          <p:cNvPr id="5" name="Rectangle 2">
            <a:extLst>
              <a:ext uri="{FF2B5EF4-FFF2-40B4-BE49-F238E27FC236}">
                <a16:creationId xmlns:a16="http://schemas.microsoft.com/office/drawing/2014/main" id="{8C54BAAA-4270-0947-0968-414A0DEC1B48}"/>
              </a:ext>
            </a:extLst>
          </p:cNvPr>
          <p:cNvSpPr>
            <a:spLocks noGrp="1" noChangeArrowheads="1"/>
          </p:cNvSpPr>
          <p:nvPr>
            <p:ph idx="1"/>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8 rats immunocompétents Sprague-</a:t>
            </a:r>
            <a:r>
              <a:rPr lang="fr-FR" altLang="fr-FR" sz="1800" dirty="0" err="1">
                <a:latin typeface="Times New Roman" panose="02020603050405020304" pitchFamily="18" charset="0"/>
                <a:ea typeface="Calibri" panose="020F0502020204030204" pitchFamily="34" charset="0"/>
              </a:rPr>
              <a:t>Dawley</a:t>
            </a:r>
            <a:r>
              <a:rPr lang="fr-FR" altLang="fr-FR" sz="1800" dirty="0">
                <a:latin typeface="Times New Roman" panose="02020603050405020304" pitchFamily="18" charset="0"/>
                <a:ea typeface="Calibri" panose="020F0502020204030204" pitchFamily="34" charset="0"/>
              </a:rPr>
              <a:t> (Janvier </a:t>
            </a:r>
            <a:r>
              <a:rPr lang="fr-FR" altLang="fr-FR" sz="1800" dirty="0" err="1">
                <a:latin typeface="Times New Roman" panose="02020603050405020304" pitchFamily="18" charset="0"/>
                <a:ea typeface="Calibri" panose="020F0502020204030204" pitchFamily="34" charset="0"/>
              </a:rPr>
              <a:t>Labs</a:t>
            </a:r>
            <a:r>
              <a:rPr lang="fr-FR" altLang="fr-FR" sz="1800" dirty="0">
                <a:latin typeface="Times New Roman" panose="02020603050405020304" pitchFamily="18" charset="0"/>
                <a:ea typeface="Calibri" panose="020F0502020204030204" pitchFamily="34" charset="0"/>
              </a:rPr>
              <a:t>, France)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8 semaines</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poids moyen = 184 ± 21 g</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sz="1800" dirty="0">
              <a:latin typeface="Times New Roman" panose="02020603050405020304" pitchFamily="18" charset="0"/>
              <a:ea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DDD :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Méthode mécanique/chimique : trituration </a:t>
            </a:r>
            <a:r>
              <a:rPr lang="fr-FR" altLang="fr-FR" sz="1800" dirty="0" err="1">
                <a:latin typeface="Times New Roman" panose="02020603050405020304" pitchFamily="18" charset="0"/>
                <a:ea typeface="Calibri" panose="020F0502020204030204" pitchFamily="34" charset="0"/>
              </a:rPr>
              <a:t>intradiscale</a:t>
            </a:r>
            <a:r>
              <a:rPr lang="fr-FR" altLang="fr-FR" sz="1800" dirty="0">
                <a:latin typeface="Times New Roman" panose="02020603050405020304" pitchFamily="18" charset="0"/>
                <a:ea typeface="Calibri" panose="020F0502020204030204" pitchFamily="34" charset="0"/>
              </a:rPr>
              <a:t> avec une aiguille de calibre 18 G et une injection unique</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err="1">
                <a:latin typeface="Times New Roman" panose="02020603050405020304" pitchFamily="18" charset="0"/>
                <a:ea typeface="Calibri" panose="020F0502020204030204" pitchFamily="34" charset="0"/>
              </a:rPr>
              <a:t>intradiscale</a:t>
            </a:r>
            <a:r>
              <a:rPr lang="fr-FR" altLang="fr-FR" sz="1800" dirty="0">
                <a:latin typeface="Times New Roman" panose="02020603050405020304" pitchFamily="18" charset="0"/>
                <a:ea typeface="Calibri" panose="020F0502020204030204" pitchFamily="34" charset="0"/>
              </a:rPr>
              <a:t> de collagénase de type 1 (</a:t>
            </a:r>
            <a:r>
              <a:rPr lang="fr-FR" altLang="fr-FR" sz="1800" dirty="0" err="1">
                <a:latin typeface="Times New Roman" panose="02020603050405020304" pitchFamily="18" charset="0"/>
                <a:ea typeface="Calibri" panose="020F0502020204030204" pitchFamily="34" charset="0"/>
              </a:rPr>
              <a:t>Gibco</a:t>
            </a:r>
            <a:r>
              <a:rPr lang="fr-FR" altLang="fr-FR" sz="1800" dirty="0">
                <a:latin typeface="Times New Roman" panose="02020603050405020304" pitchFamily="18" charset="0"/>
                <a:ea typeface="Calibri" panose="020F0502020204030204" pitchFamily="34" charset="0"/>
              </a:rPr>
              <a:t>™ ; 20 % dissous dans une solution saline de 100 µL) </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sz="1800" dirty="0">
              <a:latin typeface="Times New Roman" panose="02020603050405020304" pitchFamily="18" charset="0"/>
              <a:ea typeface="Calibri" panose="020F0502020204030204" pitchFamily="34" charset="0"/>
            </a:endParaRPr>
          </a:p>
          <a:p>
            <a:pPr marL="0" lvl="0" indent="0" algn="just" eaLnBrk="0" fontAlgn="base" hangingPunct="0">
              <a:lnSpc>
                <a:spcPct val="100000"/>
              </a:lnSpc>
              <a:spcBef>
                <a:spcPct val="0"/>
              </a:spcBef>
              <a:spcAft>
                <a:spcPct val="0"/>
              </a:spcAft>
              <a:buNone/>
            </a:pPr>
            <a:r>
              <a:rPr lang="fr-FR" altLang="fr-FR" sz="1800" dirty="0">
                <a:latin typeface="Times New Roman" panose="02020603050405020304" pitchFamily="18" charset="0"/>
                <a:ea typeface="Calibri" panose="020F0502020204030204" pitchFamily="34" charset="0"/>
              </a:rPr>
              <a:t>PRP :</a:t>
            </a:r>
          </a:p>
          <a:p>
            <a:pPr marL="0" lvl="0" indent="0" algn="just" eaLnBrk="0" fontAlgn="base" hangingPunct="0">
              <a:lnSpc>
                <a:spcPct val="100000"/>
              </a:lnSpc>
              <a:spcBef>
                <a:spcPct val="0"/>
              </a:spcBef>
              <a:spcAft>
                <a:spcPct val="0"/>
              </a:spcAft>
              <a:buNone/>
            </a:pPr>
            <a:r>
              <a:rPr lang="fr-FR" altLang="fr-FR" sz="1800" dirty="0">
                <a:latin typeface="Times New Roman" panose="02020603050405020304" pitchFamily="18" charset="0"/>
                <a:ea typeface="Calibri" panose="020F0502020204030204" pitchFamily="34" charset="0"/>
              </a:rPr>
              <a:t>Injection unique, réalisée immédiatement après l’induction de la DDD. </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sz="1800" dirty="0">
              <a:latin typeface="Times New Roman" panose="02020603050405020304" pitchFamily="18" charset="0"/>
              <a:ea typeface="Calibri" panose="020F0502020204030204" pitchFamily="34" charset="0"/>
            </a:endParaRPr>
          </a:p>
        </p:txBody>
      </p:sp>
      <p:sp>
        <p:nvSpPr>
          <p:cNvPr id="6" name="Rectangle 5">
            <a:extLst>
              <a:ext uri="{FF2B5EF4-FFF2-40B4-BE49-F238E27FC236}">
                <a16:creationId xmlns:a16="http://schemas.microsoft.com/office/drawing/2014/main" id="{8336F190-72EA-4CA0-84DE-03CE51D8DCC4}"/>
              </a:ext>
            </a:extLst>
          </p:cNvPr>
          <p:cNvSpPr/>
          <p:nvPr/>
        </p:nvSpPr>
        <p:spPr>
          <a:xfrm>
            <a:off x="838201" y="5788152"/>
            <a:ext cx="10472056" cy="338554"/>
          </a:xfrm>
          <a:prstGeom prst="rect">
            <a:avLst/>
          </a:prstGeom>
        </p:spPr>
        <p:txBody>
          <a:bodyPr wrap="square">
            <a:spAutoFit/>
          </a:bodyPr>
          <a:lstStyle/>
          <a:p>
            <a:pPr>
              <a:spcAft>
                <a:spcPts val="0"/>
              </a:spcAft>
            </a:pP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Dallaudière</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B,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Ribot</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EJ,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Trotier</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AJ,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Loubrie</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S,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Dallet</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L,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Thibaudeau</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O,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Miraux</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S,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Hauger</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O. Characterization of normal and degenerative </a:t>
            </a:r>
            <a:r>
              <a:rPr lang="en-US" sz="800" i="1" kern="0" dirty="0" err="1">
                <a:solidFill>
                  <a:srgbClr val="00000A"/>
                </a:solidFill>
                <a:latin typeface="Calibri" panose="020F0502020204030204" pitchFamily="34" charset="0"/>
                <a:ea typeface="Calibri" panose="020F0502020204030204" pitchFamily="34" charset="0"/>
                <a:cs typeface="Arial" panose="020B0604020202020204" pitchFamily="34" charset="0"/>
              </a:rPr>
              <a:t>discovertebral</a:t>
            </a:r>
            <a:r>
              <a:rPr lang="en-US" sz="800" i="1" kern="0" dirty="0">
                <a:solidFill>
                  <a:srgbClr val="00000A"/>
                </a:solidFill>
                <a:latin typeface="Calibri" panose="020F0502020204030204" pitchFamily="34" charset="0"/>
                <a:ea typeface="Calibri" panose="020F0502020204030204" pitchFamily="34" charset="0"/>
                <a:cs typeface="Arial" panose="020B0604020202020204" pitchFamily="34" charset="0"/>
              </a:rPr>
              <a:t> complexes using qualitative and quantitative Magnetic Resonance Imaging at 4.7T: Longitudinal evaluation of immature and mature rats. Under review. The Spine Journal.</a:t>
            </a:r>
            <a:endParaRPr lang="fr-FR" sz="800" i="1" kern="1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520186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55DB79-530C-9C94-FD80-369F352BD277}"/>
              </a:ext>
            </a:extLst>
          </p:cNvPr>
          <p:cNvSpPr>
            <a:spLocks noGrp="1"/>
          </p:cNvSpPr>
          <p:nvPr>
            <p:ph type="title"/>
          </p:nvPr>
        </p:nvSpPr>
        <p:spPr/>
        <p:txBody>
          <a:bodyPr/>
          <a:lstStyle/>
          <a:p>
            <a:r>
              <a:rPr lang="fr-FR" dirty="0"/>
              <a:t>Matériel et Méthode</a:t>
            </a:r>
          </a:p>
        </p:txBody>
      </p:sp>
      <p:pic>
        <p:nvPicPr>
          <p:cNvPr id="5" name="Image 4" descr="Une image contenant capture d’écran, léger, briquet, conception&#10;&#10;Description générée automatiquement">
            <a:extLst>
              <a:ext uri="{FF2B5EF4-FFF2-40B4-BE49-F238E27FC236}">
                <a16:creationId xmlns:a16="http://schemas.microsoft.com/office/drawing/2014/main" id="{3EDCAC2F-9407-9650-A65F-77AF9439E8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7737" y="2397341"/>
            <a:ext cx="9022080" cy="2511552"/>
          </a:xfrm>
          <a:prstGeom prst="rect">
            <a:avLst/>
          </a:prstGeom>
        </p:spPr>
      </p:pic>
    </p:spTree>
    <p:extLst>
      <p:ext uri="{BB962C8B-B14F-4D97-AF65-F5344CB8AC3E}">
        <p14:creationId xmlns:p14="http://schemas.microsoft.com/office/powerpoint/2010/main" val="1208371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26548A-2449-91C9-E1E6-47BFA8CEC6D3}"/>
              </a:ext>
            </a:extLst>
          </p:cNvPr>
          <p:cNvSpPr>
            <a:spLocks noGrp="1"/>
          </p:cNvSpPr>
          <p:nvPr>
            <p:ph type="title"/>
          </p:nvPr>
        </p:nvSpPr>
        <p:spPr/>
        <p:txBody>
          <a:bodyPr/>
          <a:lstStyle/>
          <a:p>
            <a:r>
              <a:rPr lang="fr-FR" dirty="0"/>
              <a:t>Matériel et Méthode</a:t>
            </a:r>
          </a:p>
        </p:txBody>
      </p:sp>
      <p:sp>
        <p:nvSpPr>
          <p:cNvPr id="4" name="Rectangle 1">
            <a:extLst>
              <a:ext uri="{FF2B5EF4-FFF2-40B4-BE49-F238E27FC236}">
                <a16:creationId xmlns:a16="http://schemas.microsoft.com/office/drawing/2014/main" id="{E7893E17-3FF2-F45B-0205-17FD7ABEF61A}"/>
              </a:ext>
            </a:extLst>
          </p:cNvPr>
          <p:cNvSpPr>
            <a:spLocks noGrp="1" noChangeArrowheads="1"/>
          </p:cNvSpPr>
          <p:nvPr>
            <p:ph idx="1"/>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IRM in vivo du DVC :</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sz="1800" dirty="0">
              <a:latin typeface="Times New Roman" panose="02020603050405020304" pitchFamily="18" charset="0"/>
              <a:ea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n = 8 animaux/16 DVC et chaque semaine (W) pendant 6 semaines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après l’induction de la DDD</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sz="1800" dirty="0">
              <a:latin typeface="Times New Roman" panose="02020603050405020304" pitchFamily="18" charset="0"/>
              <a:ea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IRM </a:t>
            </a:r>
            <a:r>
              <a:rPr lang="fr-FR" altLang="fr-FR" sz="1800" dirty="0" err="1">
                <a:latin typeface="Times New Roman" panose="02020603050405020304" pitchFamily="18" charset="0"/>
                <a:ea typeface="Calibri" panose="020F0502020204030204" pitchFamily="34" charset="0"/>
              </a:rPr>
              <a:t>Bruker</a:t>
            </a:r>
            <a:r>
              <a:rPr lang="fr-FR" altLang="fr-FR" sz="1800" dirty="0">
                <a:latin typeface="Times New Roman" panose="02020603050405020304" pitchFamily="18" charset="0"/>
                <a:ea typeface="Calibri" panose="020F0502020204030204" pitchFamily="34" charset="0"/>
              </a:rPr>
              <a:t> </a:t>
            </a:r>
            <a:r>
              <a:rPr lang="fr-FR" altLang="fr-FR" sz="1800" dirty="0" err="1">
                <a:latin typeface="Times New Roman" panose="02020603050405020304" pitchFamily="18" charset="0"/>
                <a:ea typeface="Calibri" panose="020F0502020204030204" pitchFamily="34" charset="0"/>
              </a:rPr>
              <a:t>Biospec</a:t>
            </a:r>
            <a:r>
              <a:rPr lang="fr-FR" altLang="fr-FR" sz="1800" dirty="0">
                <a:latin typeface="Times New Roman" panose="02020603050405020304" pitchFamily="18" charset="0"/>
                <a:ea typeface="Calibri" panose="020F0502020204030204" pitchFamily="34" charset="0"/>
              </a:rPr>
              <a:t> 4,7 T (</a:t>
            </a:r>
            <a:r>
              <a:rPr lang="fr-FR" altLang="fr-FR" sz="1800" dirty="0" err="1">
                <a:latin typeface="Times New Roman" panose="02020603050405020304" pitchFamily="18" charset="0"/>
                <a:ea typeface="Calibri" panose="020F0502020204030204" pitchFamily="34" charset="0"/>
              </a:rPr>
              <a:t>Ettlingen</a:t>
            </a:r>
            <a:r>
              <a:rPr lang="fr-FR" altLang="fr-FR" sz="1800" dirty="0">
                <a:latin typeface="Times New Roman" panose="02020603050405020304" pitchFamily="18" charset="0"/>
                <a:ea typeface="Calibri" panose="020F0502020204030204" pitchFamily="34" charset="0"/>
              </a:rPr>
              <a:t>, Allemagne) </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sz="1800" dirty="0">
              <a:latin typeface="Times New Roman" panose="02020603050405020304" pitchFamily="18" charset="0"/>
              <a:ea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Antenne de surface en réseau phasé à quatre éléments (2 × 2) utilisée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dimensions extérieures d’un élément : 12 × 16 mm²  </a:t>
            </a: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Meilleure résolution et meilleur rapport CNR</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sz="1800" dirty="0">
              <a:latin typeface="Times New Roman" panose="02020603050405020304" pitchFamily="18" charset="0"/>
              <a:ea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fr-FR" altLang="fr-FR" sz="1800" dirty="0">
                <a:latin typeface="Times New Roman" panose="02020603050405020304" pitchFamily="18" charset="0"/>
                <a:ea typeface="Calibri" panose="020F0502020204030204" pitchFamily="34" charset="0"/>
              </a:rPr>
              <a:t>Corrélation histologique</a:t>
            </a:r>
          </a:p>
        </p:txBody>
      </p:sp>
      <p:pic>
        <p:nvPicPr>
          <p:cNvPr id="5" name="Image 4" descr="Une image contenant film radiographique, art, noir et blanc, monochrome&#10;&#10;Description générée automatiquement avec une confiance moyenne">
            <a:extLst>
              <a:ext uri="{FF2B5EF4-FFF2-40B4-BE49-F238E27FC236}">
                <a16:creationId xmlns:a16="http://schemas.microsoft.com/office/drawing/2014/main" id="{3E91F315-A52E-4256-AA11-AEBB7CD803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7980" y="74183"/>
            <a:ext cx="4584267" cy="6511743"/>
          </a:xfrm>
          <a:prstGeom prst="rect">
            <a:avLst/>
          </a:prstGeom>
        </p:spPr>
      </p:pic>
    </p:spTree>
    <p:extLst>
      <p:ext uri="{BB962C8B-B14F-4D97-AF65-F5344CB8AC3E}">
        <p14:creationId xmlns:p14="http://schemas.microsoft.com/office/powerpoint/2010/main" val="3220073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15D2E4-093E-44AA-2C1A-BCD990B5BCD4}"/>
              </a:ext>
            </a:extLst>
          </p:cNvPr>
          <p:cNvSpPr>
            <a:spLocks noGrp="1"/>
          </p:cNvSpPr>
          <p:nvPr>
            <p:ph type="title"/>
          </p:nvPr>
        </p:nvSpPr>
        <p:spPr/>
        <p:txBody>
          <a:bodyPr/>
          <a:lstStyle/>
          <a:p>
            <a:r>
              <a:rPr lang="fr-FR" dirty="0"/>
              <a:t>Matériel et Méthode</a:t>
            </a:r>
          </a:p>
        </p:txBody>
      </p:sp>
      <p:sp>
        <p:nvSpPr>
          <p:cNvPr id="3" name="Espace réservé du contenu 2">
            <a:extLst>
              <a:ext uri="{FF2B5EF4-FFF2-40B4-BE49-F238E27FC236}">
                <a16:creationId xmlns:a16="http://schemas.microsoft.com/office/drawing/2014/main" id="{C34682F8-A9FA-93E7-2FA2-AE25CFD12A1D}"/>
              </a:ext>
            </a:extLst>
          </p:cNvPr>
          <p:cNvSpPr>
            <a:spLocks noGrp="1"/>
          </p:cNvSpPr>
          <p:nvPr>
            <p:ph idx="1"/>
          </p:nvPr>
        </p:nvSpPr>
        <p:spPr/>
        <p:txBody>
          <a:bodyPr>
            <a:normAutofit/>
          </a:bodyPr>
          <a:lstStyle/>
          <a:p>
            <a:pPr marL="0" indent="0" algn="just">
              <a:buNone/>
            </a:pPr>
            <a:r>
              <a:rPr lang="fr-FR" sz="1900" dirty="0">
                <a:latin typeface="Times New Roman" panose="02020603050405020304" pitchFamily="18" charset="0"/>
                <a:ea typeface="Calibri" panose="020F0502020204030204" pitchFamily="34" charset="0"/>
              </a:rPr>
              <a:t>Logiciel basé sur MATLAB (MATLAB®). </a:t>
            </a:r>
          </a:p>
          <a:p>
            <a:pPr marL="0" indent="0" algn="just">
              <a:buNone/>
            </a:pPr>
            <a:r>
              <a:rPr lang="fr-FR" sz="1900" dirty="0">
                <a:latin typeface="Times New Roman" panose="02020603050405020304" pitchFamily="18" charset="0"/>
                <a:ea typeface="Calibri" panose="020F0502020204030204" pitchFamily="34" charset="0"/>
              </a:rPr>
              <a:t>Analyse quantitative d’intensité de signal (3D-UTE in vivo)</a:t>
            </a:r>
          </a:p>
          <a:p>
            <a:pPr marL="0" indent="0" algn="just">
              <a:buNone/>
            </a:pPr>
            <a:r>
              <a:rPr lang="fr-FR" sz="1900" dirty="0">
                <a:latin typeface="Times New Roman" panose="02020603050405020304" pitchFamily="18" charset="0"/>
                <a:ea typeface="Calibri" panose="020F0502020204030204" pitchFamily="34" charset="0"/>
              </a:rPr>
              <a:t>Quantification T2 et T1 </a:t>
            </a:r>
          </a:p>
          <a:p>
            <a:pPr marL="0" indent="0" algn="just">
              <a:buNone/>
            </a:pPr>
            <a:r>
              <a:rPr lang="fr-FR" sz="1900" dirty="0">
                <a:latin typeface="Times New Roman" panose="02020603050405020304" pitchFamily="18" charset="0"/>
                <a:ea typeface="Calibri" panose="020F0502020204030204" pitchFamily="34" charset="0"/>
              </a:rPr>
              <a:t>2 ROI de 6 pixels </a:t>
            </a:r>
          </a:p>
          <a:p>
            <a:pPr marL="0" indent="0" algn="just">
              <a:buNone/>
            </a:pPr>
            <a:r>
              <a:rPr lang="fr-FR" sz="1900" dirty="0">
                <a:latin typeface="Times New Roman" panose="02020603050405020304" pitchFamily="18" charset="0"/>
                <a:ea typeface="Calibri" panose="020F0502020204030204" pitchFamily="34" charset="0"/>
              </a:rPr>
              <a:t>Mesures sagittales des structures NP, AF, CEP, GP et SB des</a:t>
            </a:r>
            <a:r>
              <a:rPr lang="en-US" sz="1900" dirty="0">
                <a:latin typeface="Times New Roman" panose="02020603050405020304" pitchFamily="18" charset="0"/>
                <a:ea typeface="Calibri" panose="020F0502020204030204" pitchFamily="34" charset="0"/>
              </a:rPr>
              <a:t> </a:t>
            </a:r>
            <a:r>
              <a:rPr lang="fr-FR" sz="1900" dirty="0">
                <a:latin typeface="Times New Roman" panose="02020603050405020304" pitchFamily="18" charset="0"/>
                <a:ea typeface="Calibri" panose="020F0502020204030204" pitchFamily="34" charset="0"/>
              </a:rPr>
              <a:t> DVC normaux et dégénératifs. </a:t>
            </a:r>
          </a:p>
          <a:p>
            <a:pPr algn="just"/>
            <a:r>
              <a:rPr lang="fr-FR" sz="1900" dirty="0">
                <a:latin typeface="Times New Roman" panose="02020603050405020304" pitchFamily="18" charset="0"/>
                <a:ea typeface="Calibri" panose="020F0502020204030204" pitchFamily="34" charset="0"/>
              </a:rPr>
              <a:t>Les résultats sont exprimés sous forme de :</a:t>
            </a:r>
          </a:p>
          <a:p>
            <a:pPr marL="0" indent="0" algn="just">
              <a:buNone/>
            </a:pPr>
            <a:r>
              <a:rPr lang="fr-FR" sz="1900" dirty="0">
                <a:latin typeface="Times New Roman" panose="02020603050405020304" pitchFamily="18" charset="0"/>
                <a:ea typeface="Calibri" panose="020F0502020204030204" pitchFamily="34" charset="0"/>
              </a:rPr>
              <a:t>	•	rapport signal/bruit (SNR) et CNR pour la séquence 3D-UTE </a:t>
            </a:r>
          </a:p>
          <a:p>
            <a:pPr marL="0" indent="0" algn="just">
              <a:buNone/>
            </a:pPr>
            <a:r>
              <a:rPr lang="fr-FR" sz="1900" dirty="0">
                <a:latin typeface="Times New Roman" panose="02020603050405020304" pitchFamily="18" charset="0"/>
                <a:ea typeface="Calibri" panose="020F0502020204030204" pitchFamily="34" charset="0"/>
              </a:rPr>
              <a:t>	•	valeurs T2 ± écart type (SD) pour la cartographie T2 </a:t>
            </a:r>
          </a:p>
          <a:p>
            <a:pPr marL="0" indent="0" algn="just">
              <a:buNone/>
            </a:pPr>
            <a:r>
              <a:rPr lang="fr-FR" sz="1900" dirty="0">
                <a:latin typeface="Times New Roman" panose="02020603050405020304" pitchFamily="18" charset="0"/>
                <a:ea typeface="Calibri" panose="020F0502020204030204" pitchFamily="34" charset="0"/>
              </a:rPr>
              <a:t>	•	valeurs T1 ± SD pour la cartographie T1.</a:t>
            </a:r>
          </a:p>
          <a:p>
            <a:endParaRPr lang="fr-FR" dirty="0"/>
          </a:p>
        </p:txBody>
      </p:sp>
    </p:spTree>
    <p:extLst>
      <p:ext uri="{BB962C8B-B14F-4D97-AF65-F5344CB8AC3E}">
        <p14:creationId xmlns:p14="http://schemas.microsoft.com/office/powerpoint/2010/main" val="1959166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6283E1-E588-E386-22AD-94EE7946FDD8}"/>
              </a:ext>
            </a:extLst>
          </p:cNvPr>
          <p:cNvSpPr>
            <a:spLocks noGrp="1"/>
          </p:cNvSpPr>
          <p:nvPr>
            <p:ph type="title"/>
          </p:nvPr>
        </p:nvSpPr>
        <p:spPr/>
        <p:txBody>
          <a:bodyPr/>
          <a:lstStyle/>
          <a:p>
            <a:r>
              <a:rPr lang="fr-FR" dirty="0"/>
              <a:t>Résultats</a:t>
            </a:r>
          </a:p>
        </p:txBody>
      </p:sp>
      <p:sp>
        <p:nvSpPr>
          <p:cNvPr id="3" name="Espace réservé du contenu 2">
            <a:extLst>
              <a:ext uri="{FF2B5EF4-FFF2-40B4-BE49-F238E27FC236}">
                <a16:creationId xmlns:a16="http://schemas.microsoft.com/office/drawing/2014/main" id="{AC584848-2A47-4A00-97DD-DEE65FD6311D}"/>
              </a:ext>
            </a:extLst>
          </p:cNvPr>
          <p:cNvSpPr>
            <a:spLocks noGrp="1"/>
          </p:cNvSpPr>
          <p:nvPr>
            <p:ph idx="1"/>
          </p:nvPr>
        </p:nvSpPr>
        <p:spPr/>
        <p:txBody>
          <a:bodyPr/>
          <a:lstStyle/>
          <a:p>
            <a:pPr marL="0" indent="0" algn="just">
              <a:buNone/>
            </a:pPr>
            <a:r>
              <a:rPr lang="fr-FR" sz="1800" kern="100" dirty="0">
                <a:effectLst/>
                <a:latin typeface="Times New Roman" panose="02020603050405020304" pitchFamily="18" charset="0"/>
                <a:ea typeface="Calibri" panose="020F0502020204030204" pitchFamily="34" charset="0"/>
              </a:rPr>
              <a:t>Tous les rats ont survécu à la procédure intra discale.</a:t>
            </a:r>
          </a:p>
          <a:p>
            <a:pPr marL="0" indent="0" algn="just">
              <a:buNone/>
            </a:pPr>
            <a:r>
              <a:rPr lang="fr-FR" sz="1800" kern="100" dirty="0">
                <a:effectLst/>
                <a:latin typeface="Times New Roman" panose="02020603050405020304" pitchFamily="18" charset="0"/>
                <a:ea typeface="Calibri" panose="020F0502020204030204" pitchFamily="34" charset="0"/>
              </a:rPr>
              <a:t>L’aspiration périphérique a été standardisée à 100 µL</a:t>
            </a:r>
            <a:r>
              <a:rPr lang="fr-FR" sz="1800" kern="100" dirty="0">
                <a:latin typeface="Times New Roman" panose="02020603050405020304" pitchFamily="18" charset="0"/>
                <a:ea typeface="Calibri" panose="020F0502020204030204" pitchFamily="34" charset="0"/>
              </a:rPr>
              <a:t>.</a:t>
            </a:r>
          </a:p>
          <a:p>
            <a:pPr marL="0" indent="0" algn="just">
              <a:buNone/>
            </a:pPr>
            <a:r>
              <a:rPr lang="fr-FR" sz="1800" kern="100" dirty="0">
                <a:effectLst/>
                <a:latin typeface="Times New Roman" panose="02020603050405020304" pitchFamily="18" charset="0"/>
                <a:ea typeface="Calibri" panose="020F0502020204030204" pitchFamily="34" charset="0"/>
              </a:rPr>
              <a:t>Volume de PRP (moyenne : 430 000 000 plaquettes dans 68 µL ; 6,3 × 10⁶/µL)</a:t>
            </a:r>
          </a:p>
          <a:p>
            <a:pPr marL="0" indent="0" algn="just">
              <a:buNone/>
            </a:pPr>
            <a:r>
              <a:rPr lang="fr-FR" sz="1800" kern="100" dirty="0">
                <a:effectLst/>
                <a:latin typeface="Times New Roman" panose="02020603050405020304" pitchFamily="18" charset="0"/>
                <a:ea typeface="Calibri" panose="020F0502020204030204" pitchFamily="34" charset="0"/>
              </a:rPr>
              <a:t>Aucune différence significative n’a été observée concernant les doses de plaquettes administrées lors de chaque injection de PRP. </a:t>
            </a:r>
          </a:p>
          <a:p>
            <a:pPr marL="0" indent="0" algn="just">
              <a:buNone/>
            </a:pPr>
            <a:r>
              <a:rPr lang="fr-FR" sz="1800" kern="100" dirty="0">
                <a:effectLst/>
                <a:latin typeface="Times New Roman" panose="02020603050405020304" pitchFamily="18" charset="0"/>
                <a:ea typeface="Calibri" panose="020F0502020204030204" pitchFamily="34" charset="0"/>
              </a:rPr>
              <a:t>Le PRP obtenu par cette méthode est classé comme ABA — PRP pauvre en leucocytes (LP-PRP) — selon le système de classification DEPA.</a:t>
            </a:r>
          </a:p>
          <a:p>
            <a:endParaRPr lang="fr-FR" dirty="0"/>
          </a:p>
        </p:txBody>
      </p:sp>
      <p:pic>
        <p:nvPicPr>
          <p:cNvPr id="4" name="Image 3" descr="Une image contenant capture d’écran, Rectangle, carré, ligne&#10;&#10;Description générée automatiquement">
            <a:extLst>
              <a:ext uri="{FF2B5EF4-FFF2-40B4-BE49-F238E27FC236}">
                <a16:creationId xmlns:a16="http://schemas.microsoft.com/office/drawing/2014/main" id="{BB612566-9E70-49BD-A4EF-B57A8B5CEC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4152093"/>
            <a:ext cx="5657088" cy="2444496"/>
          </a:xfrm>
          <a:prstGeom prst="rect">
            <a:avLst/>
          </a:prstGeom>
        </p:spPr>
      </p:pic>
    </p:spTree>
    <p:extLst>
      <p:ext uri="{BB962C8B-B14F-4D97-AF65-F5344CB8AC3E}">
        <p14:creationId xmlns:p14="http://schemas.microsoft.com/office/powerpoint/2010/main" val="525605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7CB7EF-2AFB-4242-43E5-492F60C54C25}"/>
              </a:ext>
            </a:extLst>
          </p:cNvPr>
          <p:cNvSpPr>
            <a:spLocks noGrp="1"/>
          </p:cNvSpPr>
          <p:nvPr>
            <p:ph type="title"/>
          </p:nvPr>
        </p:nvSpPr>
        <p:spPr/>
        <p:txBody>
          <a:bodyPr>
            <a:normAutofit fontScale="90000"/>
          </a:bodyPr>
          <a:lstStyle/>
          <a:p>
            <a:r>
              <a:rPr lang="fr-FR" dirty="0"/>
              <a:t>Résultats : </a:t>
            </a:r>
            <a:r>
              <a:rPr lang="fr-FR" altLang="fr-FR" dirty="0">
                <a:solidFill>
                  <a:srgbClr val="1F1F1F"/>
                </a:solidFill>
                <a:latin typeface="inherit"/>
              </a:rPr>
              <a:t>Analyse quantitative du DDD non traité </a:t>
            </a:r>
            <a:br>
              <a:rPr lang="fr-FR" altLang="fr-FR" dirty="0">
                <a:solidFill>
                  <a:srgbClr val="1F1F1F"/>
                </a:solidFill>
                <a:latin typeface="inherit"/>
              </a:rPr>
            </a:br>
            <a:endParaRPr lang="fr-FR" dirty="0"/>
          </a:p>
        </p:txBody>
      </p:sp>
      <p:sp>
        <p:nvSpPr>
          <p:cNvPr id="3" name="Rectangle 1">
            <a:extLst>
              <a:ext uri="{FF2B5EF4-FFF2-40B4-BE49-F238E27FC236}">
                <a16:creationId xmlns:a16="http://schemas.microsoft.com/office/drawing/2014/main" id="{F7BD428E-C747-43BF-9444-BBD5593ECE56}"/>
              </a:ext>
            </a:extLst>
          </p:cNvPr>
          <p:cNvSpPr>
            <a:spLocks noChangeArrowheads="1"/>
          </p:cNvSpPr>
          <p:nvPr/>
        </p:nvSpPr>
        <p:spPr bwMode="auto">
          <a:xfrm>
            <a:off x="455774" y="1195852"/>
            <a:ext cx="11736226" cy="288284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1.</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FF0000"/>
                </a:solidFill>
                <a:effectLst/>
                <a:latin typeface="inherit"/>
              </a:rPr>
              <a:t>Aucune différence statistique </a:t>
            </a:r>
            <a:r>
              <a:rPr kumimoji="0" lang="fr-FR" altLang="fr-FR" sz="2100" b="0" i="0" u="none" strike="noStrike" cap="none" normalizeH="0" baseline="0" dirty="0">
                <a:ln>
                  <a:noFill/>
                </a:ln>
                <a:solidFill>
                  <a:srgbClr val="1F1F1F"/>
                </a:solidFill>
                <a:effectLst/>
                <a:latin typeface="inherit"/>
              </a:rPr>
              <a:t>concernant les valeurs UTE SNR de l'AF et du NP DDD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non traités (p &gt; 0,5). </a:t>
            </a:r>
            <a:endParaRPr lang="fr-FR" altLang="fr-FR" sz="2100" dirty="0">
              <a:solidFill>
                <a:srgbClr val="1F1F1F"/>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Les valeurs UTE CNR de l'AF et du NP des rats DDD sont restées </a:t>
            </a:r>
            <a:r>
              <a:rPr kumimoji="0" lang="fr-FR" altLang="fr-FR" sz="2100" b="0" i="0" u="none" strike="noStrike" cap="none" normalizeH="0" baseline="0" dirty="0">
                <a:ln>
                  <a:noFill/>
                </a:ln>
                <a:solidFill>
                  <a:srgbClr val="FF0000"/>
                </a:solidFill>
                <a:effectLst/>
                <a:latin typeface="inherit"/>
              </a:rPr>
              <a:t>inchangées</a:t>
            </a:r>
            <a:r>
              <a:rPr kumimoji="0" lang="fr-FR" altLang="fr-FR" sz="2100" b="0" i="0" u="none" strike="noStrike" cap="none" normalizeH="0" baseline="0" dirty="0">
                <a:ln>
                  <a:noFill/>
                </a:ln>
                <a:solidFill>
                  <a:srgbClr val="1F1F1F"/>
                </a:solidFill>
                <a:effectLst/>
                <a:latin typeface="inherit"/>
              </a:rPr>
              <a:t> entre S1 et S6 (p &gt; 0,5).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100" b="0" i="0" u="none" strike="noStrike" cap="none" normalizeH="0" baseline="0" dirty="0">
              <a:ln>
                <a:noFill/>
              </a:ln>
              <a:solidFill>
                <a:srgbClr val="1F1F1F"/>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2.</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Les valeurs NP T1 sont restées </a:t>
            </a:r>
            <a:r>
              <a:rPr kumimoji="0" lang="fr-FR" altLang="fr-FR" sz="2100" b="0" i="0" u="none" strike="noStrike" cap="none" normalizeH="0" baseline="0" dirty="0">
                <a:ln>
                  <a:noFill/>
                </a:ln>
                <a:solidFill>
                  <a:srgbClr val="FF0000"/>
                </a:solidFill>
                <a:effectLst/>
                <a:latin typeface="inherit"/>
              </a:rPr>
              <a:t>inchangées</a:t>
            </a:r>
            <a:r>
              <a:rPr kumimoji="0" lang="fr-FR" altLang="fr-FR" sz="2100" b="0" i="0" u="none" strike="noStrike" cap="none" normalizeH="0" baseline="0" dirty="0">
                <a:ln>
                  <a:noFill/>
                </a:ln>
                <a:solidFill>
                  <a:srgbClr val="1F1F1F"/>
                </a:solidFill>
                <a:effectLst/>
                <a:latin typeface="inherit"/>
              </a:rPr>
              <a:t> (p &gt; 0,5).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Les valeurs AF T1 </a:t>
            </a:r>
            <a:r>
              <a:rPr kumimoji="0" lang="fr-FR" altLang="fr-FR" sz="2100" b="0" i="0" u="none" strike="noStrike" cap="none" normalizeH="0" baseline="0" dirty="0">
                <a:ln>
                  <a:noFill/>
                </a:ln>
                <a:solidFill>
                  <a:srgbClr val="FF0000"/>
                </a:solidFill>
                <a:effectLst/>
                <a:latin typeface="inherit"/>
              </a:rPr>
              <a:t>diminuent</a:t>
            </a:r>
            <a:r>
              <a:rPr kumimoji="0" lang="fr-FR" altLang="fr-FR" sz="2100" b="0" i="0" u="none" strike="noStrike" cap="none" normalizeH="0" baseline="0" dirty="0">
                <a:ln>
                  <a:noFill/>
                </a:ln>
                <a:solidFill>
                  <a:srgbClr val="1F1F1F"/>
                </a:solidFill>
                <a:effectLst/>
                <a:latin typeface="inherit"/>
              </a:rPr>
              <a:t> à S1 (p=0,0399), S3 (p=0,0058</a:t>
            </a:r>
            <a:r>
              <a:rPr lang="fr-FR" altLang="fr-FR" sz="2100" dirty="0">
                <a:solidFill>
                  <a:srgbClr val="1F1F1F"/>
                </a:solidFill>
                <a:latin typeface="inherit"/>
              </a:rPr>
              <a:t>), </a:t>
            </a:r>
            <a:r>
              <a:rPr kumimoji="0" lang="fr-FR" altLang="fr-FR" sz="2100" b="0" i="0" u="none" strike="noStrike" cap="none" normalizeH="0" baseline="0" dirty="0">
                <a:ln>
                  <a:noFill/>
                </a:ln>
                <a:solidFill>
                  <a:srgbClr val="1F1F1F"/>
                </a:solidFill>
                <a:effectLst/>
                <a:latin typeface="inherit"/>
              </a:rPr>
              <a:t>S4 (p=0,0298) et restent inchangées à S5 et S6.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100" b="0" i="0" u="none" strike="noStrike" cap="none" normalizeH="0" baseline="0" dirty="0">
              <a:ln>
                <a:noFill/>
              </a:ln>
              <a:solidFill>
                <a:srgbClr val="1F1F1F"/>
              </a:solidFill>
              <a:effectLst/>
              <a:latin typeface="inherit"/>
            </a:endParaRPr>
          </a:p>
        </p:txBody>
      </p:sp>
      <p:graphicFrame>
        <p:nvGraphicFramePr>
          <p:cNvPr id="4" name="Tableau 3">
            <a:extLst>
              <a:ext uri="{FF2B5EF4-FFF2-40B4-BE49-F238E27FC236}">
                <a16:creationId xmlns:a16="http://schemas.microsoft.com/office/drawing/2014/main" id="{339C77BE-728B-4B17-B168-EE4C5F60E1F2}"/>
              </a:ext>
            </a:extLst>
          </p:cNvPr>
          <p:cNvGraphicFramePr>
            <a:graphicFrameLocks noGrp="1"/>
          </p:cNvGraphicFramePr>
          <p:nvPr>
            <p:extLst>
              <p:ext uri="{D42A27DB-BD31-4B8C-83A1-F6EECF244321}">
                <p14:modId xmlns:p14="http://schemas.microsoft.com/office/powerpoint/2010/main" val="2537112461"/>
              </p:ext>
            </p:extLst>
          </p:nvPr>
        </p:nvGraphicFramePr>
        <p:xfrm>
          <a:off x="357441" y="4480878"/>
          <a:ext cx="5643245" cy="1996440"/>
        </p:xfrm>
        <a:graphic>
          <a:graphicData uri="http://schemas.openxmlformats.org/drawingml/2006/table">
            <a:tbl>
              <a:tblPr firstRow="1" firstCol="1" bandRow="1">
                <a:tableStyleId>{5C22544A-7EE6-4342-B048-85BDC9FD1C3A}</a:tableStyleId>
              </a:tblPr>
              <a:tblGrid>
                <a:gridCol w="799465">
                  <a:extLst>
                    <a:ext uri="{9D8B030D-6E8A-4147-A177-3AD203B41FA5}">
                      <a16:colId xmlns:a16="http://schemas.microsoft.com/office/drawing/2014/main" val="2786796334"/>
                    </a:ext>
                  </a:extLst>
                </a:gridCol>
                <a:gridCol w="541655">
                  <a:extLst>
                    <a:ext uri="{9D8B030D-6E8A-4147-A177-3AD203B41FA5}">
                      <a16:colId xmlns:a16="http://schemas.microsoft.com/office/drawing/2014/main" val="2718213898"/>
                    </a:ext>
                  </a:extLst>
                </a:gridCol>
                <a:gridCol w="541655">
                  <a:extLst>
                    <a:ext uri="{9D8B030D-6E8A-4147-A177-3AD203B41FA5}">
                      <a16:colId xmlns:a16="http://schemas.microsoft.com/office/drawing/2014/main" val="806827173"/>
                    </a:ext>
                  </a:extLst>
                </a:gridCol>
                <a:gridCol w="636905">
                  <a:extLst>
                    <a:ext uri="{9D8B030D-6E8A-4147-A177-3AD203B41FA5}">
                      <a16:colId xmlns:a16="http://schemas.microsoft.com/office/drawing/2014/main" val="3027687173"/>
                    </a:ext>
                  </a:extLst>
                </a:gridCol>
                <a:gridCol w="636905">
                  <a:extLst>
                    <a:ext uri="{9D8B030D-6E8A-4147-A177-3AD203B41FA5}">
                      <a16:colId xmlns:a16="http://schemas.microsoft.com/office/drawing/2014/main" val="3509352136"/>
                    </a:ext>
                  </a:extLst>
                </a:gridCol>
                <a:gridCol w="1153160">
                  <a:extLst>
                    <a:ext uri="{9D8B030D-6E8A-4147-A177-3AD203B41FA5}">
                      <a16:colId xmlns:a16="http://schemas.microsoft.com/office/drawing/2014/main" val="3599979722"/>
                    </a:ext>
                  </a:extLst>
                </a:gridCol>
                <a:gridCol w="1333500">
                  <a:extLst>
                    <a:ext uri="{9D8B030D-6E8A-4147-A177-3AD203B41FA5}">
                      <a16:colId xmlns:a16="http://schemas.microsoft.com/office/drawing/2014/main" val="1231683243"/>
                    </a:ext>
                  </a:extLst>
                </a:gridCol>
              </a:tblGrid>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4">
                  <a:txBody>
                    <a:bodyPr/>
                    <a:lstStyle/>
                    <a:p>
                      <a:pPr algn="ctr">
                        <a:lnSpc>
                          <a:spcPts val="1100"/>
                        </a:lnSpc>
                        <a:spcAft>
                          <a:spcPts val="0"/>
                        </a:spcAft>
                      </a:pPr>
                      <a:r>
                        <a:rPr lang="en-US" sz="1050" kern="0">
                          <a:effectLst/>
                        </a:rPr>
                        <a:t>SNR</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gridSpan="2">
                  <a:txBody>
                    <a:bodyPr/>
                    <a:lstStyle/>
                    <a:p>
                      <a:pPr algn="ctr">
                        <a:lnSpc>
                          <a:spcPts val="1100"/>
                        </a:lnSpc>
                        <a:spcAft>
                          <a:spcPts val="0"/>
                        </a:spcAft>
                      </a:pPr>
                      <a:r>
                        <a:rPr lang="en-US" sz="1050" kern="0">
                          <a:effectLst/>
                        </a:rPr>
                        <a:t>CNR</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extLst>
                  <a:ext uri="{0D108BD9-81ED-4DB2-BD59-A6C34878D82A}">
                    <a16:rowId xmlns:a16="http://schemas.microsoft.com/office/drawing/2014/main" val="2063607058"/>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2">
                  <a:txBody>
                    <a:bodyPr/>
                    <a:lstStyle/>
                    <a:p>
                      <a:pPr algn="ctr">
                        <a:lnSpc>
                          <a:spcPts val="1100"/>
                        </a:lnSpc>
                        <a:spcAft>
                          <a:spcPts val="0"/>
                        </a:spcAft>
                      </a:pPr>
                      <a:r>
                        <a:rPr lang="fr-FR" sz="1200" kern="100" dirty="0" err="1">
                          <a:solidFill>
                            <a:srgbClr val="000000"/>
                          </a:solidFill>
                          <a:effectLst/>
                          <a:latin typeface="Times New Roman" panose="02020603050405020304" pitchFamily="18" charset="0"/>
                          <a:ea typeface="Calibri" panose="020F0502020204030204" pitchFamily="34" charset="0"/>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fr-FR" sz="1200" kern="100" dirty="0" err="1">
                          <a:solidFill>
                            <a:srgbClr val="000000"/>
                          </a:solidFill>
                          <a:effectLst/>
                          <a:latin typeface="Times New Roman" panose="02020603050405020304" pitchFamily="18" charset="0"/>
                          <a:ea typeface="Calibri" panose="020F0502020204030204" pitchFamily="34" charset="0"/>
                        </a:rPr>
                        <a:t>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a:txBody>
                    <a:bodyPr/>
                    <a:lstStyle/>
                    <a:p>
                      <a:pPr algn="ctr">
                        <a:lnSpc>
                          <a:spcPts val="1100"/>
                        </a:lnSpc>
                        <a:spcAft>
                          <a:spcPts val="0"/>
                        </a:spcAft>
                      </a:pPr>
                      <a:r>
                        <a:rPr lang="fr-FR" sz="1200" kern="100" dirty="0" err="1">
                          <a:solidFill>
                            <a:srgbClr val="000000"/>
                          </a:solidFill>
                          <a:effectLst/>
                          <a:latin typeface="Times New Roman" panose="02020603050405020304" pitchFamily="18" charset="0"/>
                          <a:ea typeface="Calibri" panose="020F0502020204030204" pitchFamily="34" charset="0"/>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err="1">
                          <a:solidFill>
                            <a:srgbClr val="000000"/>
                          </a:solidFill>
                          <a:effectLst/>
                          <a:latin typeface="Times New Roman" panose="02020603050405020304" pitchFamily="18" charset="0"/>
                          <a:ea typeface="Calibri" panose="020F0502020204030204" pitchFamily="34" charset="0"/>
                        </a:rPr>
                        <a:t>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513140890"/>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946180262"/>
                  </a:ext>
                </a:extLst>
              </a:tr>
              <a:tr h="200660">
                <a:tc>
                  <a:txBody>
                    <a:bodyPr/>
                    <a:lstStyle/>
                    <a:p>
                      <a:pPr algn="ctr">
                        <a:lnSpc>
                          <a:spcPts val="1100"/>
                        </a:lnSpc>
                        <a:spcAft>
                          <a:spcPts val="0"/>
                        </a:spcAft>
                      </a:pPr>
                      <a:r>
                        <a:rPr lang="en-US" sz="1050" kern="0">
                          <a:effectLst/>
                        </a:rPr>
                        <a:t>Before</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40±23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31±17</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46±11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35±10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1.34±0.22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1.36±0.14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268564057"/>
                  </a:ext>
                </a:extLst>
              </a:tr>
              <a:tr h="200660">
                <a:tc>
                  <a:txBody>
                    <a:bodyPr/>
                    <a:lstStyle/>
                    <a:p>
                      <a:pPr algn="ctr">
                        <a:lnSpc>
                          <a:spcPts val="1100"/>
                        </a:lnSpc>
                        <a:spcAft>
                          <a:spcPts val="0"/>
                        </a:spcAft>
                      </a:pPr>
                      <a:r>
                        <a:rPr lang="en-US" sz="1050" kern="0">
                          <a:effectLst/>
                        </a:rPr>
                        <a:t>W1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35±10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26±10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34±9</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24±6</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1.38±0.35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1.42±0.18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234118746"/>
                  </a:ext>
                </a:extLst>
              </a:tr>
              <a:tr h="190500">
                <a:tc>
                  <a:txBody>
                    <a:bodyPr/>
                    <a:lstStyle/>
                    <a:p>
                      <a:pPr algn="ctr">
                        <a:lnSpc>
                          <a:spcPts val="1100"/>
                        </a:lnSpc>
                        <a:spcAft>
                          <a:spcPts val="0"/>
                        </a:spcAft>
                      </a:pPr>
                      <a:r>
                        <a:rPr lang="en-US" sz="1050" kern="0">
                          <a:effectLst/>
                        </a:rPr>
                        <a:t>W2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43±11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30±7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29±7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1.46±0.28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1.15±0.21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809425207"/>
                  </a:ext>
                </a:extLst>
              </a:tr>
              <a:tr h="200660">
                <a:tc>
                  <a:txBody>
                    <a:bodyPr/>
                    <a:lstStyle/>
                    <a:p>
                      <a:pPr algn="ctr">
                        <a:lnSpc>
                          <a:spcPts val="1100"/>
                        </a:lnSpc>
                        <a:spcAft>
                          <a:spcPts val="0"/>
                        </a:spcAft>
                      </a:pPr>
                      <a:r>
                        <a:rPr lang="en-US" sz="1050" kern="0">
                          <a:effectLst/>
                        </a:rPr>
                        <a:t>W3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23±3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21±4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1.06±0.20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1.11±0.12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583590525"/>
                  </a:ext>
                </a:extLst>
              </a:tr>
              <a:tr h="200660">
                <a:tc>
                  <a:txBody>
                    <a:bodyPr/>
                    <a:lstStyle/>
                    <a:p>
                      <a:pPr algn="ctr">
                        <a:lnSpc>
                          <a:spcPts val="1100"/>
                        </a:lnSpc>
                        <a:spcAft>
                          <a:spcPts val="0"/>
                        </a:spcAft>
                      </a:pPr>
                      <a:r>
                        <a:rPr lang="en-US" sz="1050" kern="0">
                          <a:effectLst/>
                        </a:rPr>
                        <a:t>W4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28±4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18±3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1.31±0.21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1.09±0.01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140095988"/>
                  </a:ext>
                </a:extLst>
              </a:tr>
              <a:tr h="200660">
                <a:tc>
                  <a:txBody>
                    <a:bodyPr/>
                    <a:lstStyle/>
                    <a:p>
                      <a:pPr algn="ctr">
                        <a:lnSpc>
                          <a:spcPts val="1100"/>
                        </a:lnSpc>
                        <a:spcAft>
                          <a:spcPts val="0"/>
                        </a:spcAft>
                      </a:pPr>
                      <a:r>
                        <a:rPr lang="en-US" sz="1050" kern="0">
                          <a:effectLst/>
                        </a:rPr>
                        <a:t>W5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37±5</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30±16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30±7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24±9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1.43±0.42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1.27±0.13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295255252"/>
                  </a:ext>
                </a:extLst>
              </a:tr>
              <a:tr h="200660">
                <a:tc>
                  <a:txBody>
                    <a:bodyPr/>
                    <a:lstStyle/>
                    <a:p>
                      <a:pPr algn="ctr">
                        <a:lnSpc>
                          <a:spcPts val="1100"/>
                        </a:lnSpc>
                        <a:spcAft>
                          <a:spcPts val="0"/>
                        </a:spcAft>
                      </a:pPr>
                      <a:r>
                        <a:rPr lang="en-US" sz="1050" kern="0">
                          <a:effectLst/>
                        </a:rPr>
                        <a:t>W6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33±5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22±2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31±2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20±1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1.55±0.29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1.51±0.10</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520451391"/>
                  </a:ext>
                </a:extLst>
              </a:tr>
            </a:tbl>
          </a:graphicData>
        </a:graphic>
      </p:graphicFrame>
      <p:graphicFrame>
        <p:nvGraphicFramePr>
          <p:cNvPr id="5" name="Tableau 4">
            <a:extLst>
              <a:ext uri="{FF2B5EF4-FFF2-40B4-BE49-F238E27FC236}">
                <a16:creationId xmlns:a16="http://schemas.microsoft.com/office/drawing/2014/main" id="{876C2781-E38A-4A68-B0EC-692B099887BA}"/>
              </a:ext>
            </a:extLst>
          </p:cNvPr>
          <p:cNvGraphicFramePr>
            <a:graphicFrameLocks noGrp="1"/>
          </p:cNvGraphicFramePr>
          <p:nvPr>
            <p:extLst>
              <p:ext uri="{D42A27DB-BD31-4B8C-83A1-F6EECF244321}">
                <p14:modId xmlns:p14="http://schemas.microsoft.com/office/powerpoint/2010/main" val="3691141041"/>
              </p:ext>
            </p:extLst>
          </p:nvPr>
        </p:nvGraphicFramePr>
        <p:xfrm>
          <a:off x="6191314" y="3919538"/>
          <a:ext cx="5643245" cy="2563114"/>
        </p:xfrm>
        <a:graphic>
          <a:graphicData uri="http://schemas.openxmlformats.org/drawingml/2006/table">
            <a:tbl>
              <a:tblPr firstRow="1" firstCol="1" bandRow="1">
                <a:tableStyleId>{5C22544A-7EE6-4342-B048-85BDC9FD1C3A}</a:tableStyleId>
              </a:tblPr>
              <a:tblGrid>
                <a:gridCol w="799465">
                  <a:extLst>
                    <a:ext uri="{9D8B030D-6E8A-4147-A177-3AD203B41FA5}">
                      <a16:colId xmlns:a16="http://schemas.microsoft.com/office/drawing/2014/main" val="2346347717"/>
                    </a:ext>
                  </a:extLst>
                </a:gridCol>
                <a:gridCol w="541655">
                  <a:extLst>
                    <a:ext uri="{9D8B030D-6E8A-4147-A177-3AD203B41FA5}">
                      <a16:colId xmlns:a16="http://schemas.microsoft.com/office/drawing/2014/main" val="2734445123"/>
                    </a:ext>
                  </a:extLst>
                </a:gridCol>
                <a:gridCol w="541655">
                  <a:extLst>
                    <a:ext uri="{9D8B030D-6E8A-4147-A177-3AD203B41FA5}">
                      <a16:colId xmlns:a16="http://schemas.microsoft.com/office/drawing/2014/main" val="373524568"/>
                    </a:ext>
                  </a:extLst>
                </a:gridCol>
                <a:gridCol w="636905">
                  <a:extLst>
                    <a:ext uri="{9D8B030D-6E8A-4147-A177-3AD203B41FA5}">
                      <a16:colId xmlns:a16="http://schemas.microsoft.com/office/drawing/2014/main" val="2096886446"/>
                    </a:ext>
                  </a:extLst>
                </a:gridCol>
                <a:gridCol w="636905">
                  <a:extLst>
                    <a:ext uri="{9D8B030D-6E8A-4147-A177-3AD203B41FA5}">
                      <a16:colId xmlns:a16="http://schemas.microsoft.com/office/drawing/2014/main" val="3025363475"/>
                    </a:ext>
                  </a:extLst>
                </a:gridCol>
                <a:gridCol w="576580">
                  <a:extLst>
                    <a:ext uri="{9D8B030D-6E8A-4147-A177-3AD203B41FA5}">
                      <a16:colId xmlns:a16="http://schemas.microsoft.com/office/drawing/2014/main" val="3159380890"/>
                    </a:ext>
                  </a:extLst>
                </a:gridCol>
                <a:gridCol w="576580">
                  <a:extLst>
                    <a:ext uri="{9D8B030D-6E8A-4147-A177-3AD203B41FA5}">
                      <a16:colId xmlns:a16="http://schemas.microsoft.com/office/drawing/2014/main" val="2519914686"/>
                    </a:ext>
                  </a:extLst>
                </a:gridCol>
                <a:gridCol w="666750">
                  <a:extLst>
                    <a:ext uri="{9D8B030D-6E8A-4147-A177-3AD203B41FA5}">
                      <a16:colId xmlns:a16="http://schemas.microsoft.com/office/drawing/2014/main" val="2931197196"/>
                    </a:ext>
                  </a:extLst>
                </a:gridCol>
                <a:gridCol w="666750">
                  <a:extLst>
                    <a:ext uri="{9D8B030D-6E8A-4147-A177-3AD203B41FA5}">
                      <a16:colId xmlns:a16="http://schemas.microsoft.com/office/drawing/2014/main" val="2069448960"/>
                    </a:ext>
                  </a:extLst>
                </a:gridCol>
              </a:tblGrid>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4">
                  <a:txBody>
                    <a:bodyPr/>
                    <a:lstStyle/>
                    <a:p>
                      <a:pPr algn="ctr">
                        <a:lnSpc>
                          <a:spcPts val="1100"/>
                        </a:lnSpc>
                        <a:spcAft>
                          <a:spcPts val="0"/>
                        </a:spcAft>
                      </a:pPr>
                      <a:r>
                        <a:rPr lang="en-US" sz="1050" kern="0">
                          <a:effectLst/>
                        </a:rPr>
                        <a:t>T1 (ms)</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a:lnSpc>
                          <a:spcPts val="1100"/>
                        </a:lnSpc>
                        <a:spcAft>
                          <a:spcPts val="0"/>
                        </a:spcAft>
                      </a:pPr>
                      <a:r>
                        <a:rPr lang="en-US" sz="1050" kern="0">
                          <a:effectLst/>
                        </a:rPr>
                        <a:t>T2 (ms)</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649324881"/>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2">
                  <a:txBody>
                    <a:bodyPr/>
                    <a:lstStyle/>
                    <a:p>
                      <a:pPr algn="ctr">
                        <a:lnSpc>
                          <a:spcPts val="1100"/>
                        </a:lnSpc>
                        <a:spcAft>
                          <a:spcPts val="0"/>
                        </a:spcAft>
                      </a:pPr>
                      <a:r>
                        <a:rPr lang="en-US" sz="1050" kern="0" dirty="0">
                          <a:solidFill>
                            <a:srgbClr val="000000"/>
                          </a:solidFill>
                          <a:effectLst/>
                          <a:latin typeface="Times New Roman" panose="02020603050405020304" pitchFamily="18" charset="0"/>
                          <a:ea typeface="Calibri" panose="020F0502020204030204" pitchFamily="34" charset="0"/>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fr-FR" sz="1200" kern="100" dirty="0">
                          <a:solidFill>
                            <a:srgbClr val="000000"/>
                          </a:solidFill>
                          <a:effectLst/>
                          <a:latin typeface="Times New Roman" panose="02020603050405020304" pitchFamily="18" charset="0"/>
                          <a:ea typeface="Calibri" panose="020F0502020204030204" pitchFamily="34" charset="0"/>
                        </a:rPr>
                        <a:t>TTT</a:t>
                      </a: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en-US" sz="1050" kern="0" dirty="0">
                          <a:effectLst/>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en-US" sz="1050" kern="0" dirty="0">
                          <a:effectLst/>
                        </a:rPr>
                        <a:t>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extLst>
                  <a:ext uri="{0D108BD9-81ED-4DB2-BD59-A6C34878D82A}">
                    <a16:rowId xmlns:a16="http://schemas.microsoft.com/office/drawing/2014/main" val="3166700412"/>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405087367"/>
                  </a:ext>
                </a:extLst>
              </a:tr>
              <a:tr h="200660">
                <a:tc>
                  <a:txBody>
                    <a:bodyPr/>
                    <a:lstStyle/>
                    <a:p>
                      <a:pPr algn="ctr">
                        <a:lnSpc>
                          <a:spcPts val="1100"/>
                        </a:lnSpc>
                        <a:spcAft>
                          <a:spcPts val="0"/>
                        </a:spcAft>
                      </a:pPr>
                      <a:r>
                        <a:rPr lang="en-US" sz="1050" kern="0">
                          <a:effectLst/>
                        </a:rPr>
                        <a:t>Before</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704±6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1951±23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717±17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2063±87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37±28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75±9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108±13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778472672"/>
                  </a:ext>
                </a:extLst>
              </a:tr>
              <a:tr h="200660">
                <a:tc>
                  <a:txBody>
                    <a:bodyPr/>
                    <a:lstStyle/>
                    <a:p>
                      <a:pPr algn="ctr">
                        <a:lnSpc>
                          <a:spcPts val="1100"/>
                        </a:lnSpc>
                        <a:spcAft>
                          <a:spcPts val="0"/>
                        </a:spcAft>
                      </a:pPr>
                      <a:r>
                        <a:rPr lang="en-US" sz="1050" kern="0">
                          <a:effectLst/>
                        </a:rPr>
                        <a:t>W1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612±68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1487±118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709±7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2932±39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109±52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82±21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83±38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103±13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463468859"/>
                  </a:ext>
                </a:extLst>
              </a:tr>
              <a:tr h="190500">
                <a:tc>
                  <a:txBody>
                    <a:bodyPr/>
                    <a:lstStyle/>
                    <a:p>
                      <a:pPr algn="ctr">
                        <a:lnSpc>
                          <a:spcPts val="1100"/>
                        </a:lnSpc>
                        <a:spcAft>
                          <a:spcPts val="0"/>
                        </a:spcAft>
                      </a:pPr>
                      <a:r>
                        <a:rPr lang="en-US" sz="1050" kern="0" dirty="0">
                          <a:effectLst/>
                        </a:rPr>
                        <a:t>W2</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603±92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1330±48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729±20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1984±143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120±26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64±15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86±21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104±3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775471080"/>
                  </a:ext>
                </a:extLst>
              </a:tr>
              <a:tr h="200660">
                <a:tc>
                  <a:txBody>
                    <a:bodyPr/>
                    <a:lstStyle/>
                    <a:p>
                      <a:pPr algn="ctr">
                        <a:lnSpc>
                          <a:spcPts val="1100"/>
                        </a:lnSpc>
                        <a:spcAft>
                          <a:spcPts val="0"/>
                        </a:spcAft>
                      </a:pPr>
                      <a:r>
                        <a:rPr lang="en-US" sz="1050" kern="0">
                          <a:effectLst/>
                        </a:rPr>
                        <a:t>W3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553±62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1239±200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763±16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1762±8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129±28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66±31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116±31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035567011"/>
                  </a:ext>
                </a:extLst>
              </a:tr>
              <a:tr h="200660">
                <a:tc>
                  <a:txBody>
                    <a:bodyPr/>
                    <a:lstStyle/>
                    <a:p>
                      <a:pPr algn="ctr">
                        <a:lnSpc>
                          <a:spcPts val="1100"/>
                        </a:lnSpc>
                        <a:spcAft>
                          <a:spcPts val="0"/>
                        </a:spcAft>
                      </a:pPr>
                      <a:r>
                        <a:rPr lang="en-US" sz="1050" kern="0">
                          <a:effectLst/>
                        </a:rPr>
                        <a:t>W4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603±64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1367±130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723±17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2043±25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112±14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70±28</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86±26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106±8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250096191"/>
                  </a:ext>
                </a:extLst>
              </a:tr>
              <a:tr h="200660">
                <a:tc>
                  <a:txBody>
                    <a:bodyPr/>
                    <a:lstStyle/>
                    <a:p>
                      <a:pPr algn="ctr">
                        <a:lnSpc>
                          <a:spcPts val="1100"/>
                        </a:lnSpc>
                        <a:spcAft>
                          <a:spcPts val="0"/>
                        </a:spcAft>
                      </a:pPr>
                      <a:r>
                        <a:rPr lang="en-US" sz="1050" kern="0">
                          <a:effectLst/>
                        </a:rPr>
                        <a:t>W5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634±103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1271±63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727±5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1987±9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109±19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80±24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81±15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779983363"/>
                  </a:ext>
                </a:extLst>
              </a:tr>
              <a:tr h="200660">
                <a:tc>
                  <a:txBody>
                    <a:bodyPr/>
                    <a:lstStyle/>
                    <a:p>
                      <a:pPr algn="ctr">
                        <a:lnSpc>
                          <a:spcPts val="1100"/>
                        </a:lnSpc>
                        <a:spcAft>
                          <a:spcPts val="0"/>
                        </a:spcAft>
                      </a:pPr>
                      <a:r>
                        <a:rPr lang="en-US" sz="1050" kern="0">
                          <a:effectLst/>
                        </a:rPr>
                        <a:t>W6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603±126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1228±94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694±5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1892±3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138±33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73±24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63±40</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112±7</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959721502"/>
                  </a:ext>
                </a:extLst>
              </a:tr>
            </a:tbl>
          </a:graphicData>
        </a:graphic>
      </p:graphicFrame>
      <p:sp>
        <p:nvSpPr>
          <p:cNvPr id="8" name="Rectangle à coins arrondis 9">
            <a:extLst>
              <a:ext uri="{FF2B5EF4-FFF2-40B4-BE49-F238E27FC236}">
                <a16:creationId xmlns:a16="http://schemas.microsoft.com/office/drawing/2014/main" id="{50759932-5DF4-7158-DE09-656C9CFACE3B}"/>
              </a:ext>
            </a:extLst>
          </p:cNvPr>
          <p:cNvSpPr/>
          <p:nvPr/>
        </p:nvSpPr>
        <p:spPr>
          <a:xfrm>
            <a:off x="73572" y="91155"/>
            <a:ext cx="12044856" cy="6675692"/>
          </a:xfrm>
          <a:prstGeom prst="roundRect">
            <a:avLst/>
          </a:prstGeom>
          <a:noFill/>
          <a:ln w="76200">
            <a:solidFill>
              <a:srgbClr val="DEC5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B5DA245C-FE2F-358D-61CB-DAA9C4DBB162}"/>
              </a:ext>
            </a:extLst>
          </p:cNvPr>
          <p:cNvPicPr>
            <a:picLocks noChangeAspect="1"/>
          </p:cNvPicPr>
          <p:nvPr/>
        </p:nvPicPr>
        <p:blipFill rotWithShape="1">
          <a:blip r:embed="rId2">
            <a:extLst>
              <a:ext uri="{28A0092B-C50C-407E-A947-70E740481C1C}">
                <a14:useLocalDpi xmlns:a14="http://schemas.microsoft.com/office/drawing/2010/main" val="0"/>
              </a:ext>
            </a:extLst>
          </a:blip>
          <a:srcRect l="11806" t="8389" r="16050" b="14638"/>
          <a:stretch/>
        </p:blipFill>
        <p:spPr>
          <a:xfrm>
            <a:off x="11581360" y="6038785"/>
            <a:ext cx="610640" cy="819216"/>
          </a:xfrm>
          <a:prstGeom prst="rect">
            <a:avLst/>
          </a:prstGeom>
        </p:spPr>
      </p:pic>
    </p:spTree>
    <p:extLst>
      <p:ext uri="{BB962C8B-B14F-4D97-AF65-F5344CB8AC3E}">
        <p14:creationId xmlns:p14="http://schemas.microsoft.com/office/powerpoint/2010/main" val="4113153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a:extLst>
              <a:ext uri="{FF2B5EF4-FFF2-40B4-BE49-F238E27FC236}">
                <a16:creationId xmlns:a16="http://schemas.microsoft.com/office/drawing/2014/main" id="{0D19D0F8-BB40-4EF3-B9E2-E4616D4507D0}"/>
              </a:ext>
            </a:extLst>
          </p:cNvPr>
          <p:cNvGraphicFramePr>
            <a:graphicFrameLocks noGrp="1"/>
          </p:cNvGraphicFramePr>
          <p:nvPr>
            <p:extLst>
              <p:ext uri="{D42A27DB-BD31-4B8C-83A1-F6EECF244321}">
                <p14:modId xmlns:p14="http://schemas.microsoft.com/office/powerpoint/2010/main" val="2288296206"/>
              </p:ext>
            </p:extLst>
          </p:nvPr>
        </p:nvGraphicFramePr>
        <p:xfrm>
          <a:off x="357441" y="4480878"/>
          <a:ext cx="5643245" cy="1996440"/>
        </p:xfrm>
        <a:graphic>
          <a:graphicData uri="http://schemas.openxmlformats.org/drawingml/2006/table">
            <a:tbl>
              <a:tblPr firstRow="1" firstCol="1" bandRow="1">
                <a:tableStyleId>{5C22544A-7EE6-4342-B048-85BDC9FD1C3A}</a:tableStyleId>
              </a:tblPr>
              <a:tblGrid>
                <a:gridCol w="799465">
                  <a:extLst>
                    <a:ext uri="{9D8B030D-6E8A-4147-A177-3AD203B41FA5}">
                      <a16:colId xmlns:a16="http://schemas.microsoft.com/office/drawing/2014/main" val="2786796334"/>
                    </a:ext>
                  </a:extLst>
                </a:gridCol>
                <a:gridCol w="541655">
                  <a:extLst>
                    <a:ext uri="{9D8B030D-6E8A-4147-A177-3AD203B41FA5}">
                      <a16:colId xmlns:a16="http://schemas.microsoft.com/office/drawing/2014/main" val="2718213898"/>
                    </a:ext>
                  </a:extLst>
                </a:gridCol>
                <a:gridCol w="541655">
                  <a:extLst>
                    <a:ext uri="{9D8B030D-6E8A-4147-A177-3AD203B41FA5}">
                      <a16:colId xmlns:a16="http://schemas.microsoft.com/office/drawing/2014/main" val="806827173"/>
                    </a:ext>
                  </a:extLst>
                </a:gridCol>
                <a:gridCol w="636905">
                  <a:extLst>
                    <a:ext uri="{9D8B030D-6E8A-4147-A177-3AD203B41FA5}">
                      <a16:colId xmlns:a16="http://schemas.microsoft.com/office/drawing/2014/main" val="3027687173"/>
                    </a:ext>
                  </a:extLst>
                </a:gridCol>
                <a:gridCol w="636905">
                  <a:extLst>
                    <a:ext uri="{9D8B030D-6E8A-4147-A177-3AD203B41FA5}">
                      <a16:colId xmlns:a16="http://schemas.microsoft.com/office/drawing/2014/main" val="3509352136"/>
                    </a:ext>
                  </a:extLst>
                </a:gridCol>
                <a:gridCol w="1153160">
                  <a:extLst>
                    <a:ext uri="{9D8B030D-6E8A-4147-A177-3AD203B41FA5}">
                      <a16:colId xmlns:a16="http://schemas.microsoft.com/office/drawing/2014/main" val="3599979722"/>
                    </a:ext>
                  </a:extLst>
                </a:gridCol>
                <a:gridCol w="1333500">
                  <a:extLst>
                    <a:ext uri="{9D8B030D-6E8A-4147-A177-3AD203B41FA5}">
                      <a16:colId xmlns:a16="http://schemas.microsoft.com/office/drawing/2014/main" val="1231683243"/>
                    </a:ext>
                  </a:extLst>
                </a:gridCol>
              </a:tblGrid>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4">
                  <a:txBody>
                    <a:bodyPr/>
                    <a:lstStyle/>
                    <a:p>
                      <a:pPr algn="ctr">
                        <a:lnSpc>
                          <a:spcPts val="1100"/>
                        </a:lnSpc>
                        <a:spcAft>
                          <a:spcPts val="0"/>
                        </a:spcAft>
                      </a:pPr>
                      <a:r>
                        <a:rPr lang="en-US" sz="1050" kern="0">
                          <a:effectLst/>
                        </a:rPr>
                        <a:t>SNR</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gridSpan="2">
                  <a:txBody>
                    <a:bodyPr/>
                    <a:lstStyle/>
                    <a:p>
                      <a:pPr algn="ctr">
                        <a:lnSpc>
                          <a:spcPts val="1100"/>
                        </a:lnSpc>
                        <a:spcAft>
                          <a:spcPts val="0"/>
                        </a:spcAft>
                      </a:pPr>
                      <a:r>
                        <a:rPr lang="en-US" sz="1050" kern="0">
                          <a:effectLst/>
                        </a:rPr>
                        <a:t>CNR</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extLst>
                  <a:ext uri="{0D108BD9-81ED-4DB2-BD59-A6C34878D82A}">
                    <a16:rowId xmlns:a16="http://schemas.microsoft.com/office/drawing/2014/main" val="2063607058"/>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2">
                  <a:txBody>
                    <a:bodyPr/>
                    <a:lstStyle/>
                    <a:p>
                      <a:pPr algn="ctr">
                        <a:lnSpc>
                          <a:spcPts val="1100"/>
                        </a:lnSpc>
                        <a:spcAft>
                          <a:spcPts val="0"/>
                        </a:spcAft>
                      </a:pPr>
                      <a:r>
                        <a:rPr lang="fr-FR" sz="1200" kern="100" dirty="0" err="1">
                          <a:solidFill>
                            <a:srgbClr val="000000"/>
                          </a:solidFill>
                          <a:effectLst/>
                          <a:latin typeface="Times New Roman" panose="02020603050405020304" pitchFamily="18" charset="0"/>
                          <a:ea typeface="Calibri" panose="020F0502020204030204" pitchFamily="34" charset="0"/>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fr-FR" sz="1200" kern="100" dirty="0" err="1">
                          <a:solidFill>
                            <a:srgbClr val="000000"/>
                          </a:solidFill>
                          <a:effectLst/>
                          <a:latin typeface="Times New Roman" panose="02020603050405020304" pitchFamily="18" charset="0"/>
                          <a:ea typeface="Calibri" panose="020F0502020204030204" pitchFamily="34" charset="0"/>
                        </a:rPr>
                        <a:t>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a:txBody>
                    <a:bodyPr/>
                    <a:lstStyle/>
                    <a:p>
                      <a:pPr algn="ctr">
                        <a:lnSpc>
                          <a:spcPts val="1100"/>
                        </a:lnSpc>
                        <a:spcAft>
                          <a:spcPts val="0"/>
                        </a:spcAft>
                      </a:pPr>
                      <a:r>
                        <a:rPr lang="fr-FR" sz="1200" kern="100" dirty="0" err="1">
                          <a:solidFill>
                            <a:srgbClr val="000000"/>
                          </a:solidFill>
                          <a:effectLst/>
                          <a:latin typeface="Times New Roman" panose="02020603050405020304" pitchFamily="18" charset="0"/>
                          <a:ea typeface="Calibri" panose="020F0502020204030204" pitchFamily="34" charset="0"/>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err="1">
                          <a:solidFill>
                            <a:srgbClr val="000000"/>
                          </a:solidFill>
                          <a:effectLst/>
                          <a:latin typeface="Times New Roman" panose="02020603050405020304" pitchFamily="18" charset="0"/>
                          <a:ea typeface="Calibri" panose="020F0502020204030204" pitchFamily="34" charset="0"/>
                        </a:rPr>
                        <a:t>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513140890"/>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946180262"/>
                  </a:ext>
                </a:extLst>
              </a:tr>
              <a:tr h="200660">
                <a:tc>
                  <a:txBody>
                    <a:bodyPr/>
                    <a:lstStyle/>
                    <a:p>
                      <a:pPr algn="ctr">
                        <a:lnSpc>
                          <a:spcPts val="1100"/>
                        </a:lnSpc>
                        <a:spcAft>
                          <a:spcPts val="0"/>
                        </a:spcAft>
                      </a:pPr>
                      <a:r>
                        <a:rPr lang="en-US" sz="1050" kern="0">
                          <a:effectLst/>
                        </a:rPr>
                        <a:t>Before</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40±23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31±17</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46±11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35±10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1.34±0.22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1.36±0.14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268564057"/>
                  </a:ext>
                </a:extLst>
              </a:tr>
              <a:tr h="200660">
                <a:tc>
                  <a:txBody>
                    <a:bodyPr/>
                    <a:lstStyle/>
                    <a:p>
                      <a:pPr algn="ctr">
                        <a:lnSpc>
                          <a:spcPts val="1100"/>
                        </a:lnSpc>
                        <a:spcAft>
                          <a:spcPts val="0"/>
                        </a:spcAft>
                      </a:pPr>
                      <a:r>
                        <a:rPr lang="en-US" sz="1050" kern="0">
                          <a:effectLst/>
                        </a:rPr>
                        <a:t>W1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35±10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26±10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34±9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24±6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1.38±0.35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1.42±0.18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234118746"/>
                  </a:ext>
                </a:extLst>
              </a:tr>
              <a:tr h="190500">
                <a:tc>
                  <a:txBody>
                    <a:bodyPr/>
                    <a:lstStyle/>
                    <a:p>
                      <a:pPr algn="ctr">
                        <a:lnSpc>
                          <a:spcPts val="1100"/>
                        </a:lnSpc>
                        <a:spcAft>
                          <a:spcPts val="0"/>
                        </a:spcAft>
                      </a:pPr>
                      <a:r>
                        <a:rPr lang="en-US" sz="1050" kern="0">
                          <a:effectLst/>
                        </a:rPr>
                        <a:t>W2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43±11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30±7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29±7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1.46±0.28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1.15±0.21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809425207"/>
                  </a:ext>
                </a:extLst>
              </a:tr>
              <a:tr h="200660">
                <a:tc>
                  <a:txBody>
                    <a:bodyPr/>
                    <a:lstStyle/>
                    <a:p>
                      <a:pPr algn="ctr">
                        <a:lnSpc>
                          <a:spcPts val="1100"/>
                        </a:lnSpc>
                        <a:spcAft>
                          <a:spcPts val="0"/>
                        </a:spcAft>
                      </a:pPr>
                      <a:r>
                        <a:rPr lang="en-US" sz="1050" kern="0">
                          <a:effectLst/>
                        </a:rPr>
                        <a:t>W3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23±3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21±4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1.06±0.20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1.11±0.12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583590525"/>
                  </a:ext>
                </a:extLst>
              </a:tr>
              <a:tr h="200660">
                <a:tc>
                  <a:txBody>
                    <a:bodyPr/>
                    <a:lstStyle/>
                    <a:p>
                      <a:pPr algn="ctr">
                        <a:lnSpc>
                          <a:spcPts val="1100"/>
                        </a:lnSpc>
                        <a:spcAft>
                          <a:spcPts val="0"/>
                        </a:spcAft>
                      </a:pPr>
                      <a:r>
                        <a:rPr lang="en-US" sz="1050" kern="0">
                          <a:effectLst/>
                        </a:rPr>
                        <a:t>W4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28±4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18±3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1.31±0.21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1.09±0.01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140095988"/>
                  </a:ext>
                </a:extLst>
              </a:tr>
              <a:tr h="200660">
                <a:tc>
                  <a:txBody>
                    <a:bodyPr/>
                    <a:lstStyle/>
                    <a:p>
                      <a:pPr algn="ctr">
                        <a:lnSpc>
                          <a:spcPts val="1100"/>
                        </a:lnSpc>
                        <a:spcAft>
                          <a:spcPts val="0"/>
                        </a:spcAft>
                      </a:pPr>
                      <a:r>
                        <a:rPr lang="en-US" sz="1050" kern="0">
                          <a:effectLst/>
                        </a:rPr>
                        <a:t>W5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37±5</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30±16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30±7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24±9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1.43±0.42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1.27±0.13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295255252"/>
                  </a:ext>
                </a:extLst>
              </a:tr>
              <a:tr h="200660">
                <a:tc>
                  <a:txBody>
                    <a:bodyPr/>
                    <a:lstStyle/>
                    <a:p>
                      <a:pPr algn="ctr">
                        <a:lnSpc>
                          <a:spcPts val="1100"/>
                        </a:lnSpc>
                        <a:spcAft>
                          <a:spcPts val="0"/>
                        </a:spcAft>
                      </a:pPr>
                      <a:r>
                        <a:rPr lang="en-US" sz="1050" kern="0">
                          <a:effectLst/>
                        </a:rPr>
                        <a:t>W6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33±5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22±2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31±2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20±1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1.55±0.29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1.51±0.10</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520451391"/>
                  </a:ext>
                </a:extLst>
              </a:tr>
            </a:tbl>
          </a:graphicData>
        </a:graphic>
      </p:graphicFrame>
      <p:sp>
        <p:nvSpPr>
          <p:cNvPr id="6" name="Rectangle 1">
            <a:extLst>
              <a:ext uri="{FF2B5EF4-FFF2-40B4-BE49-F238E27FC236}">
                <a16:creationId xmlns:a16="http://schemas.microsoft.com/office/drawing/2014/main" id="{4E601E18-34BB-4B0B-B7F5-6ED9CF93A8A0}"/>
              </a:ext>
            </a:extLst>
          </p:cNvPr>
          <p:cNvSpPr>
            <a:spLocks noChangeArrowheads="1"/>
          </p:cNvSpPr>
          <p:nvPr/>
        </p:nvSpPr>
        <p:spPr bwMode="auto">
          <a:xfrm>
            <a:off x="3275013" y="30035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8" name="Rectangle 7">
            <a:extLst>
              <a:ext uri="{FF2B5EF4-FFF2-40B4-BE49-F238E27FC236}">
                <a16:creationId xmlns:a16="http://schemas.microsoft.com/office/drawing/2014/main" id="{C73CA14A-CC20-4476-9380-3A565024A54E}"/>
              </a:ext>
            </a:extLst>
          </p:cNvPr>
          <p:cNvSpPr/>
          <p:nvPr/>
        </p:nvSpPr>
        <p:spPr>
          <a:xfrm>
            <a:off x="654622" y="1462088"/>
            <a:ext cx="11073384" cy="1477328"/>
          </a:xfrm>
          <a:prstGeom prst="rect">
            <a:avLst/>
          </a:prstGeom>
        </p:spPr>
        <p:txBody>
          <a:bodyPr wrap="square">
            <a:spAutoFit/>
          </a:bodyPr>
          <a:lstStyle/>
          <a:p>
            <a:pPr lvl="0" eaLnBrk="0" fontAlgn="base" hangingPunct="0">
              <a:spcBef>
                <a:spcPct val="0"/>
              </a:spcBef>
              <a:spcAft>
                <a:spcPct val="0"/>
              </a:spcAft>
            </a:pPr>
            <a:r>
              <a:rPr lang="fr-FR" altLang="fr-FR" dirty="0">
                <a:solidFill>
                  <a:srgbClr val="1F1F1F"/>
                </a:solidFill>
                <a:latin typeface="inherit"/>
              </a:rPr>
              <a:t>3.</a:t>
            </a:r>
          </a:p>
          <a:p>
            <a:pPr lvl="0" eaLnBrk="0" fontAlgn="base" hangingPunct="0">
              <a:spcBef>
                <a:spcPct val="0"/>
              </a:spcBef>
              <a:spcAft>
                <a:spcPct val="0"/>
              </a:spcAft>
            </a:pPr>
            <a:r>
              <a:rPr lang="fr-FR" altLang="fr-FR" dirty="0">
                <a:solidFill>
                  <a:srgbClr val="1F1F1F"/>
                </a:solidFill>
                <a:latin typeface="inherit"/>
              </a:rPr>
              <a:t>Les valeurs AF T2 </a:t>
            </a:r>
            <a:r>
              <a:rPr lang="fr-FR" altLang="fr-FR" dirty="0">
                <a:solidFill>
                  <a:srgbClr val="FF0000"/>
                </a:solidFill>
                <a:latin typeface="inherit"/>
              </a:rPr>
              <a:t>évoluent</a:t>
            </a:r>
            <a:r>
              <a:rPr lang="fr-FR" altLang="fr-FR" dirty="0">
                <a:solidFill>
                  <a:srgbClr val="1F1F1F"/>
                </a:solidFill>
                <a:latin typeface="inherit"/>
              </a:rPr>
              <a:t> à S1 (p=0,0399), S2 (p=0,0047), S3 (p=0,0237), S4 (p=0,0174), S5 (p=0,0466) </a:t>
            </a:r>
          </a:p>
          <a:p>
            <a:pPr lvl="0" eaLnBrk="0" fontAlgn="base" hangingPunct="0">
              <a:spcBef>
                <a:spcPct val="0"/>
              </a:spcBef>
              <a:spcAft>
                <a:spcPct val="0"/>
              </a:spcAft>
            </a:pPr>
            <a:r>
              <a:rPr lang="fr-FR" altLang="fr-FR" dirty="0">
                <a:solidFill>
                  <a:srgbClr val="1F1F1F"/>
                </a:solidFill>
                <a:latin typeface="inherit"/>
              </a:rPr>
              <a:t>et S6 (p=0,0148) qu’à J0. </a:t>
            </a:r>
          </a:p>
          <a:p>
            <a:pPr lvl="0" eaLnBrk="0" fontAlgn="base" hangingPunct="0">
              <a:spcBef>
                <a:spcPct val="0"/>
              </a:spcBef>
              <a:spcAft>
                <a:spcPct val="0"/>
              </a:spcAft>
            </a:pPr>
            <a:r>
              <a:rPr lang="fr-FR" altLang="fr-FR" dirty="0">
                <a:solidFill>
                  <a:srgbClr val="1F1F1F"/>
                </a:solidFill>
                <a:latin typeface="inherit"/>
              </a:rPr>
              <a:t>Les valeurs NP T2 évoluent à W1 (p=0,02523), W2 (p=0,00072), W3 (p=0,00019), W4 (p=0,00731), </a:t>
            </a:r>
          </a:p>
          <a:p>
            <a:pPr lvl="0" eaLnBrk="0" fontAlgn="base" hangingPunct="0">
              <a:spcBef>
                <a:spcPct val="0"/>
              </a:spcBef>
              <a:spcAft>
                <a:spcPct val="0"/>
              </a:spcAft>
            </a:pPr>
            <a:r>
              <a:rPr lang="fr-FR" altLang="fr-FR" dirty="0">
                <a:solidFill>
                  <a:srgbClr val="1F1F1F"/>
                </a:solidFill>
                <a:latin typeface="inherit"/>
              </a:rPr>
              <a:t>W5 (p=0,00649) et W6 (p=0,00019) qu'à J0. </a:t>
            </a:r>
          </a:p>
        </p:txBody>
      </p:sp>
      <p:sp>
        <p:nvSpPr>
          <p:cNvPr id="9" name="Titre 1">
            <a:extLst>
              <a:ext uri="{FF2B5EF4-FFF2-40B4-BE49-F238E27FC236}">
                <a16:creationId xmlns:a16="http://schemas.microsoft.com/office/drawing/2014/main" id="{B126B4E7-DD55-4398-B1DD-2D1F4DA64989}"/>
              </a:ext>
            </a:extLst>
          </p:cNvPr>
          <p:cNvSpPr>
            <a:spLocks noGrp="1"/>
          </p:cNvSpPr>
          <p:nvPr>
            <p:ph type="title"/>
          </p:nvPr>
        </p:nvSpPr>
        <p:spPr>
          <a:xfrm>
            <a:off x="838200" y="365125"/>
            <a:ext cx="10515600" cy="1325563"/>
          </a:xfrm>
        </p:spPr>
        <p:txBody>
          <a:bodyPr>
            <a:normAutofit fontScale="90000"/>
          </a:bodyPr>
          <a:lstStyle/>
          <a:p>
            <a:r>
              <a:rPr lang="fr-FR" dirty="0"/>
              <a:t>Résultats : </a:t>
            </a:r>
            <a:r>
              <a:rPr lang="fr-FR" altLang="fr-FR" dirty="0">
                <a:solidFill>
                  <a:srgbClr val="1F1F1F"/>
                </a:solidFill>
                <a:latin typeface="inherit"/>
              </a:rPr>
              <a:t>Analyse quantitative du DDD non traité </a:t>
            </a:r>
            <a:br>
              <a:rPr lang="fr-FR" altLang="fr-FR" dirty="0">
                <a:solidFill>
                  <a:srgbClr val="1F1F1F"/>
                </a:solidFill>
                <a:latin typeface="inherit"/>
              </a:rPr>
            </a:br>
            <a:endParaRPr lang="fr-FR" dirty="0"/>
          </a:p>
        </p:txBody>
      </p:sp>
      <p:graphicFrame>
        <p:nvGraphicFramePr>
          <p:cNvPr id="11" name="Tableau 10">
            <a:extLst>
              <a:ext uri="{FF2B5EF4-FFF2-40B4-BE49-F238E27FC236}">
                <a16:creationId xmlns:a16="http://schemas.microsoft.com/office/drawing/2014/main" id="{9A091F2C-DCD6-497F-AE69-31132551D68B}"/>
              </a:ext>
            </a:extLst>
          </p:cNvPr>
          <p:cNvGraphicFramePr>
            <a:graphicFrameLocks noGrp="1"/>
          </p:cNvGraphicFramePr>
          <p:nvPr>
            <p:extLst>
              <p:ext uri="{D42A27DB-BD31-4B8C-83A1-F6EECF244321}">
                <p14:modId xmlns:p14="http://schemas.microsoft.com/office/powerpoint/2010/main" val="4014848559"/>
              </p:ext>
            </p:extLst>
          </p:nvPr>
        </p:nvGraphicFramePr>
        <p:xfrm>
          <a:off x="6191314" y="3919538"/>
          <a:ext cx="5643245" cy="2563114"/>
        </p:xfrm>
        <a:graphic>
          <a:graphicData uri="http://schemas.openxmlformats.org/drawingml/2006/table">
            <a:tbl>
              <a:tblPr firstRow="1" firstCol="1" bandRow="1">
                <a:tableStyleId>{5C22544A-7EE6-4342-B048-85BDC9FD1C3A}</a:tableStyleId>
              </a:tblPr>
              <a:tblGrid>
                <a:gridCol w="799465">
                  <a:extLst>
                    <a:ext uri="{9D8B030D-6E8A-4147-A177-3AD203B41FA5}">
                      <a16:colId xmlns:a16="http://schemas.microsoft.com/office/drawing/2014/main" val="2346347717"/>
                    </a:ext>
                  </a:extLst>
                </a:gridCol>
                <a:gridCol w="541655">
                  <a:extLst>
                    <a:ext uri="{9D8B030D-6E8A-4147-A177-3AD203B41FA5}">
                      <a16:colId xmlns:a16="http://schemas.microsoft.com/office/drawing/2014/main" val="2734445123"/>
                    </a:ext>
                  </a:extLst>
                </a:gridCol>
                <a:gridCol w="541655">
                  <a:extLst>
                    <a:ext uri="{9D8B030D-6E8A-4147-A177-3AD203B41FA5}">
                      <a16:colId xmlns:a16="http://schemas.microsoft.com/office/drawing/2014/main" val="373524568"/>
                    </a:ext>
                  </a:extLst>
                </a:gridCol>
                <a:gridCol w="636905">
                  <a:extLst>
                    <a:ext uri="{9D8B030D-6E8A-4147-A177-3AD203B41FA5}">
                      <a16:colId xmlns:a16="http://schemas.microsoft.com/office/drawing/2014/main" val="2096886446"/>
                    </a:ext>
                  </a:extLst>
                </a:gridCol>
                <a:gridCol w="636905">
                  <a:extLst>
                    <a:ext uri="{9D8B030D-6E8A-4147-A177-3AD203B41FA5}">
                      <a16:colId xmlns:a16="http://schemas.microsoft.com/office/drawing/2014/main" val="3025363475"/>
                    </a:ext>
                  </a:extLst>
                </a:gridCol>
                <a:gridCol w="576580">
                  <a:extLst>
                    <a:ext uri="{9D8B030D-6E8A-4147-A177-3AD203B41FA5}">
                      <a16:colId xmlns:a16="http://schemas.microsoft.com/office/drawing/2014/main" val="3159380890"/>
                    </a:ext>
                  </a:extLst>
                </a:gridCol>
                <a:gridCol w="576580">
                  <a:extLst>
                    <a:ext uri="{9D8B030D-6E8A-4147-A177-3AD203B41FA5}">
                      <a16:colId xmlns:a16="http://schemas.microsoft.com/office/drawing/2014/main" val="2519914686"/>
                    </a:ext>
                  </a:extLst>
                </a:gridCol>
                <a:gridCol w="666750">
                  <a:extLst>
                    <a:ext uri="{9D8B030D-6E8A-4147-A177-3AD203B41FA5}">
                      <a16:colId xmlns:a16="http://schemas.microsoft.com/office/drawing/2014/main" val="2931197196"/>
                    </a:ext>
                  </a:extLst>
                </a:gridCol>
                <a:gridCol w="666750">
                  <a:extLst>
                    <a:ext uri="{9D8B030D-6E8A-4147-A177-3AD203B41FA5}">
                      <a16:colId xmlns:a16="http://schemas.microsoft.com/office/drawing/2014/main" val="2069448960"/>
                    </a:ext>
                  </a:extLst>
                </a:gridCol>
              </a:tblGrid>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4">
                  <a:txBody>
                    <a:bodyPr/>
                    <a:lstStyle/>
                    <a:p>
                      <a:pPr algn="ctr">
                        <a:lnSpc>
                          <a:spcPts val="1100"/>
                        </a:lnSpc>
                        <a:spcAft>
                          <a:spcPts val="0"/>
                        </a:spcAft>
                      </a:pPr>
                      <a:r>
                        <a:rPr lang="en-US" sz="1050" kern="0">
                          <a:effectLst/>
                        </a:rPr>
                        <a:t>T1 (ms)</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a:lnSpc>
                          <a:spcPts val="1100"/>
                        </a:lnSpc>
                        <a:spcAft>
                          <a:spcPts val="0"/>
                        </a:spcAft>
                      </a:pPr>
                      <a:r>
                        <a:rPr lang="en-US" sz="1050" kern="0">
                          <a:effectLst/>
                        </a:rPr>
                        <a:t>T2 (ms)</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649324881"/>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2">
                  <a:txBody>
                    <a:bodyPr/>
                    <a:lstStyle/>
                    <a:p>
                      <a:pPr algn="ctr">
                        <a:lnSpc>
                          <a:spcPts val="1100"/>
                        </a:lnSpc>
                        <a:spcAft>
                          <a:spcPts val="0"/>
                        </a:spcAft>
                      </a:pPr>
                      <a:r>
                        <a:rPr lang="en-US" sz="1050" kern="0" dirty="0">
                          <a:solidFill>
                            <a:srgbClr val="000000"/>
                          </a:solidFill>
                          <a:effectLst/>
                          <a:latin typeface="Times New Roman" panose="02020603050405020304" pitchFamily="18" charset="0"/>
                          <a:ea typeface="Calibri" panose="020F0502020204030204" pitchFamily="34" charset="0"/>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fr-FR" sz="1200" kern="100" dirty="0">
                          <a:solidFill>
                            <a:srgbClr val="000000"/>
                          </a:solidFill>
                          <a:effectLst/>
                          <a:latin typeface="Times New Roman" panose="02020603050405020304" pitchFamily="18" charset="0"/>
                          <a:ea typeface="Calibri" panose="020F0502020204030204" pitchFamily="34" charset="0"/>
                        </a:rPr>
                        <a:t>TTT</a:t>
                      </a: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en-US" sz="1050" kern="0" dirty="0">
                          <a:effectLst/>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en-US" sz="1050" kern="0" dirty="0">
                          <a:effectLst/>
                        </a:rPr>
                        <a:t>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extLst>
                  <a:ext uri="{0D108BD9-81ED-4DB2-BD59-A6C34878D82A}">
                    <a16:rowId xmlns:a16="http://schemas.microsoft.com/office/drawing/2014/main" val="3166700412"/>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405087367"/>
                  </a:ext>
                </a:extLst>
              </a:tr>
              <a:tr h="200660">
                <a:tc>
                  <a:txBody>
                    <a:bodyPr/>
                    <a:lstStyle/>
                    <a:p>
                      <a:pPr algn="ctr">
                        <a:lnSpc>
                          <a:spcPts val="1100"/>
                        </a:lnSpc>
                        <a:spcAft>
                          <a:spcPts val="0"/>
                        </a:spcAft>
                      </a:pPr>
                      <a:r>
                        <a:rPr lang="en-US" sz="1050" kern="0">
                          <a:effectLst/>
                        </a:rPr>
                        <a:t>Before</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704±6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1951±23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717±17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2063±87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37±28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75±9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108±13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778472672"/>
                  </a:ext>
                </a:extLst>
              </a:tr>
              <a:tr h="200660">
                <a:tc>
                  <a:txBody>
                    <a:bodyPr/>
                    <a:lstStyle/>
                    <a:p>
                      <a:pPr algn="ctr">
                        <a:lnSpc>
                          <a:spcPts val="1100"/>
                        </a:lnSpc>
                        <a:spcAft>
                          <a:spcPts val="0"/>
                        </a:spcAft>
                      </a:pPr>
                      <a:r>
                        <a:rPr lang="en-US" sz="1050" kern="0">
                          <a:effectLst/>
                        </a:rPr>
                        <a:t>W1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612±68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1487±118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709±7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2932±39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109±52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82±21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83±38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103±13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463468859"/>
                  </a:ext>
                </a:extLst>
              </a:tr>
              <a:tr h="190500">
                <a:tc>
                  <a:txBody>
                    <a:bodyPr/>
                    <a:lstStyle/>
                    <a:p>
                      <a:pPr algn="ctr">
                        <a:lnSpc>
                          <a:spcPts val="1100"/>
                        </a:lnSpc>
                        <a:spcAft>
                          <a:spcPts val="0"/>
                        </a:spcAft>
                      </a:pPr>
                      <a:r>
                        <a:rPr lang="en-US" sz="1050" kern="0" dirty="0">
                          <a:effectLst/>
                        </a:rPr>
                        <a:t>W2</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603±92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1330±48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729±20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1984±143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120±26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64±15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86±21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104±3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775471080"/>
                  </a:ext>
                </a:extLst>
              </a:tr>
              <a:tr h="200660">
                <a:tc>
                  <a:txBody>
                    <a:bodyPr/>
                    <a:lstStyle/>
                    <a:p>
                      <a:pPr algn="ctr">
                        <a:lnSpc>
                          <a:spcPts val="1100"/>
                        </a:lnSpc>
                        <a:spcAft>
                          <a:spcPts val="0"/>
                        </a:spcAft>
                      </a:pPr>
                      <a:r>
                        <a:rPr lang="en-US" sz="1050" kern="0">
                          <a:effectLst/>
                        </a:rPr>
                        <a:t>W3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553±62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1239±200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763±16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1762±8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129±28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66±31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116±31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035567011"/>
                  </a:ext>
                </a:extLst>
              </a:tr>
              <a:tr h="200660">
                <a:tc>
                  <a:txBody>
                    <a:bodyPr/>
                    <a:lstStyle/>
                    <a:p>
                      <a:pPr algn="ctr">
                        <a:lnSpc>
                          <a:spcPts val="1100"/>
                        </a:lnSpc>
                        <a:spcAft>
                          <a:spcPts val="0"/>
                        </a:spcAft>
                      </a:pPr>
                      <a:r>
                        <a:rPr lang="en-US" sz="1050" kern="0">
                          <a:effectLst/>
                        </a:rPr>
                        <a:t>W4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603±64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1367±130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723±17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2043±25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112±14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70±28</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86±26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106±8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250096191"/>
                  </a:ext>
                </a:extLst>
              </a:tr>
              <a:tr h="200660">
                <a:tc>
                  <a:txBody>
                    <a:bodyPr/>
                    <a:lstStyle/>
                    <a:p>
                      <a:pPr algn="ctr">
                        <a:lnSpc>
                          <a:spcPts val="1100"/>
                        </a:lnSpc>
                        <a:spcAft>
                          <a:spcPts val="0"/>
                        </a:spcAft>
                      </a:pPr>
                      <a:r>
                        <a:rPr lang="en-US" sz="1050" kern="0">
                          <a:effectLst/>
                        </a:rPr>
                        <a:t>W5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634±103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1271±63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727±5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1987±9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109±19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80±24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81±15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779983363"/>
                  </a:ext>
                </a:extLst>
              </a:tr>
              <a:tr h="200660">
                <a:tc>
                  <a:txBody>
                    <a:bodyPr/>
                    <a:lstStyle/>
                    <a:p>
                      <a:pPr algn="ctr">
                        <a:lnSpc>
                          <a:spcPts val="1100"/>
                        </a:lnSpc>
                        <a:spcAft>
                          <a:spcPts val="0"/>
                        </a:spcAft>
                      </a:pPr>
                      <a:r>
                        <a:rPr lang="en-US" sz="1050" kern="0">
                          <a:effectLst/>
                        </a:rPr>
                        <a:t>W6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603±126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1228±94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694±5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1892±3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138±33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73±24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63±40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112±7</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959721502"/>
                  </a:ext>
                </a:extLst>
              </a:tr>
            </a:tbl>
          </a:graphicData>
        </a:graphic>
      </p:graphicFrame>
      <p:sp>
        <p:nvSpPr>
          <p:cNvPr id="2" name="Rectangle à coins arrondis 9">
            <a:extLst>
              <a:ext uri="{FF2B5EF4-FFF2-40B4-BE49-F238E27FC236}">
                <a16:creationId xmlns:a16="http://schemas.microsoft.com/office/drawing/2014/main" id="{F16571E3-6E1C-7996-A0D2-2E465DFCEBE6}"/>
              </a:ext>
            </a:extLst>
          </p:cNvPr>
          <p:cNvSpPr/>
          <p:nvPr/>
        </p:nvSpPr>
        <p:spPr>
          <a:xfrm>
            <a:off x="73572" y="91155"/>
            <a:ext cx="12044856" cy="6675692"/>
          </a:xfrm>
          <a:prstGeom prst="roundRect">
            <a:avLst/>
          </a:prstGeom>
          <a:noFill/>
          <a:ln w="76200">
            <a:solidFill>
              <a:srgbClr val="DEC5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7FF60CC1-86E7-C688-81C5-5FAD2942CADF}"/>
              </a:ext>
            </a:extLst>
          </p:cNvPr>
          <p:cNvPicPr>
            <a:picLocks noChangeAspect="1"/>
          </p:cNvPicPr>
          <p:nvPr/>
        </p:nvPicPr>
        <p:blipFill rotWithShape="1">
          <a:blip r:embed="rId2">
            <a:extLst>
              <a:ext uri="{28A0092B-C50C-407E-A947-70E740481C1C}">
                <a14:useLocalDpi xmlns:a14="http://schemas.microsoft.com/office/drawing/2010/main" val="0"/>
              </a:ext>
            </a:extLst>
          </a:blip>
          <a:srcRect l="11806" t="8389" r="16050" b="14638"/>
          <a:stretch/>
        </p:blipFill>
        <p:spPr>
          <a:xfrm>
            <a:off x="11581360" y="6038785"/>
            <a:ext cx="610640" cy="819216"/>
          </a:xfrm>
          <a:prstGeom prst="rect">
            <a:avLst/>
          </a:prstGeom>
        </p:spPr>
      </p:pic>
    </p:spTree>
    <p:extLst>
      <p:ext uri="{BB962C8B-B14F-4D97-AF65-F5344CB8AC3E}">
        <p14:creationId xmlns:p14="http://schemas.microsoft.com/office/powerpoint/2010/main" val="2100946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F23DF8D4-ACB7-40BB-B9BE-0858AF696241}"/>
              </a:ext>
            </a:extLst>
          </p:cNvPr>
          <p:cNvSpPr txBox="1">
            <a:spLocks/>
          </p:cNvSpPr>
          <p:nvPr/>
        </p:nvSpPr>
        <p:spPr>
          <a:xfrm>
            <a:off x="990600" y="517525"/>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Résultats : </a:t>
            </a:r>
            <a:r>
              <a:rPr lang="fr-FR" altLang="fr-FR" dirty="0">
                <a:solidFill>
                  <a:srgbClr val="1F1F1F"/>
                </a:solidFill>
                <a:latin typeface="inherit"/>
              </a:rPr>
              <a:t>Analyse quantitative du DDD traité </a:t>
            </a:r>
            <a:br>
              <a:rPr lang="fr-FR" altLang="fr-FR" dirty="0">
                <a:solidFill>
                  <a:srgbClr val="1F1F1F"/>
                </a:solidFill>
                <a:latin typeface="inherit"/>
              </a:rPr>
            </a:br>
            <a:endParaRPr lang="fr-FR" dirty="0"/>
          </a:p>
        </p:txBody>
      </p:sp>
      <p:sp>
        <p:nvSpPr>
          <p:cNvPr id="6" name="Rectangle 1">
            <a:extLst>
              <a:ext uri="{FF2B5EF4-FFF2-40B4-BE49-F238E27FC236}">
                <a16:creationId xmlns:a16="http://schemas.microsoft.com/office/drawing/2014/main" id="{7AB5CCF4-9557-4136-A575-926F78437AC9}"/>
              </a:ext>
            </a:extLst>
          </p:cNvPr>
          <p:cNvSpPr>
            <a:spLocks noChangeArrowheads="1"/>
          </p:cNvSpPr>
          <p:nvPr/>
        </p:nvSpPr>
        <p:spPr bwMode="auto">
          <a:xfrm>
            <a:off x="643321" y="1557307"/>
            <a:ext cx="11095986" cy="223651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1.</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Le SNR du NP est </a:t>
            </a:r>
            <a:r>
              <a:rPr kumimoji="0" lang="fr-FR" altLang="fr-FR" sz="2100" b="0" i="0" u="none" strike="noStrike" cap="none" normalizeH="0" baseline="0" dirty="0">
                <a:ln>
                  <a:noFill/>
                </a:ln>
                <a:solidFill>
                  <a:srgbClr val="FF0000"/>
                </a:solidFill>
                <a:effectLst/>
                <a:latin typeface="inherit"/>
              </a:rPr>
              <a:t>significativement différent </a:t>
            </a:r>
            <a:r>
              <a:rPr kumimoji="0" lang="fr-FR" altLang="fr-FR" sz="2100" b="0" i="0" u="none" strike="noStrike" cap="none" normalizeH="0" baseline="0" dirty="0">
                <a:ln>
                  <a:noFill/>
                </a:ln>
                <a:solidFill>
                  <a:srgbClr val="1F1F1F"/>
                </a:solidFill>
                <a:effectLst/>
                <a:latin typeface="inherit"/>
              </a:rPr>
              <a:t>à S3, S4 et S6 par rapport à J0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(p = 0,012, p = 0,014 et p = 0,030 respectivement).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Le SNR </a:t>
            </a:r>
            <a:r>
              <a:rPr lang="fr-FR" altLang="fr-FR" sz="2100" dirty="0">
                <a:solidFill>
                  <a:srgbClr val="1F1F1F"/>
                </a:solidFill>
                <a:latin typeface="inherit"/>
              </a:rPr>
              <a:t>de </a:t>
            </a:r>
            <a:r>
              <a:rPr kumimoji="0" lang="fr-FR" altLang="fr-FR" sz="2100" b="0" i="0" u="none" strike="noStrike" cap="none" normalizeH="0" baseline="0" dirty="0">
                <a:ln>
                  <a:noFill/>
                </a:ln>
                <a:solidFill>
                  <a:srgbClr val="1F1F1F"/>
                </a:solidFill>
                <a:effectLst/>
                <a:latin typeface="inherit"/>
              </a:rPr>
              <a:t>l'AF est </a:t>
            </a:r>
            <a:r>
              <a:rPr kumimoji="0" lang="fr-FR" altLang="fr-FR" sz="2100" b="0" i="0" u="none" strike="noStrike" cap="none" normalizeH="0" baseline="0" dirty="0">
                <a:ln>
                  <a:noFill/>
                </a:ln>
                <a:solidFill>
                  <a:srgbClr val="FF0000"/>
                </a:solidFill>
                <a:effectLst/>
                <a:latin typeface="inherit"/>
              </a:rPr>
              <a:t>significativement différent </a:t>
            </a:r>
            <a:r>
              <a:rPr kumimoji="0" lang="fr-FR" altLang="fr-FR" sz="2100" b="0" i="0" u="none" strike="noStrike" cap="none" normalizeH="0" baseline="0" dirty="0">
                <a:ln>
                  <a:noFill/>
                </a:ln>
                <a:solidFill>
                  <a:srgbClr val="1F1F1F"/>
                </a:solidFill>
                <a:effectLst/>
                <a:latin typeface="inherit"/>
              </a:rPr>
              <a:t>de celui des DDD non traités à S2 (p = 0,0375),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à S4 (p = 0,0282) et à S5 (p = 0,0228).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Les valeurs CNR UTE de l'AF et du NP ont </a:t>
            </a:r>
            <a:r>
              <a:rPr kumimoji="0" lang="fr-FR" altLang="fr-FR" sz="2100" b="0" i="0" u="none" strike="noStrike" cap="none" normalizeH="0" baseline="0" dirty="0">
                <a:ln>
                  <a:noFill/>
                </a:ln>
                <a:solidFill>
                  <a:srgbClr val="FF0000"/>
                </a:solidFill>
                <a:effectLst/>
                <a:latin typeface="inherit"/>
              </a:rPr>
              <a:t>diminué de manière significative </a:t>
            </a:r>
            <a:r>
              <a:rPr kumimoji="0" lang="fr-FR" altLang="fr-FR" sz="2100" b="0" i="0" u="none" strike="noStrike" cap="none" normalizeH="0" baseline="0" dirty="0">
                <a:ln>
                  <a:noFill/>
                </a:ln>
                <a:solidFill>
                  <a:srgbClr val="1F1F1F"/>
                </a:solidFill>
                <a:effectLst/>
                <a:latin typeface="inherit"/>
              </a:rPr>
              <a:t>à S3 et S4 par rapport à </a:t>
            </a:r>
            <a:r>
              <a:rPr lang="fr-FR" altLang="fr-FR" sz="2100" dirty="0">
                <a:solidFill>
                  <a:srgbClr val="1F1F1F"/>
                </a:solidFill>
                <a:latin typeface="inherit"/>
              </a:rPr>
              <a:t>D0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(p = 0,04399 et p = 0,01603) et à S3 et S4 par rapport à S1 (p = 0,02672 et p = 0,01761).</a:t>
            </a:r>
          </a:p>
        </p:txBody>
      </p:sp>
      <p:graphicFrame>
        <p:nvGraphicFramePr>
          <p:cNvPr id="7" name="Tableau 6">
            <a:extLst>
              <a:ext uri="{FF2B5EF4-FFF2-40B4-BE49-F238E27FC236}">
                <a16:creationId xmlns:a16="http://schemas.microsoft.com/office/drawing/2014/main" id="{5970B129-6FD1-483C-9219-E86CF91944D8}"/>
              </a:ext>
            </a:extLst>
          </p:cNvPr>
          <p:cNvGraphicFramePr>
            <a:graphicFrameLocks noGrp="1"/>
          </p:cNvGraphicFramePr>
          <p:nvPr>
            <p:extLst>
              <p:ext uri="{D42A27DB-BD31-4B8C-83A1-F6EECF244321}">
                <p14:modId xmlns:p14="http://schemas.microsoft.com/office/powerpoint/2010/main" val="3246013662"/>
              </p:ext>
            </p:extLst>
          </p:nvPr>
        </p:nvGraphicFramePr>
        <p:xfrm>
          <a:off x="357441" y="4480878"/>
          <a:ext cx="5643245" cy="1996440"/>
        </p:xfrm>
        <a:graphic>
          <a:graphicData uri="http://schemas.openxmlformats.org/drawingml/2006/table">
            <a:tbl>
              <a:tblPr firstRow="1" firstCol="1" bandRow="1">
                <a:tableStyleId>{5C22544A-7EE6-4342-B048-85BDC9FD1C3A}</a:tableStyleId>
              </a:tblPr>
              <a:tblGrid>
                <a:gridCol w="799465">
                  <a:extLst>
                    <a:ext uri="{9D8B030D-6E8A-4147-A177-3AD203B41FA5}">
                      <a16:colId xmlns:a16="http://schemas.microsoft.com/office/drawing/2014/main" val="2786796334"/>
                    </a:ext>
                  </a:extLst>
                </a:gridCol>
                <a:gridCol w="541655">
                  <a:extLst>
                    <a:ext uri="{9D8B030D-6E8A-4147-A177-3AD203B41FA5}">
                      <a16:colId xmlns:a16="http://schemas.microsoft.com/office/drawing/2014/main" val="2718213898"/>
                    </a:ext>
                  </a:extLst>
                </a:gridCol>
                <a:gridCol w="541655">
                  <a:extLst>
                    <a:ext uri="{9D8B030D-6E8A-4147-A177-3AD203B41FA5}">
                      <a16:colId xmlns:a16="http://schemas.microsoft.com/office/drawing/2014/main" val="806827173"/>
                    </a:ext>
                  </a:extLst>
                </a:gridCol>
                <a:gridCol w="636905">
                  <a:extLst>
                    <a:ext uri="{9D8B030D-6E8A-4147-A177-3AD203B41FA5}">
                      <a16:colId xmlns:a16="http://schemas.microsoft.com/office/drawing/2014/main" val="3027687173"/>
                    </a:ext>
                  </a:extLst>
                </a:gridCol>
                <a:gridCol w="636905">
                  <a:extLst>
                    <a:ext uri="{9D8B030D-6E8A-4147-A177-3AD203B41FA5}">
                      <a16:colId xmlns:a16="http://schemas.microsoft.com/office/drawing/2014/main" val="3509352136"/>
                    </a:ext>
                  </a:extLst>
                </a:gridCol>
                <a:gridCol w="1153160">
                  <a:extLst>
                    <a:ext uri="{9D8B030D-6E8A-4147-A177-3AD203B41FA5}">
                      <a16:colId xmlns:a16="http://schemas.microsoft.com/office/drawing/2014/main" val="3599979722"/>
                    </a:ext>
                  </a:extLst>
                </a:gridCol>
                <a:gridCol w="1333500">
                  <a:extLst>
                    <a:ext uri="{9D8B030D-6E8A-4147-A177-3AD203B41FA5}">
                      <a16:colId xmlns:a16="http://schemas.microsoft.com/office/drawing/2014/main" val="1231683243"/>
                    </a:ext>
                  </a:extLst>
                </a:gridCol>
              </a:tblGrid>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4">
                  <a:txBody>
                    <a:bodyPr/>
                    <a:lstStyle/>
                    <a:p>
                      <a:pPr algn="ctr">
                        <a:lnSpc>
                          <a:spcPts val="1100"/>
                        </a:lnSpc>
                        <a:spcAft>
                          <a:spcPts val="0"/>
                        </a:spcAft>
                      </a:pPr>
                      <a:r>
                        <a:rPr lang="en-US" sz="1050" kern="0">
                          <a:effectLst/>
                        </a:rPr>
                        <a:t>SNR</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gridSpan="2">
                  <a:txBody>
                    <a:bodyPr/>
                    <a:lstStyle/>
                    <a:p>
                      <a:pPr algn="ctr">
                        <a:lnSpc>
                          <a:spcPts val="1100"/>
                        </a:lnSpc>
                        <a:spcAft>
                          <a:spcPts val="0"/>
                        </a:spcAft>
                      </a:pPr>
                      <a:r>
                        <a:rPr lang="en-US" sz="1050" kern="0">
                          <a:effectLst/>
                        </a:rPr>
                        <a:t>CNR</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extLst>
                  <a:ext uri="{0D108BD9-81ED-4DB2-BD59-A6C34878D82A}">
                    <a16:rowId xmlns:a16="http://schemas.microsoft.com/office/drawing/2014/main" val="2063607058"/>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2">
                  <a:txBody>
                    <a:bodyPr/>
                    <a:lstStyle/>
                    <a:p>
                      <a:pPr algn="ctr">
                        <a:lnSpc>
                          <a:spcPts val="1100"/>
                        </a:lnSpc>
                        <a:spcAft>
                          <a:spcPts val="0"/>
                        </a:spcAft>
                      </a:pPr>
                      <a:r>
                        <a:rPr lang="fr-FR" sz="1200" kern="100" dirty="0" err="1">
                          <a:solidFill>
                            <a:srgbClr val="000000"/>
                          </a:solidFill>
                          <a:effectLst/>
                          <a:latin typeface="Times New Roman" panose="02020603050405020304" pitchFamily="18" charset="0"/>
                          <a:ea typeface="Calibri" panose="020F0502020204030204" pitchFamily="34" charset="0"/>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fr-FR" sz="1200" kern="100" dirty="0" err="1">
                          <a:solidFill>
                            <a:srgbClr val="000000"/>
                          </a:solidFill>
                          <a:effectLst/>
                          <a:latin typeface="Times New Roman" panose="02020603050405020304" pitchFamily="18" charset="0"/>
                          <a:ea typeface="Calibri" panose="020F0502020204030204" pitchFamily="34" charset="0"/>
                        </a:rPr>
                        <a:t>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a:txBody>
                    <a:bodyPr/>
                    <a:lstStyle/>
                    <a:p>
                      <a:pPr algn="ctr">
                        <a:lnSpc>
                          <a:spcPts val="1100"/>
                        </a:lnSpc>
                        <a:spcAft>
                          <a:spcPts val="0"/>
                        </a:spcAft>
                      </a:pPr>
                      <a:r>
                        <a:rPr lang="fr-FR" sz="1200" kern="100" dirty="0" err="1">
                          <a:solidFill>
                            <a:srgbClr val="000000"/>
                          </a:solidFill>
                          <a:effectLst/>
                          <a:latin typeface="Times New Roman" panose="02020603050405020304" pitchFamily="18" charset="0"/>
                          <a:ea typeface="Calibri" panose="020F0502020204030204" pitchFamily="34" charset="0"/>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err="1">
                          <a:solidFill>
                            <a:srgbClr val="000000"/>
                          </a:solidFill>
                          <a:effectLst/>
                          <a:latin typeface="Times New Roman" panose="02020603050405020304" pitchFamily="18" charset="0"/>
                          <a:ea typeface="Calibri" panose="020F0502020204030204" pitchFamily="34" charset="0"/>
                        </a:rPr>
                        <a:t>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513140890"/>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946180262"/>
                  </a:ext>
                </a:extLst>
              </a:tr>
              <a:tr h="200660">
                <a:tc>
                  <a:txBody>
                    <a:bodyPr/>
                    <a:lstStyle/>
                    <a:p>
                      <a:pPr algn="ctr">
                        <a:lnSpc>
                          <a:spcPts val="1100"/>
                        </a:lnSpc>
                        <a:spcAft>
                          <a:spcPts val="0"/>
                        </a:spcAft>
                      </a:pPr>
                      <a:r>
                        <a:rPr lang="en-US" sz="1050" kern="0">
                          <a:effectLst/>
                        </a:rPr>
                        <a:t>Before</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40±23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31±17</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46±11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35±10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1.34±0.22</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1.36±0.14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268564057"/>
                  </a:ext>
                </a:extLst>
              </a:tr>
              <a:tr h="200660">
                <a:tc>
                  <a:txBody>
                    <a:bodyPr/>
                    <a:lstStyle/>
                    <a:p>
                      <a:pPr algn="ctr">
                        <a:lnSpc>
                          <a:spcPts val="1100"/>
                        </a:lnSpc>
                        <a:spcAft>
                          <a:spcPts val="0"/>
                        </a:spcAft>
                      </a:pPr>
                      <a:r>
                        <a:rPr lang="en-US" sz="1050" kern="0">
                          <a:effectLst/>
                        </a:rPr>
                        <a:t>W1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35±10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26±10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34±9</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24±6</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1.38±0.35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1.42±0.18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234118746"/>
                  </a:ext>
                </a:extLst>
              </a:tr>
              <a:tr h="190500">
                <a:tc>
                  <a:txBody>
                    <a:bodyPr/>
                    <a:lstStyle/>
                    <a:p>
                      <a:pPr algn="ctr">
                        <a:lnSpc>
                          <a:spcPts val="1100"/>
                        </a:lnSpc>
                        <a:spcAft>
                          <a:spcPts val="0"/>
                        </a:spcAft>
                      </a:pPr>
                      <a:r>
                        <a:rPr lang="en-US" sz="1050" kern="0">
                          <a:effectLst/>
                        </a:rPr>
                        <a:t>W2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43±11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30±7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29±7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1.46±0.28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1.15±0.21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809425207"/>
                  </a:ext>
                </a:extLst>
              </a:tr>
              <a:tr h="200660">
                <a:tc>
                  <a:txBody>
                    <a:bodyPr/>
                    <a:lstStyle/>
                    <a:p>
                      <a:pPr algn="ctr">
                        <a:lnSpc>
                          <a:spcPts val="1100"/>
                        </a:lnSpc>
                        <a:spcAft>
                          <a:spcPts val="0"/>
                        </a:spcAft>
                      </a:pPr>
                      <a:r>
                        <a:rPr lang="en-US" sz="1050" kern="0">
                          <a:effectLst/>
                        </a:rPr>
                        <a:t>W3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23±3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21±4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1.06±0.20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1.11±0.12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583590525"/>
                  </a:ext>
                </a:extLst>
              </a:tr>
              <a:tr h="200660">
                <a:tc>
                  <a:txBody>
                    <a:bodyPr/>
                    <a:lstStyle/>
                    <a:p>
                      <a:pPr algn="ctr">
                        <a:lnSpc>
                          <a:spcPts val="1100"/>
                        </a:lnSpc>
                        <a:spcAft>
                          <a:spcPts val="0"/>
                        </a:spcAft>
                      </a:pPr>
                      <a:r>
                        <a:rPr lang="en-US" sz="1050" kern="0">
                          <a:effectLst/>
                        </a:rPr>
                        <a:t>W4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28±4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18±3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1.31±0.21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1.09±0.01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140095988"/>
                  </a:ext>
                </a:extLst>
              </a:tr>
              <a:tr h="200660">
                <a:tc>
                  <a:txBody>
                    <a:bodyPr/>
                    <a:lstStyle/>
                    <a:p>
                      <a:pPr algn="ctr">
                        <a:lnSpc>
                          <a:spcPts val="1100"/>
                        </a:lnSpc>
                        <a:spcAft>
                          <a:spcPts val="0"/>
                        </a:spcAft>
                      </a:pPr>
                      <a:r>
                        <a:rPr lang="en-US" sz="1050" kern="0">
                          <a:effectLst/>
                        </a:rPr>
                        <a:t>W5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37±5</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30±16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30±7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24±9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1.43±0.42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1.27±0.13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295255252"/>
                  </a:ext>
                </a:extLst>
              </a:tr>
              <a:tr h="200660">
                <a:tc>
                  <a:txBody>
                    <a:bodyPr/>
                    <a:lstStyle/>
                    <a:p>
                      <a:pPr algn="ctr">
                        <a:lnSpc>
                          <a:spcPts val="1100"/>
                        </a:lnSpc>
                        <a:spcAft>
                          <a:spcPts val="0"/>
                        </a:spcAft>
                      </a:pPr>
                      <a:r>
                        <a:rPr lang="en-US" sz="1050" kern="0">
                          <a:effectLst/>
                        </a:rPr>
                        <a:t>W6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33±5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22±2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31±2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20±1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1.55±0.29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1.51±0.10</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520451391"/>
                  </a:ext>
                </a:extLst>
              </a:tr>
            </a:tbl>
          </a:graphicData>
        </a:graphic>
      </p:graphicFrame>
      <p:graphicFrame>
        <p:nvGraphicFramePr>
          <p:cNvPr id="8" name="Tableau 7">
            <a:extLst>
              <a:ext uri="{FF2B5EF4-FFF2-40B4-BE49-F238E27FC236}">
                <a16:creationId xmlns:a16="http://schemas.microsoft.com/office/drawing/2014/main" id="{7E30E076-DDEE-4592-B50A-C3815356F403}"/>
              </a:ext>
            </a:extLst>
          </p:cNvPr>
          <p:cNvGraphicFramePr>
            <a:graphicFrameLocks noGrp="1"/>
          </p:cNvGraphicFramePr>
          <p:nvPr>
            <p:extLst>
              <p:ext uri="{D42A27DB-BD31-4B8C-83A1-F6EECF244321}">
                <p14:modId xmlns:p14="http://schemas.microsoft.com/office/powerpoint/2010/main" val="2174354590"/>
              </p:ext>
            </p:extLst>
          </p:nvPr>
        </p:nvGraphicFramePr>
        <p:xfrm>
          <a:off x="6191314" y="3919538"/>
          <a:ext cx="5643245" cy="2563114"/>
        </p:xfrm>
        <a:graphic>
          <a:graphicData uri="http://schemas.openxmlformats.org/drawingml/2006/table">
            <a:tbl>
              <a:tblPr firstRow="1" firstCol="1" bandRow="1">
                <a:tableStyleId>{5C22544A-7EE6-4342-B048-85BDC9FD1C3A}</a:tableStyleId>
              </a:tblPr>
              <a:tblGrid>
                <a:gridCol w="799465">
                  <a:extLst>
                    <a:ext uri="{9D8B030D-6E8A-4147-A177-3AD203B41FA5}">
                      <a16:colId xmlns:a16="http://schemas.microsoft.com/office/drawing/2014/main" val="2346347717"/>
                    </a:ext>
                  </a:extLst>
                </a:gridCol>
                <a:gridCol w="541655">
                  <a:extLst>
                    <a:ext uri="{9D8B030D-6E8A-4147-A177-3AD203B41FA5}">
                      <a16:colId xmlns:a16="http://schemas.microsoft.com/office/drawing/2014/main" val="2734445123"/>
                    </a:ext>
                  </a:extLst>
                </a:gridCol>
                <a:gridCol w="541655">
                  <a:extLst>
                    <a:ext uri="{9D8B030D-6E8A-4147-A177-3AD203B41FA5}">
                      <a16:colId xmlns:a16="http://schemas.microsoft.com/office/drawing/2014/main" val="373524568"/>
                    </a:ext>
                  </a:extLst>
                </a:gridCol>
                <a:gridCol w="636905">
                  <a:extLst>
                    <a:ext uri="{9D8B030D-6E8A-4147-A177-3AD203B41FA5}">
                      <a16:colId xmlns:a16="http://schemas.microsoft.com/office/drawing/2014/main" val="2096886446"/>
                    </a:ext>
                  </a:extLst>
                </a:gridCol>
                <a:gridCol w="636905">
                  <a:extLst>
                    <a:ext uri="{9D8B030D-6E8A-4147-A177-3AD203B41FA5}">
                      <a16:colId xmlns:a16="http://schemas.microsoft.com/office/drawing/2014/main" val="3025363475"/>
                    </a:ext>
                  </a:extLst>
                </a:gridCol>
                <a:gridCol w="576580">
                  <a:extLst>
                    <a:ext uri="{9D8B030D-6E8A-4147-A177-3AD203B41FA5}">
                      <a16:colId xmlns:a16="http://schemas.microsoft.com/office/drawing/2014/main" val="3159380890"/>
                    </a:ext>
                  </a:extLst>
                </a:gridCol>
                <a:gridCol w="576580">
                  <a:extLst>
                    <a:ext uri="{9D8B030D-6E8A-4147-A177-3AD203B41FA5}">
                      <a16:colId xmlns:a16="http://schemas.microsoft.com/office/drawing/2014/main" val="2519914686"/>
                    </a:ext>
                  </a:extLst>
                </a:gridCol>
                <a:gridCol w="666750">
                  <a:extLst>
                    <a:ext uri="{9D8B030D-6E8A-4147-A177-3AD203B41FA5}">
                      <a16:colId xmlns:a16="http://schemas.microsoft.com/office/drawing/2014/main" val="2931197196"/>
                    </a:ext>
                  </a:extLst>
                </a:gridCol>
                <a:gridCol w="666750">
                  <a:extLst>
                    <a:ext uri="{9D8B030D-6E8A-4147-A177-3AD203B41FA5}">
                      <a16:colId xmlns:a16="http://schemas.microsoft.com/office/drawing/2014/main" val="2069448960"/>
                    </a:ext>
                  </a:extLst>
                </a:gridCol>
              </a:tblGrid>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4">
                  <a:txBody>
                    <a:bodyPr/>
                    <a:lstStyle/>
                    <a:p>
                      <a:pPr algn="ctr">
                        <a:lnSpc>
                          <a:spcPts val="1100"/>
                        </a:lnSpc>
                        <a:spcAft>
                          <a:spcPts val="0"/>
                        </a:spcAft>
                      </a:pPr>
                      <a:r>
                        <a:rPr lang="en-US" sz="1050" kern="0">
                          <a:effectLst/>
                        </a:rPr>
                        <a:t>T1 (ms)</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a:lnSpc>
                          <a:spcPts val="1100"/>
                        </a:lnSpc>
                        <a:spcAft>
                          <a:spcPts val="0"/>
                        </a:spcAft>
                      </a:pPr>
                      <a:r>
                        <a:rPr lang="en-US" sz="1050" kern="0">
                          <a:effectLst/>
                        </a:rPr>
                        <a:t>T2 (ms)</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649324881"/>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2">
                  <a:txBody>
                    <a:bodyPr/>
                    <a:lstStyle/>
                    <a:p>
                      <a:pPr algn="ctr">
                        <a:lnSpc>
                          <a:spcPts val="1100"/>
                        </a:lnSpc>
                        <a:spcAft>
                          <a:spcPts val="0"/>
                        </a:spcAft>
                      </a:pPr>
                      <a:r>
                        <a:rPr lang="en-US" sz="1050" kern="0" dirty="0">
                          <a:solidFill>
                            <a:srgbClr val="000000"/>
                          </a:solidFill>
                          <a:effectLst/>
                          <a:latin typeface="Times New Roman" panose="02020603050405020304" pitchFamily="18" charset="0"/>
                          <a:ea typeface="Calibri" panose="020F0502020204030204" pitchFamily="34" charset="0"/>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fr-FR" sz="1200" kern="100" dirty="0">
                          <a:solidFill>
                            <a:srgbClr val="000000"/>
                          </a:solidFill>
                          <a:effectLst/>
                          <a:latin typeface="Times New Roman" panose="02020603050405020304" pitchFamily="18" charset="0"/>
                          <a:ea typeface="Calibri" panose="020F0502020204030204" pitchFamily="34" charset="0"/>
                        </a:rPr>
                        <a:t>TTT</a:t>
                      </a: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en-US" sz="1050" kern="0" dirty="0">
                          <a:effectLst/>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en-US" sz="1050" kern="0" dirty="0">
                          <a:effectLst/>
                        </a:rPr>
                        <a:t>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extLst>
                  <a:ext uri="{0D108BD9-81ED-4DB2-BD59-A6C34878D82A}">
                    <a16:rowId xmlns:a16="http://schemas.microsoft.com/office/drawing/2014/main" val="3166700412"/>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405087367"/>
                  </a:ext>
                </a:extLst>
              </a:tr>
              <a:tr h="200660">
                <a:tc>
                  <a:txBody>
                    <a:bodyPr/>
                    <a:lstStyle/>
                    <a:p>
                      <a:pPr algn="ctr">
                        <a:lnSpc>
                          <a:spcPts val="1100"/>
                        </a:lnSpc>
                        <a:spcAft>
                          <a:spcPts val="0"/>
                        </a:spcAft>
                      </a:pPr>
                      <a:r>
                        <a:rPr lang="en-US" sz="1050" kern="0">
                          <a:effectLst/>
                        </a:rPr>
                        <a:t>Before</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704±6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1951±23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717±17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2063±87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37±28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75±9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108±13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778472672"/>
                  </a:ext>
                </a:extLst>
              </a:tr>
              <a:tr h="200660">
                <a:tc>
                  <a:txBody>
                    <a:bodyPr/>
                    <a:lstStyle/>
                    <a:p>
                      <a:pPr algn="ctr">
                        <a:lnSpc>
                          <a:spcPts val="1100"/>
                        </a:lnSpc>
                        <a:spcAft>
                          <a:spcPts val="0"/>
                        </a:spcAft>
                      </a:pPr>
                      <a:r>
                        <a:rPr lang="en-US" sz="1050" kern="0">
                          <a:effectLst/>
                        </a:rPr>
                        <a:t>W1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612±68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1487±118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709±7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2932±39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109±52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82±21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83±38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103±13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463468859"/>
                  </a:ext>
                </a:extLst>
              </a:tr>
              <a:tr h="190500">
                <a:tc>
                  <a:txBody>
                    <a:bodyPr/>
                    <a:lstStyle/>
                    <a:p>
                      <a:pPr algn="ctr">
                        <a:lnSpc>
                          <a:spcPts val="1100"/>
                        </a:lnSpc>
                        <a:spcAft>
                          <a:spcPts val="0"/>
                        </a:spcAft>
                      </a:pPr>
                      <a:r>
                        <a:rPr lang="en-US" sz="1050" kern="0" dirty="0">
                          <a:effectLst/>
                        </a:rPr>
                        <a:t>W2</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603±92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1330±48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729±20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1984±143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120±26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64±15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86±21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104±3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775471080"/>
                  </a:ext>
                </a:extLst>
              </a:tr>
              <a:tr h="200660">
                <a:tc>
                  <a:txBody>
                    <a:bodyPr/>
                    <a:lstStyle/>
                    <a:p>
                      <a:pPr algn="ctr">
                        <a:lnSpc>
                          <a:spcPts val="1100"/>
                        </a:lnSpc>
                        <a:spcAft>
                          <a:spcPts val="0"/>
                        </a:spcAft>
                      </a:pPr>
                      <a:r>
                        <a:rPr lang="en-US" sz="1050" kern="0">
                          <a:effectLst/>
                        </a:rPr>
                        <a:t>W3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553±62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1239±200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763±16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1762±8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129±28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66±31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116±31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035567011"/>
                  </a:ext>
                </a:extLst>
              </a:tr>
              <a:tr h="200660">
                <a:tc>
                  <a:txBody>
                    <a:bodyPr/>
                    <a:lstStyle/>
                    <a:p>
                      <a:pPr algn="ctr">
                        <a:lnSpc>
                          <a:spcPts val="1100"/>
                        </a:lnSpc>
                        <a:spcAft>
                          <a:spcPts val="0"/>
                        </a:spcAft>
                      </a:pPr>
                      <a:r>
                        <a:rPr lang="en-US" sz="1050" kern="0">
                          <a:effectLst/>
                        </a:rPr>
                        <a:t>W4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603±64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1367±130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723±17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2043±25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112±14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70±28</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86±26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106±8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250096191"/>
                  </a:ext>
                </a:extLst>
              </a:tr>
              <a:tr h="200660">
                <a:tc>
                  <a:txBody>
                    <a:bodyPr/>
                    <a:lstStyle/>
                    <a:p>
                      <a:pPr algn="ctr">
                        <a:lnSpc>
                          <a:spcPts val="1100"/>
                        </a:lnSpc>
                        <a:spcAft>
                          <a:spcPts val="0"/>
                        </a:spcAft>
                      </a:pPr>
                      <a:r>
                        <a:rPr lang="en-US" sz="1050" kern="0">
                          <a:effectLst/>
                        </a:rPr>
                        <a:t>W5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634±103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1271±63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727±5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1987±9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109±19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80±24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81±15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779983363"/>
                  </a:ext>
                </a:extLst>
              </a:tr>
              <a:tr h="200660">
                <a:tc>
                  <a:txBody>
                    <a:bodyPr/>
                    <a:lstStyle/>
                    <a:p>
                      <a:pPr algn="ctr">
                        <a:lnSpc>
                          <a:spcPts val="1100"/>
                        </a:lnSpc>
                        <a:spcAft>
                          <a:spcPts val="0"/>
                        </a:spcAft>
                      </a:pPr>
                      <a:r>
                        <a:rPr lang="en-US" sz="1050" kern="0">
                          <a:effectLst/>
                        </a:rPr>
                        <a:t>W6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603±126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1228±94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694±5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1892±3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138±33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73±24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63±40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112±7</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959721502"/>
                  </a:ext>
                </a:extLst>
              </a:tr>
            </a:tbl>
          </a:graphicData>
        </a:graphic>
      </p:graphicFrame>
      <p:sp>
        <p:nvSpPr>
          <p:cNvPr id="2" name="Rectangle à coins arrondis 9">
            <a:extLst>
              <a:ext uri="{FF2B5EF4-FFF2-40B4-BE49-F238E27FC236}">
                <a16:creationId xmlns:a16="http://schemas.microsoft.com/office/drawing/2014/main" id="{D37A1E21-A3C8-DAAB-560B-D8D21CA4F788}"/>
              </a:ext>
            </a:extLst>
          </p:cNvPr>
          <p:cNvSpPr/>
          <p:nvPr/>
        </p:nvSpPr>
        <p:spPr>
          <a:xfrm>
            <a:off x="73572" y="91155"/>
            <a:ext cx="12044856" cy="6675692"/>
          </a:xfrm>
          <a:prstGeom prst="roundRect">
            <a:avLst/>
          </a:prstGeom>
          <a:noFill/>
          <a:ln w="76200">
            <a:solidFill>
              <a:srgbClr val="DEC5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61B8B450-874E-3712-E514-14A4A551F54C}"/>
              </a:ext>
            </a:extLst>
          </p:cNvPr>
          <p:cNvPicPr>
            <a:picLocks noChangeAspect="1"/>
          </p:cNvPicPr>
          <p:nvPr/>
        </p:nvPicPr>
        <p:blipFill rotWithShape="1">
          <a:blip r:embed="rId2">
            <a:extLst>
              <a:ext uri="{28A0092B-C50C-407E-A947-70E740481C1C}">
                <a14:useLocalDpi xmlns:a14="http://schemas.microsoft.com/office/drawing/2010/main" val="0"/>
              </a:ext>
            </a:extLst>
          </a:blip>
          <a:srcRect l="11806" t="8389" r="16050" b="14638"/>
          <a:stretch/>
        </p:blipFill>
        <p:spPr>
          <a:xfrm>
            <a:off x="11581360" y="6038785"/>
            <a:ext cx="610640" cy="819216"/>
          </a:xfrm>
          <a:prstGeom prst="rect">
            <a:avLst/>
          </a:prstGeom>
        </p:spPr>
      </p:pic>
    </p:spTree>
    <p:extLst>
      <p:ext uri="{BB962C8B-B14F-4D97-AF65-F5344CB8AC3E}">
        <p14:creationId xmlns:p14="http://schemas.microsoft.com/office/powerpoint/2010/main" val="1970585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2522E4DB-05FC-43CF-9D4B-18D250AF9270}"/>
              </a:ext>
            </a:extLst>
          </p:cNvPr>
          <p:cNvSpPr>
            <a:spLocks noChangeArrowheads="1"/>
          </p:cNvSpPr>
          <p:nvPr/>
        </p:nvSpPr>
        <p:spPr bwMode="auto">
          <a:xfrm>
            <a:off x="685800" y="1359855"/>
            <a:ext cx="10369057" cy="2559683"/>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fr-FR" sz="2100" dirty="0">
                <a:solidFill>
                  <a:srgbClr val="1F1F1F"/>
                </a:solidFill>
                <a:latin typeface="inherit"/>
              </a:rPr>
              <a:t>2</a:t>
            </a:r>
            <a:r>
              <a:rPr kumimoji="0" lang="fr-FR" altLang="fr-FR" sz="2100" b="0" i="0" u="none" strike="noStrike" cap="none" normalizeH="0" baseline="0" dirty="0">
                <a:ln>
                  <a:noFill/>
                </a:ln>
                <a:solidFill>
                  <a:srgbClr val="1F1F1F"/>
                </a:solidFill>
                <a:effectLst/>
                <a:latin typeface="inherit"/>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Les valeurs AF T1 ont </a:t>
            </a:r>
            <a:r>
              <a:rPr kumimoji="0" lang="fr-FR" altLang="fr-FR" sz="2100" b="0" i="0" u="none" strike="noStrike" cap="none" normalizeH="0" baseline="0" dirty="0">
                <a:ln>
                  <a:noFill/>
                </a:ln>
                <a:solidFill>
                  <a:srgbClr val="FF0000"/>
                </a:solidFill>
                <a:effectLst/>
                <a:latin typeface="inherit"/>
              </a:rPr>
              <a:t>augmenté</a:t>
            </a:r>
            <a:r>
              <a:rPr kumimoji="0" lang="fr-FR" altLang="fr-FR" sz="2100" b="0" i="0" u="none" strike="noStrike" cap="none" normalizeH="0" baseline="0" dirty="0">
                <a:ln>
                  <a:noFill/>
                </a:ln>
                <a:solidFill>
                  <a:srgbClr val="1F1F1F"/>
                </a:solidFill>
                <a:effectLst/>
                <a:latin typeface="inherit"/>
              </a:rPr>
              <a:t> à S3 </a:t>
            </a:r>
            <a:r>
              <a:rPr lang="fr-FR" altLang="fr-FR" sz="2100" dirty="0">
                <a:solidFill>
                  <a:srgbClr val="1F1F1F"/>
                </a:solidFill>
                <a:latin typeface="inherit"/>
              </a:rPr>
              <a:t>vs </a:t>
            </a:r>
            <a:r>
              <a:rPr kumimoji="0" lang="fr-FR" altLang="fr-FR" sz="2100" b="0" i="0" u="none" strike="noStrike" cap="none" normalizeH="0" baseline="0" dirty="0">
                <a:ln>
                  <a:noFill/>
                </a:ln>
                <a:solidFill>
                  <a:srgbClr val="1F1F1F"/>
                </a:solidFill>
                <a:effectLst/>
                <a:latin typeface="inherit"/>
              </a:rPr>
              <a:t>J0 (p= 0,02349) et ont augmenté à S2, S3, S5 et S6 vs S1</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(p= 0,02719, p= 0,00120, p= 0,00947 et p= 0,00770 respectivement).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En parallèle, les valeurs NP T1 sont restées inchangées (p &gt; 0,5).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100" dirty="0">
              <a:solidFill>
                <a:srgbClr val="1F1F1F"/>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3.</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Les valeurs AF et NP T2 sont restées inchangées à S1 à S6 qu’à J0 (p&lt;0,5).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100" b="0" i="0" u="none" strike="noStrike" cap="none" normalizeH="0" baseline="0" dirty="0">
                <a:ln>
                  <a:noFill/>
                </a:ln>
                <a:solidFill>
                  <a:srgbClr val="1F1F1F"/>
                </a:solidFill>
                <a:effectLst/>
                <a:latin typeface="inherit"/>
              </a:rPr>
              <a:t>Seules les valeurs NP T2 sont </a:t>
            </a:r>
            <a:r>
              <a:rPr kumimoji="0" lang="fr-FR" altLang="fr-FR" sz="2100" b="0" i="0" u="none" strike="noStrike" cap="none" normalizeH="0" baseline="0" dirty="0">
                <a:ln>
                  <a:noFill/>
                </a:ln>
                <a:solidFill>
                  <a:srgbClr val="FF0000"/>
                </a:solidFill>
                <a:effectLst/>
                <a:latin typeface="inherit"/>
              </a:rPr>
              <a:t>significativement différentes </a:t>
            </a:r>
            <a:r>
              <a:rPr kumimoji="0" lang="fr-FR" altLang="fr-FR" sz="2100" b="0" i="0" u="none" strike="noStrike" cap="none" normalizeH="0" baseline="0" dirty="0">
                <a:ln>
                  <a:noFill/>
                </a:ln>
                <a:solidFill>
                  <a:srgbClr val="1F1F1F"/>
                </a:solidFill>
                <a:effectLst/>
                <a:latin typeface="inherit"/>
              </a:rPr>
              <a:t>entre S5 et S6 (p=0,027).</a:t>
            </a:r>
            <a:r>
              <a:rPr kumimoji="0" lang="fr-FR" altLang="fr-FR" sz="800" b="0" i="0" u="none" strike="noStrike" cap="none" normalizeH="0" baseline="0" dirty="0">
                <a:ln>
                  <a:noFill/>
                </a:ln>
                <a:solidFill>
                  <a:schemeClr val="tx1"/>
                </a:solidFill>
                <a:effectLst/>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graphicFrame>
        <p:nvGraphicFramePr>
          <p:cNvPr id="5" name="Tableau 4">
            <a:extLst>
              <a:ext uri="{FF2B5EF4-FFF2-40B4-BE49-F238E27FC236}">
                <a16:creationId xmlns:a16="http://schemas.microsoft.com/office/drawing/2014/main" id="{A0ACD452-1937-42DB-AD51-36A2B4966CAA}"/>
              </a:ext>
            </a:extLst>
          </p:cNvPr>
          <p:cNvGraphicFramePr>
            <a:graphicFrameLocks noGrp="1"/>
          </p:cNvGraphicFramePr>
          <p:nvPr>
            <p:extLst>
              <p:ext uri="{D42A27DB-BD31-4B8C-83A1-F6EECF244321}">
                <p14:modId xmlns:p14="http://schemas.microsoft.com/office/powerpoint/2010/main" val="4036204266"/>
              </p:ext>
            </p:extLst>
          </p:nvPr>
        </p:nvGraphicFramePr>
        <p:xfrm>
          <a:off x="357441" y="4480878"/>
          <a:ext cx="5643245" cy="1996440"/>
        </p:xfrm>
        <a:graphic>
          <a:graphicData uri="http://schemas.openxmlformats.org/drawingml/2006/table">
            <a:tbl>
              <a:tblPr firstRow="1" firstCol="1" bandRow="1">
                <a:tableStyleId>{5C22544A-7EE6-4342-B048-85BDC9FD1C3A}</a:tableStyleId>
              </a:tblPr>
              <a:tblGrid>
                <a:gridCol w="799465">
                  <a:extLst>
                    <a:ext uri="{9D8B030D-6E8A-4147-A177-3AD203B41FA5}">
                      <a16:colId xmlns:a16="http://schemas.microsoft.com/office/drawing/2014/main" val="2786796334"/>
                    </a:ext>
                  </a:extLst>
                </a:gridCol>
                <a:gridCol w="541655">
                  <a:extLst>
                    <a:ext uri="{9D8B030D-6E8A-4147-A177-3AD203B41FA5}">
                      <a16:colId xmlns:a16="http://schemas.microsoft.com/office/drawing/2014/main" val="2718213898"/>
                    </a:ext>
                  </a:extLst>
                </a:gridCol>
                <a:gridCol w="541655">
                  <a:extLst>
                    <a:ext uri="{9D8B030D-6E8A-4147-A177-3AD203B41FA5}">
                      <a16:colId xmlns:a16="http://schemas.microsoft.com/office/drawing/2014/main" val="806827173"/>
                    </a:ext>
                  </a:extLst>
                </a:gridCol>
                <a:gridCol w="636905">
                  <a:extLst>
                    <a:ext uri="{9D8B030D-6E8A-4147-A177-3AD203B41FA5}">
                      <a16:colId xmlns:a16="http://schemas.microsoft.com/office/drawing/2014/main" val="3027687173"/>
                    </a:ext>
                  </a:extLst>
                </a:gridCol>
                <a:gridCol w="636905">
                  <a:extLst>
                    <a:ext uri="{9D8B030D-6E8A-4147-A177-3AD203B41FA5}">
                      <a16:colId xmlns:a16="http://schemas.microsoft.com/office/drawing/2014/main" val="3509352136"/>
                    </a:ext>
                  </a:extLst>
                </a:gridCol>
                <a:gridCol w="1153160">
                  <a:extLst>
                    <a:ext uri="{9D8B030D-6E8A-4147-A177-3AD203B41FA5}">
                      <a16:colId xmlns:a16="http://schemas.microsoft.com/office/drawing/2014/main" val="3599979722"/>
                    </a:ext>
                  </a:extLst>
                </a:gridCol>
                <a:gridCol w="1333500">
                  <a:extLst>
                    <a:ext uri="{9D8B030D-6E8A-4147-A177-3AD203B41FA5}">
                      <a16:colId xmlns:a16="http://schemas.microsoft.com/office/drawing/2014/main" val="1231683243"/>
                    </a:ext>
                  </a:extLst>
                </a:gridCol>
              </a:tblGrid>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4">
                  <a:txBody>
                    <a:bodyPr/>
                    <a:lstStyle/>
                    <a:p>
                      <a:pPr algn="ctr">
                        <a:lnSpc>
                          <a:spcPts val="1100"/>
                        </a:lnSpc>
                        <a:spcAft>
                          <a:spcPts val="0"/>
                        </a:spcAft>
                      </a:pPr>
                      <a:r>
                        <a:rPr lang="en-US" sz="1050" kern="0">
                          <a:effectLst/>
                        </a:rPr>
                        <a:t>SNR</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gridSpan="2">
                  <a:txBody>
                    <a:bodyPr/>
                    <a:lstStyle/>
                    <a:p>
                      <a:pPr algn="ctr">
                        <a:lnSpc>
                          <a:spcPts val="1100"/>
                        </a:lnSpc>
                        <a:spcAft>
                          <a:spcPts val="0"/>
                        </a:spcAft>
                      </a:pPr>
                      <a:r>
                        <a:rPr lang="en-US" sz="1050" kern="0">
                          <a:effectLst/>
                        </a:rPr>
                        <a:t>CNR</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extLst>
                  <a:ext uri="{0D108BD9-81ED-4DB2-BD59-A6C34878D82A}">
                    <a16:rowId xmlns:a16="http://schemas.microsoft.com/office/drawing/2014/main" val="2063607058"/>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2">
                  <a:txBody>
                    <a:bodyPr/>
                    <a:lstStyle/>
                    <a:p>
                      <a:pPr algn="ctr">
                        <a:lnSpc>
                          <a:spcPts val="1100"/>
                        </a:lnSpc>
                        <a:spcAft>
                          <a:spcPts val="0"/>
                        </a:spcAft>
                      </a:pPr>
                      <a:r>
                        <a:rPr lang="fr-FR" sz="1200" kern="100" dirty="0" err="1">
                          <a:solidFill>
                            <a:srgbClr val="000000"/>
                          </a:solidFill>
                          <a:effectLst/>
                          <a:latin typeface="Times New Roman" panose="02020603050405020304" pitchFamily="18" charset="0"/>
                          <a:ea typeface="Calibri" panose="020F0502020204030204" pitchFamily="34" charset="0"/>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fr-FR" sz="1200" kern="100" dirty="0" err="1">
                          <a:solidFill>
                            <a:srgbClr val="000000"/>
                          </a:solidFill>
                          <a:effectLst/>
                          <a:latin typeface="Times New Roman" panose="02020603050405020304" pitchFamily="18" charset="0"/>
                          <a:ea typeface="Calibri" panose="020F0502020204030204" pitchFamily="34" charset="0"/>
                        </a:rPr>
                        <a:t>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a:txBody>
                    <a:bodyPr/>
                    <a:lstStyle/>
                    <a:p>
                      <a:pPr algn="ctr">
                        <a:lnSpc>
                          <a:spcPts val="1100"/>
                        </a:lnSpc>
                        <a:spcAft>
                          <a:spcPts val="0"/>
                        </a:spcAft>
                      </a:pPr>
                      <a:r>
                        <a:rPr lang="fr-FR" sz="1200" kern="100" dirty="0" err="1">
                          <a:solidFill>
                            <a:srgbClr val="000000"/>
                          </a:solidFill>
                          <a:effectLst/>
                          <a:latin typeface="Times New Roman" panose="02020603050405020304" pitchFamily="18" charset="0"/>
                          <a:ea typeface="Calibri" panose="020F0502020204030204" pitchFamily="34" charset="0"/>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err="1">
                          <a:solidFill>
                            <a:srgbClr val="000000"/>
                          </a:solidFill>
                          <a:effectLst/>
                          <a:latin typeface="Times New Roman" panose="02020603050405020304" pitchFamily="18" charset="0"/>
                          <a:ea typeface="Calibri" panose="020F0502020204030204" pitchFamily="34" charset="0"/>
                        </a:rPr>
                        <a:t>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513140890"/>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946180262"/>
                  </a:ext>
                </a:extLst>
              </a:tr>
              <a:tr h="200660">
                <a:tc>
                  <a:txBody>
                    <a:bodyPr/>
                    <a:lstStyle/>
                    <a:p>
                      <a:pPr algn="ctr">
                        <a:lnSpc>
                          <a:spcPts val="1100"/>
                        </a:lnSpc>
                        <a:spcAft>
                          <a:spcPts val="0"/>
                        </a:spcAft>
                      </a:pPr>
                      <a:r>
                        <a:rPr lang="en-US" sz="1050" kern="0">
                          <a:effectLst/>
                        </a:rPr>
                        <a:t>Before</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40±23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31±17</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46±11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35±10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1.34±0.22</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1.36±0.14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268564057"/>
                  </a:ext>
                </a:extLst>
              </a:tr>
              <a:tr h="200660">
                <a:tc>
                  <a:txBody>
                    <a:bodyPr/>
                    <a:lstStyle/>
                    <a:p>
                      <a:pPr algn="ctr">
                        <a:lnSpc>
                          <a:spcPts val="1100"/>
                        </a:lnSpc>
                        <a:spcAft>
                          <a:spcPts val="0"/>
                        </a:spcAft>
                      </a:pPr>
                      <a:r>
                        <a:rPr lang="en-US" sz="1050" kern="0">
                          <a:effectLst/>
                        </a:rPr>
                        <a:t>W1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35±10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26±10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34±9</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24±6</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1.38±0.35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1.42±0.18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234118746"/>
                  </a:ext>
                </a:extLst>
              </a:tr>
              <a:tr h="190500">
                <a:tc>
                  <a:txBody>
                    <a:bodyPr/>
                    <a:lstStyle/>
                    <a:p>
                      <a:pPr algn="ctr">
                        <a:lnSpc>
                          <a:spcPts val="1100"/>
                        </a:lnSpc>
                        <a:spcAft>
                          <a:spcPts val="0"/>
                        </a:spcAft>
                      </a:pPr>
                      <a:r>
                        <a:rPr lang="en-US" sz="1050" kern="0">
                          <a:effectLst/>
                        </a:rPr>
                        <a:t>W2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43±11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30±7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29±7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1.46±0.28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1.15±0.21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809425207"/>
                  </a:ext>
                </a:extLst>
              </a:tr>
              <a:tr h="200660">
                <a:tc>
                  <a:txBody>
                    <a:bodyPr/>
                    <a:lstStyle/>
                    <a:p>
                      <a:pPr algn="ctr">
                        <a:lnSpc>
                          <a:spcPts val="1100"/>
                        </a:lnSpc>
                        <a:spcAft>
                          <a:spcPts val="0"/>
                        </a:spcAft>
                      </a:pPr>
                      <a:r>
                        <a:rPr lang="en-US" sz="1050" kern="0">
                          <a:effectLst/>
                        </a:rPr>
                        <a:t>W3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23±3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21±4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1.06±0.20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1.11±0.12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583590525"/>
                  </a:ext>
                </a:extLst>
              </a:tr>
              <a:tr h="200660">
                <a:tc>
                  <a:txBody>
                    <a:bodyPr/>
                    <a:lstStyle/>
                    <a:p>
                      <a:pPr algn="ctr">
                        <a:lnSpc>
                          <a:spcPts val="1100"/>
                        </a:lnSpc>
                        <a:spcAft>
                          <a:spcPts val="0"/>
                        </a:spcAft>
                      </a:pPr>
                      <a:r>
                        <a:rPr lang="en-US" sz="1050" kern="0">
                          <a:effectLst/>
                        </a:rPr>
                        <a:t>W4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28±4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18±3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1.31±0.21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1.09±0.01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140095988"/>
                  </a:ext>
                </a:extLst>
              </a:tr>
              <a:tr h="200660">
                <a:tc>
                  <a:txBody>
                    <a:bodyPr/>
                    <a:lstStyle/>
                    <a:p>
                      <a:pPr algn="ctr">
                        <a:lnSpc>
                          <a:spcPts val="1100"/>
                        </a:lnSpc>
                        <a:spcAft>
                          <a:spcPts val="0"/>
                        </a:spcAft>
                      </a:pPr>
                      <a:r>
                        <a:rPr lang="en-US" sz="1050" kern="0">
                          <a:effectLst/>
                        </a:rPr>
                        <a:t>W5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37±5</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30±16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30±7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24±9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1.43±0.42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1.27±0.13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295255252"/>
                  </a:ext>
                </a:extLst>
              </a:tr>
              <a:tr h="200660">
                <a:tc>
                  <a:txBody>
                    <a:bodyPr/>
                    <a:lstStyle/>
                    <a:p>
                      <a:pPr algn="ctr">
                        <a:lnSpc>
                          <a:spcPts val="1100"/>
                        </a:lnSpc>
                        <a:spcAft>
                          <a:spcPts val="0"/>
                        </a:spcAft>
                      </a:pPr>
                      <a:r>
                        <a:rPr lang="en-US" sz="1050" kern="0">
                          <a:effectLst/>
                        </a:rPr>
                        <a:t>W6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33±5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22±2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31±2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20±1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1.55±0.29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1.51±0.10</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520451391"/>
                  </a:ext>
                </a:extLst>
              </a:tr>
            </a:tbl>
          </a:graphicData>
        </a:graphic>
      </p:graphicFrame>
      <p:graphicFrame>
        <p:nvGraphicFramePr>
          <p:cNvPr id="6" name="Tableau 5">
            <a:extLst>
              <a:ext uri="{FF2B5EF4-FFF2-40B4-BE49-F238E27FC236}">
                <a16:creationId xmlns:a16="http://schemas.microsoft.com/office/drawing/2014/main" id="{E2119E67-ADF0-4DB3-96CB-D121777B2286}"/>
              </a:ext>
            </a:extLst>
          </p:cNvPr>
          <p:cNvGraphicFramePr>
            <a:graphicFrameLocks noGrp="1"/>
          </p:cNvGraphicFramePr>
          <p:nvPr>
            <p:extLst>
              <p:ext uri="{D42A27DB-BD31-4B8C-83A1-F6EECF244321}">
                <p14:modId xmlns:p14="http://schemas.microsoft.com/office/powerpoint/2010/main" val="1047318626"/>
              </p:ext>
            </p:extLst>
          </p:nvPr>
        </p:nvGraphicFramePr>
        <p:xfrm>
          <a:off x="6191314" y="3919538"/>
          <a:ext cx="5643245" cy="2563114"/>
        </p:xfrm>
        <a:graphic>
          <a:graphicData uri="http://schemas.openxmlformats.org/drawingml/2006/table">
            <a:tbl>
              <a:tblPr firstRow="1" firstCol="1" bandRow="1">
                <a:tableStyleId>{5C22544A-7EE6-4342-B048-85BDC9FD1C3A}</a:tableStyleId>
              </a:tblPr>
              <a:tblGrid>
                <a:gridCol w="799465">
                  <a:extLst>
                    <a:ext uri="{9D8B030D-6E8A-4147-A177-3AD203B41FA5}">
                      <a16:colId xmlns:a16="http://schemas.microsoft.com/office/drawing/2014/main" val="2346347717"/>
                    </a:ext>
                  </a:extLst>
                </a:gridCol>
                <a:gridCol w="541655">
                  <a:extLst>
                    <a:ext uri="{9D8B030D-6E8A-4147-A177-3AD203B41FA5}">
                      <a16:colId xmlns:a16="http://schemas.microsoft.com/office/drawing/2014/main" val="2734445123"/>
                    </a:ext>
                  </a:extLst>
                </a:gridCol>
                <a:gridCol w="541655">
                  <a:extLst>
                    <a:ext uri="{9D8B030D-6E8A-4147-A177-3AD203B41FA5}">
                      <a16:colId xmlns:a16="http://schemas.microsoft.com/office/drawing/2014/main" val="373524568"/>
                    </a:ext>
                  </a:extLst>
                </a:gridCol>
                <a:gridCol w="636905">
                  <a:extLst>
                    <a:ext uri="{9D8B030D-6E8A-4147-A177-3AD203B41FA5}">
                      <a16:colId xmlns:a16="http://schemas.microsoft.com/office/drawing/2014/main" val="2096886446"/>
                    </a:ext>
                  </a:extLst>
                </a:gridCol>
                <a:gridCol w="636905">
                  <a:extLst>
                    <a:ext uri="{9D8B030D-6E8A-4147-A177-3AD203B41FA5}">
                      <a16:colId xmlns:a16="http://schemas.microsoft.com/office/drawing/2014/main" val="3025363475"/>
                    </a:ext>
                  </a:extLst>
                </a:gridCol>
                <a:gridCol w="576580">
                  <a:extLst>
                    <a:ext uri="{9D8B030D-6E8A-4147-A177-3AD203B41FA5}">
                      <a16:colId xmlns:a16="http://schemas.microsoft.com/office/drawing/2014/main" val="3159380890"/>
                    </a:ext>
                  </a:extLst>
                </a:gridCol>
                <a:gridCol w="576580">
                  <a:extLst>
                    <a:ext uri="{9D8B030D-6E8A-4147-A177-3AD203B41FA5}">
                      <a16:colId xmlns:a16="http://schemas.microsoft.com/office/drawing/2014/main" val="2519914686"/>
                    </a:ext>
                  </a:extLst>
                </a:gridCol>
                <a:gridCol w="666750">
                  <a:extLst>
                    <a:ext uri="{9D8B030D-6E8A-4147-A177-3AD203B41FA5}">
                      <a16:colId xmlns:a16="http://schemas.microsoft.com/office/drawing/2014/main" val="2931197196"/>
                    </a:ext>
                  </a:extLst>
                </a:gridCol>
                <a:gridCol w="666750">
                  <a:extLst>
                    <a:ext uri="{9D8B030D-6E8A-4147-A177-3AD203B41FA5}">
                      <a16:colId xmlns:a16="http://schemas.microsoft.com/office/drawing/2014/main" val="2069448960"/>
                    </a:ext>
                  </a:extLst>
                </a:gridCol>
              </a:tblGrid>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4">
                  <a:txBody>
                    <a:bodyPr/>
                    <a:lstStyle/>
                    <a:p>
                      <a:pPr algn="ctr">
                        <a:lnSpc>
                          <a:spcPts val="1100"/>
                        </a:lnSpc>
                        <a:spcAft>
                          <a:spcPts val="0"/>
                        </a:spcAft>
                      </a:pPr>
                      <a:r>
                        <a:rPr lang="en-US" sz="1050" kern="0">
                          <a:effectLst/>
                        </a:rPr>
                        <a:t>T1 (ms)</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a:lnSpc>
                          <a:spcPts val="1100"/>
                        </a:lnSpc>
                        <a:spcAft>
                          <a:spcPts val="0"/>
                        </a:spcAft>
                      </a:pPr>
                      <a:r>
                        <a:rPr lang="en-US" sz="1050" kern="0">
                          <a:effectLst/>
                        </a:rPr>
                        <a:t>T2 (ms)</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649324881"/>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gridSpan="2">
                  <a:txBody>
                    <a:bodyPr/>
                    <a:lstStyle/>
                    <a:p>
                      <a:pPr algn="ctr">
                        <a:lnSpc>
                          <a:spcPts val="1100"/>
                        </a:lnSpc>
                        <a:spcAft>
                          <a:spcPts val="0"/>
                        </a:spcAft>
                      </a:pPr>
                      <a:r>
                        <a:rPr lang="en-US" sz="1050" kern="0" dirty="0">
                          <a:solidFill>
                            <a:srgbClr val="000000"/>
                          </a:solidFill>
                          <a:effectLst/>
                          <a:latin typeface="Times New Roman" panose="02020603050405020304" pitchFamily="18" charset="0"/>
                          <a:ea typeface="Calibri" panose="020F0502020204030204" pitchFamily="34" charset="0"/>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fr-FR" sz="1200" kern="100" dirty="0">
                          <a:solidFill>
                            <a:srgbClr val="000000"/>
                          </a:solidFill>
                          <a:effectLst/>
                          <a:latin typeface="Times New Roman" panose="02020603050405020304" pitchFamily="18" charset="0"/>
                          <a:ea typeface="Calibri" panose="020F0502020204030204" pitchFamily="34" charset="0"/>
                        </a:rPr>
                        <a:t>TTT</a:t>
                      </a: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en-US" sz="1050" kern="0" dirty="0">
                          <a:effectLst/>
                        </a:rPr>
                        <a:t>UNTTT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tc gridSpan="2">
                  <a:txBody>
                    <a:bodyPr/>
                    <a:lstStyle/>
                    <a:p>
                      <a:pPr algn="ctr">
                        <a:lnSpc>
                          <a:spcPts val="1100"/>
                        </a:lnSpc>
                        <a:spcAft>
                          <a:spcPts val="0"/>
                        </a:spcAft>
                      </a:pPr>
                      <a:r>
                        <a:rPr lang="en-US" sz="1050" kern="0" dirty="0">
                          <a:effectLst/>
                        </a:rPr>
                        <a:t>TTT</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fr-FR"/>
                    </a:p>
                  </a:txBody>
                  <a:tcPr/>
                </a:tc>
                <a:extLst>
                  <a:ext uri="{0D108BD9-81ED-4DB2-BD59-A6C34878D82A}">
                    <a16:rowId xmlns:a16="http://schemas.microsoft.com/office/drawing/2014/main" val="3166700412"/>
                  </a:ext>
                </a:extLst>
              </a:tr>
              <a:tr h="200660">
                <a:tc>
                  <a:txBody>
                    <a:bodyPr/>
                    <a:lstStyle/>
                    <a:p>
                      <a:pPr algn="ctr">
                        <a:lnSpc>
                          <a:spcPts val="1100"/>
                        </a:lnSpc>
                        <a:spcAft>
                          <a:spcPts val="0"/>
                        </a:spcAft>
                      </a:pPr>
                      <a:r>
                        <a:rPr lang="en-US" sz="1050" kern="0">
                          <a:effectLst/>
                        </a:rPr>
                        <a:t> </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AF</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NP</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405087367"/>
                  </a:ext>
                </a:extLst>
              </a:tr>
              <a:tr h="200660">
                <a:tc>
                  <a:txBody>
                    <a:bodyPr/>
                    <a:lstStyle/>
                    <a:p>
                      <a:pPr algn="ctr">
                        <a:lnSpc>
                          <a:spcPts val="1100"/>
                        </a:lnSpc>
                        <a:spcAft>
                          <a:spcPts val="0"/>
                        </a:spcAft>
                      </a:pPr>
                      <a:r>
                        <a:rPr lang="en-US" sz="1050" kern="0">
                          <a:effectLst/>
                        </a:rPr>
                        <a:t>Before</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704±6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1951±23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717±17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2063±87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37±28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75±9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108±13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778472672"/>
                  </a:ext>
                </a:extLst>
              </a:tr>
              <a:tr h="200660">
                <a:tc>
                  <a:txBody>
                    <a:bodyPr/>
                    <a:lstStyle/>
                    <a:p>
                      <a:pPr algn="ctr">
                        <a:lnSpc>
                          <a:spcPts val="1100"/>
                        </a:lnSpc>
                        <a:spcAft>
                          <a:spcPts val="0"/>
                        </a:spcAft>
                      </a:pPr>
                      <a:r>
                        <a:rPr lang="en-US" sz="1050" kern="0">
                          <a:effectLst/>
                        </a:rPr>
                        <a:t>W1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612±68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1487±118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709±7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2932±39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109±52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82±21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83±38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103±13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463468859"/>
                  </a:ext>
                </a:extLst>
              </a:tr>
              <a:tr h="190500">
                <a:tc>
                  <a:txBody>
                    <a:bodyPr/>
                    <a:lstStyle/>
                    <a:p>
                      <a:pPr algn="ctr">
                        <a:lnSpc>
                          <a:spcPts val="1100"/>
                        </a:lnSpc>
                        <a:spcAft>
                          <a:spcPts val="0"/>
                        </a:spcAft>
                      </a:pPr>
                      <a:r>
                        <a:rPr lang="en-US" sz="1050" kern="0" dirty="0">
                          <a:effectLst/>
                        </a:rPr>
                        <a:t>W2</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603±92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1330±48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729±20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1984±143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120±26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64±15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86±21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104±3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775471080"/>
                  </a:ext>
                </a:extLst>
              </a:tr>
              <a:tr h="200660">
                <a:tc>
                  <a:txBody>
                    <a:bodyPr/>
                    <a:lstStyle/>
                    <a:p>
                      <a:pPr algn="ctr">
                        <a:lnSpc>
                          <a:spcPts val="1100"/>
                        </a:lnSpc>
                        <a:spcAft>
                          <a:spcPts val="0"/>
                        </a:spcAft>
                      </a:pPr>
                      <a:r>
                        <a:rPr lang="en-US" sz="1050" kern="0">
                          <a:effectLst/>
                        </a:rPr>
                        <a:t>W3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553±62</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1239±200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763±16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1762±8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129±28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66±31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116±31</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035567011"/>
                  </a:ext>
                </a:extLst>
              </a:tr>
              <a:tr h="200660">
                <a:tc>
                  <a:txBody>
                    <a:bodyPr/>
                    <a:lstStyle/>
                    <a:p>
                      <a:pPr algn="ctr">
                        <a:lnSpc>
                          <a:spcPts val="1100"/>
                        </a:lnSpc>
                        <a:spcAft>
                          <a:spcPts val="0"/>
                        </a:spcAft>
                      </a:pPr>
                      <a:r>
                        <a:rPr lang="en-US" sz="1050" kern="0">
                          <a:effectLst/>
                        </a:rPr>
                        <a:t>W4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603±64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1367±130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723±17</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2043±25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112±14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70±28</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86±26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106±8</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250096191"/>
                  </a:ext>
                </a:extLst>
              </a:tr>
              <a:tr h="200660">
                <a:tc>
                  <a:txBody>
                    <a:bodyPr/>
                    <a:lstStyle/>
                    <a:p>
                      <a:pPr algn="ctr">
                        <a:lnSpc>
                          <a:spcPts val="1100"/>
                        </a:lnSpc>
                        <a:spcAft>
                          <a:spcPts val="0"/>
                        </a:spcAft>
                      </a:pPr>
                      <a:r>
                        <a:rPr lang="en-US" sz="1050" kern="0">
                          <a:effectLst/>
                        </a:rPr>
                        <a:t>W5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634±103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1271±63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727±5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1987±9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109±19</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80±24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81±15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102±4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779983363"/>
                  </a:ext>
                </a:extLst>
              </a:tr>
              <a:tr h="200660">
                <a:tc>
                  <a:txBody>
                    <a:bodyPr/>
                    <a:lstStyle/>
                    <a:p>
                      <a:pPr algn="ctr">
                        <a:lnSpc>
                          <a:spcPts val="1100"/>
                        </a:lnSpc>
                        <a:spcAft>
                          <a:spcPts val="0"/>
                        </a:spcAft>
                      </a:pPr>
                      <a:r>
                        <a:rPr lang="en-US" sz="1050" kern="0">
                          <a:effectLst/>
                        </a:rPr>
                        <a:t>W6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603±126</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1228±94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694±5</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1892±3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138±33</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73±24</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a:effectLst/>
                        </a:rPr>
                        <a:t>63±40</a:t>
                      </a:r>
                      <a:endParaRPr lang="fr-FR" sz="1200" kern="10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tc>
                  <a:txBody>
                    <a:bodyPr/>
                    <a:lstStyle/>
                    <a:p>
                      <a:pPr algn="ctr">
                        <a:lnSpc>
                          <a:spcPts val="1100"/>
                        </a:lnSpc>
                        <a:spcAft>
                          <a:spcPts val="0"/>
                        </a:spcAft>
                      </a:pPr>
                      <a:r>
                        <a:rPr lang="en-US" sz="1050" kern="0" dirty="0">
                          <a:effectLst/>
                        </a:rPr>
                        <a:t>112±7</a:t>
                      </a:r>
                      <a:endParaRPr lang="fr-FR" sz="1200" kern="100" dirty="0">
                        <a:solidFill>
                          <a:srgbClr val="000000"/>
                        </a:solidFill>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959721502"/>
                  </a:ext>
                </a:extLst>
              </a:tr>
            </a:tbl>
          </a:graphicData>
        </a:graphic>
      </p:graphicFrame>
      <p:sp>
        <p:nvSpPr>
          <p:cNvPr id="7" name="Titre 1">
            <a:extLst>
              <a:ext uri="{FF2B5EF4-FFF2-40B4-BE49-F238E27FC236}">
                <a16:creationId xmlns:a16="http://schemas.microsoft.com/office/drawing/2014/main" id="{13E721A5-53B5-4DD9-8F95-EC42A7976B43}"/>
              </a:ext>
            </a:extLst>
          </p:cNvPr>
          <p:cNvSpPr txBox="1">
            <a:spLocks/>
          </p:cNvSpPr>
          <p:nvPr/>
        </p:nvSpPr>
        <p:spPr>
          <a:xfrm>
            <a:off x="990600" y="517525"/>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Résultats : </a:t>
            </a:r>
            <a:r>
              <a:rPr lang="fr-FR" altLang="fr-FR" dirty="0">
                <a:solidFill>
                  <a:srgbClr val="1F1F1F"/>
                </a:solidFill>
                <a:latin typeface="inherit"/>
              </a:rPr>
              <a:t>Analyse quantitative du DDD traité </a:t>
            </a:r>
            <a:br>
              <a:rPr lang="fr-FR" altLang="fr-FR" dirty="0">
                <a:solidFill>
                  <a:srgbClr val="1F1F1F"/>
                </a:solidFill>
                <a:latin typeface="inherit"/>
              </a:rPr>
            </a:br>
            <a:endParaRPr lang="fr-FR" dirty="0"/>
          </a:p>
        </p:txBody>
      </p:sp>
      <p:sp>
        <p:nvSpPr>
          <p:cNvPr id="2" name="Rectangle à coins arrondis 9">
            <a:extLst>
              <a:ext uri="{FF2B5EF4-FFF2-40B4-BE49-F238E27FC236}">
                <a16:creationId xmlns:a16="http://schemas.microsoft.com/office/drawing/2014/main" id="{CBDBD262-4B27-F90C-94ED-3398AD1B8388}"/>
              </a:ext>
            </a:extLst>
          </p:cNvPr>
          <p:cNvSpPr/>
          <p:nvPr/>
        </p:nvSpPr>
        <p:spPr>
          <a:xfrm>
            <a:off x="73572" y="91155"/>
            <a:ext cx="12044856" cy="6675692"/>
          </a:xfrm>
          <a:prstGeom prst="roundRect">
            <a:avLst/>
          </a:prstGeom>
          <a:noFill/>
          <a:ln w="76200">
            <a:solidFill>
              <a:srgbClr val="DEC5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AC5CA726-B51C-6A67-C2FF-211B53B9BE0E}"/>
              </a:ext>
            </a:extLst>
          </p:cNvPr>
          <p:cNvPicPr>
            <a:picLocks noChangeAspect="1"/>
          </p:cNvPicPr>
          <p:nvPr/>
        </p:nvPicPr>
        <p:blipFill rotWithShape="1">
          <a:blip r:embed="rId2">
            <a:extLst>
              <a:ext uri="{28A0092B-C50C-407E-A947-70E740481C1C}">
                <a14:useLocalDpi xmlns:a14="http://schemas.microsoft.com/office/drawing/2010/main" val="0"/>
              </a:ext>
            </a:extLst>
          </a:blip>
          <a:srcRect l="11806" t="8389" r="16050" b="14638"/>
          <a:stretch/>
        </p:blipFill>
        <p:spPr>
          <a:xfrm>
            <a:off x="11581360" y="6038785"/>
            <a:ext cx="610640" cy="819216"/>
          </a:xfrm>
          <a:prstGeom prst="rect">
            <a:avLst/>
          </a:prstGeom>
        </p:spPr>
      </p:pic>
    </p:spTree>
    <p:extLst>
      <p:ext uri="{BB962C8B-B14F-4D97-AF65-F5344CB8AC3E}">
        <p14:creationId xmlns:p14="http://schemas.microsoft.com/office/powerpoint/2010/main" val="3078017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F5EDFE-67E0-503B-3932-CB6D97F03B50}"/>
              </a:ext>
            </a:extLst>
          </p:cNvPr>
          <p:cNvSpPr>
            <a:spLocks noGrp="1"/>
          </p:cNvSpPr>
          <p:nvPr>
            <p:ph type="title"/>
          </p:nvPr>
        </p:nvSpPr>
        <p:spPr/>
        <p:txBody>
          <a:bodyPr/>
          <a:lstStyle/>
          <a:p>
            <a:r>
              <a:rPr lang="fr-FR" dirty="0"/>
              <a:t>Discussion</a:t>
            </a:r>
          </a:p>
        </p:txBody>
      </p:sp>
      <p:sp>
        <p:nvSpPr>
          <p:cNvPr id="5" name="Rectangle 4">
            <a:extLst>
              <a:ext uri="{FF2B5EF4-FFF2-40B4-BE49-F238E27FC236}">
                <a16:creationId xmlns:a16="http://schemas.microsoft.com/office/drawing/2014/main" id="{5F75F9A9-9A0E-4441-9083-E79EE7174B2A}"/>
              </a:ext>
            </a:extLst>
          </p:cNvPr>
          <p:cNvSpPr/>
          <p:nvPr/>
        </p:nvSpPr>
        <p:spPr>
          <a:xfrm>
            <a:off x="600635" y="1971451"/>
            <a:ext cx="10958091" cy="2031325"/>
          </a:xfrm>
          <a:prstGeom prst="rect">
            <a:avLst/>
          </a:prstGeom>
        </p:spPr>
        <p:txBody>
          <a:bodyPr wrap="square">
            <a:spAutoFit/>
          </a:bodyPr>
          <a:lstStyle/>
          <a:p>
            <a:pPr algn="just">
              <a:spcAft>
                <a:spcPts val="0"/>
              </a:spcAft>
            </a:pPr>
            <a:r>
              <a:rPr lang="fr-FR" kern="100" dirty="0">
                <a:latin typeface="Times New Roman" panose="02020603050405020304" pitchFamily="18" charset="0"/>
                <a:ea typeface="Calibri" panose="020F0502020204030204" pitchFamily="34" charset="0"/>
              </a:rPr>
              <a:t>L’injection </a:t>
            </a:r>
            <a:r>
              <a:rPr lang="fr-FR" kern="100" dirty="0" err="1">
                <a:latin typeface="Times New Roman" panose="02020603050405020304" pitchFamily="18" charset="0"/>
                <a:ea typeface="Calibri" panose="020F0502020204030204" pitchFamily="34" charset="0"/>
              </a:rPr>
              <a:t>intradiscale</a:t>
            </a:r>
            <a:r>
              <a:rPr lang="fr-FR" kern="100" dirty="0">
                <a:latin typeface="Times New Roman" panose="02020603050405020304" pitchFamily="18" charset="0"/>
                <a:ea typeface="Calibri" panose="020F0502020204030204" pitchFamily="34" charset="0"/>
              </a:rPr>
              <a:t> de PRP est efficace pour le traitement de la DDD, résultat confirmé par les évaluations quantitatives IRM et les analyses histologiques. </a:t>
            </a:r>
          </a:p>
          <a:p>
            <a:pPr algn="just">
              <a:spcAft>
                <a:spcPts val="0"/>
              </a:spcAft>
            </a:pPr>
            <a:endParaRPr lang="fr-FR" kern="100" dirty="0">
              <a:latin typeface="Times New Roman" panose="02020603050405020304" pitchFamily="18" charset="0"/>
              <a:ea typeface="Calibri" panose="020F0502020204030204" pitchFamily="34" charset="0"/>
            </a:endParaRPr>
          </a:p>
          <a:p>
            <a:pPr algn="just">
              <a:spcAft>
                <a:spcPts val="0"/>
              </a:spcAft>
            </a:pPr>
            <a:r>
              <a:rPr lang="fr-FR" kern="100" dirty="0">
                <a:latin typeface="Times New Roman" panose="02020603050405020304" pitchFamily="18" charset="0"/>
                <a:ea typeface="Calibri" panose="020F0502020204030204" pitchFamily="34" charset="0"/>
              </a:rPr>
              <a:t>Première cartographie quantitative complète par IRM.</a:t>
            </a:r>
          </a:p>
          <a:p>
            <a:pPr algn="just">
              <a:spcAft>
                <a:spcPts val="0"/>
              </a:spcAft>
            </a:pPr>
            <a:r>
              <a:rPr lang="fr-FR" kern="100" dirty="0">
                <a:latin typeface="Times New Roman" panose="02020603050405020304" pitchFamily="18" charset="0"/>
                <a:ea typeface="Calibri" panose="020F0502020204030204" pitchFamily="34" charset="0"/>
              </a:rPr>
              <a:t> </a:t>
            </a:r>
          </a:p>
          <a:p>
            <a:pPr algn="just">
              <a:spcAft>
                <a:spcPts val="0"/>
              </a:spcAft>
            </a:pPr>
            <a:r>
              <a:rPr lang="fr-FR" kern="100" dirty="0">
                <a:latin typeface="Times New Roman" panose="02020603050405020304" pitchFamily="18" charset="0"/>
                <a:ea typeface="Calibri" panose="020F0502020204030204" pitchFamily="34" charset="0"/>
              </a:rPr>
              <a:t>La littérature disponible inclut principalement </a:t>
            </a:r>
            <a:r>
              <a:rPr lang="fr-FR" b="1" kern="100" dirty="0">
                <a:latin typeface="Times New Roman" panose="02020603050405020304" pitchFamily="18" charset="0"/>
                <a:ea typeface="Calibri" panose="020F0502020204030204" pitchFamily="34" charset="0"/>
              </a:rPr>
              <a:t>quatre revues systématiques </a:t>
            </a:r>
            <a:r>
              <a:rPr lang="fr-FR" kern="100" dirty="0">
                <a:latin typeface="Times New Roman" panose="02020603050405020304" pitchFamily="18" charset="0"/>
                <a:ea typeface="Calibri" panose="020F0502020204030204" pitchFamily="34" charset="0"/>
              </a:rPr>
              <a:t>et plusieurs articles évaluant le rôle des thérapies de médecine régénérative dans le traitement des troubles dégénératifs lombosacrés. </a:t>
            </a:r>
          </a:p>
        </p:txBody>
      </p:sp>
      <p:pic>
        <p:nvPicPr>
          <p:cNvPr id="4" name="Image 3" descr="Une image contenant film radiographique, art, noir et blanc, monochrome&#10;&#10;Description générée automatiquement avec une confiance moyenne">
            <a:extLst>
              <a:ext uri="{FF2B5EF4-FFF2-40B4-BE49-F238E27FC236}">
                <a16:creationId xmlns:a16="http://schemas.microsoft.com/office/drawing/2014/main" id="{8EA15279-89BD-4A68-BDEE-40484B4D328D}"/>
              </a:ext>
            </a:extLst>
          </p:cNvPr>
          <p:cNvPicPr>
            <a:picLocks noChangeAspect="1"/>
          </p:cNvPicPr>
          <p:nvPr/>
        </p:nvPicPr>
        <p:blipFill rotWithShape="1">
          <a:blip r:embed="rId2">
            <a:extLst>
              <a:ext uri="{28A0092B-C50C-407E-A947-70E740481C1C}">
                <a14:useLocalDpi xmlns:a14="http://schemas.microsoft.com/office/drawing/2010/main" val="0"/>
              </a:ext>
            </a:extLst>
          </a:blip>
          <a:srcRect l="33157" t="83007"/>
          <a:stretch/>
        </p:blipFill>
        <p:spPr>
          <a:xfrm>
            <a:off x="2761130" y="4391116"/>
            <a:ext cx="6280673" cy="2268070"/>
          </a:xfrm>
          <a:prstGeom prst="rect">
            <a:avLst/>
          </a:prstGeom>
        </p:spPr>
      </p:pic>
    </p:spTree>
    <p:extLst>
      <p:ext uri="{BB962C8B-B14F-4D97-AF65-F5344CB8AC3E}">
        <p14:creationId xmlns:p14="http://schemas.microsoft.com/office/powerpoint/2010/main" val="3582540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494C74-82E4-EE04-F854-D7ED04FDC6DD}"/>
              </a:ext>
            </a:extLst>
          </p:cNvPr>
          <p:cNvSpPr>
            <a:spLocks noGrp="1"/>
          </p:cNvSpPr>
          <p:nvPr>
            <p:ph type="title"/>
          </p:nvPr>
        </p:nvSpPr>
        <p:spPr/>
        <p:txBody>
          <a:bodyPr/>
          <a:lstStyle/>
          <a:p>
            <a:r>
              <a:rPr lang="fr-FR" dirty="0"/>
              <a:t>Discussion : </a:t>
            </a:r>
            <a:r>
              <a:rPr lang="fr-FR" i="1" dirty="0"/>
              <a:t>in vivo </a:t>
            </a:r>
            <a:r>
              <a:rPr lang="fr-FR" dirty="0"/>
              <a:t>animal rat</a:t>
            </a:r>
          </a:p>
        </p:txBody>
      </p:sp>
      <p:sp>
        <p:nvSpPr>
          <p:cNvPr id="4" name="Rectangle 3">
            <a:extLst>
              <a:ext uri="{FF2B5EF4-FFF2-40B4-BE49-F238E27FC236}">
                <a16:creationId xmlns:a16="http://schemas.microsoft.com/office/drawing/2014/main" id="{D11129FD-1265-4BD0-9486-5BBA397158F5}"/>
              </a:ext>
            </a:extLst>
          </p:cNvPr>
          <p:cNvSpPr/>
          <p:nvPr/>
        </p:nvSpPr>
        <p:spPr>
          <a:xfrm>
            <a:off x="891988" y="1941540"/>
            <a:ext cx="9361721" cy="2585323"/>
          </a:xfrm>
          <a:prstGeom prst="rect">
            <a:avLst/>
          </a:prstGeom>
        </p:spPr>
        <p:txBody>
          <a:bodyPr wrap="square">
            <a:spAutoFit/>
          </a:bodyPr>
          <a:lstStyle/>
          <a:p>
            <a:pPr algn="just">
              <a:spcAft>
                <a:spcPts val="0"/>
              </a:spcAft>
            </a:pPr>
            <a:r>
              <a:rPr lang="fr-FR" kern="100" dirty="0">
                <a:latin typeface="Times New Roman" panose="02020603050405020304" pitchFamily="18" charset="0"/>
                <a:ea typeface="Calibri" panose="020F0502020204030204" pitchFamily="34" charset="0"/>
              </a:rPr>
              <a:t>1 seule étude</a:t>
            </a:r>
          </a:p>
          <a:p>
            <a:pPr algn="just">
              <a:spcAft>
                <a:spcPts val="0"/>
              </a:spcAft>
            </a:pPr>
            <a:r>
              <a:rPr lang="fr-FR" kern="100" dirty="0">
                <a:latin typeface="Times New Roman" panose="02020603050405020304" pitchFamily="18" charset="0"/>
                <a:ea typeface="Calibri" panose="020F0502020204030204" pitchFamily="34" charset="0"/>
              </a:rPr>
              <a:t>Essai contrôlé randomisé </a:t>
            </a:r>
          </a:p>
          <a:p>
            <a:pPr algn="just">
              <a:spcAft>
                <a:spcPts val="0"/>
              </a:spcAft>
            </a:pPr>
            <a:r>
              <a:rPr lang="fr-FR" kern="100" dirty="0">
                <a:latin typeface="Times New Roman" panose="02020603050405020304" pitchFamily="18" charset="0"/>
                <a:ea typeface="Calibri" panose="020F0502020204030204" pitchFamily="34" charset="0"/>
              </a:rPr>
              <a:t>Disque intervertébral L4-L5 de 18 rats adultes Sprague-</a:t>
            </a:r>
            <a:r>
              <a:rPr lang="fr-FR" kern="100" dirty="0" err="1">
                <a:latin typeface="Times New Roman" panose="02020603050405020304" pitchFamily="18" charset="0"/>
                <a:ea typeface="Calibri" panose="020F0502020204030204" pitchFamily="34" charset="0"/>
              </a:rPr>
              <a:t>Dawley</a:t>
            </a:r>
            <a:r>
              <a:rPr lang="fr-FR" kern="100" dirty="0">
                <a:latin typeface="Times New Roman" panose="02020603050405020304" pitchFamily="18" charset="0"/>
                <a:ea typeface="Calibri" panose="020F0502020204030204" pitchFamily="34" charset="0"/>
              </a:rPr>
              <a:t> </a:t>
            </a:r>
          </a:p>
          <a:p>
            <a:pPr algn="just">
              <a:spcAft>
                <a:spcPts val="0"/>
              </a:spcAft>
            </a:pPr>
            <a:r>
              <a:rPr lang="fr-FR" kern="100" dirty="0">
                <a:latin typeface="Times New Roman" panose="02020603050405020304" pitchFamily="18" charset="0"/>
                <a:ea typeface="Calibri" panose="020F0502020204030204" pitchFamily="34" charset="0"/>
              </a:rPr>
              <a:t>21 G</a:t>
            </a:r>
          </a:p>
          <a:p>
            <a:pPr algn="just">
              <a:spcAft>
                <a:spcPts val="0"/>
              </a:spcAft>
            </a:pPr>
            <a:r>
              <a:rPr lang="fr-FR" kern="100" dirty="0">
                <a:latin typeface="Times New Roman" panose="02020603050405020304" pitchFamily="18" charset="0"/>
                <a:ea typeface="Calibri" panose="020F0502020204030204" pitchFamily="34" charset="0"/>
              </a:rPr>
              <a:t>Injection immédiate de PRP ou injection retardée de PRP deux semaines après la blessure ou aucune intervention supplémentaire.</a:t>
            </a:r>
          </a:p>
          <a:p>
            <a:pPr algn="just">
              <a:spcAft>
                <a:spcPts val="0"/>
              </a:spcAft>
            </a:pPr>
            <a:r>
              <a:rPr lang="fr-FR" kern="100" dirty="0">
                <a:latin typeface="Times New Roman" panose="02020603050405020304" pitchFamily="18" charset="0"/>
                <a:ea typeface="Calibri" panose="020F0502020204030204" pitchFamily="34" charset="0"/>
              </a:rPr>
              <a:t>IRM réalisée à titre de contrôle initial et pour chaque groupe à 4 semaines après la blessure.</a:t>
            </a:r>
          </a:p>
          <a:p>
            <a:pPr algn="just">
              <a:spcAft>
                <a:spcPts val="0"/>
              </a:spcAft>
            </a:pPr>
            <a:r>
              <a:rPr lang="fr-FR" kern="100" dirty="0">
                <a:latin typeface="Times New Roman" panose="02020603050405020304" pitchFamily="18" charset="0"/>
                <a:ea typeface="Calibri" panose="020F0502020204030204" pitchFamily="34" charset="0"/>
              </a:rPr>
              <a:t>Histologie</a:t>
            </a:r>
          </a:p>
          <a:p>
            <a:pPr algn="just">
              <a:spcAft>
                <a:spcPts val="0"/>
              </a:spcAft>
            </a:pPr>
            <a:r>
              <a:rPr lang="fr-FR" kern="100" dirty="0">
                <a:latin typeface="Times New Roman" panose="02020603050405020304" pitchFamily="18" charset="0"/>
                <a:ea typeface="Calibri" panose="020F0502020204030204" pitchFamily="34" charset="0"/>
              </a:rPr>
              <a:t> </a:t>
            </a:r>
          </a:p>
        </p:txBody>
      </p:sp>
      <p:sp>
        <p:nvSpPr>
          <p:cNvPr id="5" name="Rectangle 4">
            <a:extLst>
              <a:ext uri="{FF2B5EF4-FFF2-40B4-BE49-F238E27FC236}">
                <a16:creationId xmlns:a16="http://schemas.microsoft.com/office/drawing/2014/main" id="{29168C17-0005-4F82-BB53-A50BD775C7D1}"/>
              </a:ext>
            </a:extLst>
          </p:cNvPr>
          <p:cNvSpPr/>
          <p:nvPr/>
        </p:nvSpPr>
        <p:spPr>
          <a:xfrm>
            <a:off x="891988" y="4896983"/>
            <a:ext cx="11421862" cy="646331"/>
          </a:xfrm>
          <a:prstGeom prst="rect">
            <a:avLst/>
          </a:prstGeom>
        </p:spPr>
        <p:txBody>
          <a:bodyPr wrap="square">
            <a:spAutoFit/>
          </a:bodyPr>
          <a:lstStyle/>
          <a:p>
            <a:pPr algn="just">
              <a:spcAft>
                <a:spcPts val="0"/>
              </a:spcAft>
            </a:pPr>
            <a:r>
              <a:rPr lang="fr-FR" kern="100" dirty="0">
                <a:latin typeface="Times New Roman" panose="02020603050405020304" pitchFamily="18" charset="0"/>
                <a:ea typeface="Calibri" panose="020F0502020204030204" pitchFamily="34" charset="0"/>
              </a:rPr>
              <a:t>L’administration de PRP a un effet protecteur sur les disques endommagés. </a:t>
            </a:r>
          </a:p>
          <a:p>
            <a:pPr algn="just">
              <a:spcAft>
                <a:spcPts val="0"/>
              </a:spcAft>
            </a:pPr>
            <a:r>
              <a:rPr lang="fr-FR" kern="100" dirty="0">
                <a:latin typeface="Times New Roman" panose="02020603050405020304" pitchFamily="18" charset="0"/>
                <a:ea typeface="Calibri" panose="020F0502020204030204" pitchFamily="34" charset="0"/>
              </a:rPr>
              <a:t>Une intervention précoce dans le processus pathologique soit plus bénéfique que le traitement de disques déjà dégénérés.</a:t>
            </a:r>
          </a:p>
        </p:txBody>
      </p:sp>
      <p:sp>
        <p:nvSpPr>
          <p:cNvPr id="3" name="Rectangle 2">
            <a:extLst>
              <a:ext uri="{FF2B5EF4-FFF2-40B4-BE49-F238E27FC236}">
                <a16:creationId xmlns:a16="http://schemas.microsoft.com/office/drawing/2014/main" id="{CFDB3181-E0A0-4C97-85A9-DA1250872647}"/>
              </a:ext>
            </a:extLst>
          </p:cNvPr>
          <p:cNvSpPr/>
          <p:nvPr/>
        </p:nvSpPr>
        <p:spPr>
          <a:xfrm>
            <a:off x="1091453" y="6181636"/>
            <a:ext cx="12070976" cy="215444"/>
          </a:xfrm>
          <a:prstGeom prst="rect">
            <a:avLst/>
          </a:prstGeom>
        </p:spPr>
        <p:txBody>
          <a:bodyPr wrap="square">
            <a:spAutoFit/>
          </a:bodyPr>
          <a:lstStyle/>
          <a:p>
            <a:pPr>
              <a:spcAft>
                <a:spcPts val="0"/>
              </a:spcAft>
            </a:pPr>
            <a:r>
              <a:rPr lang="en-US" sz="800" kern="0" dirty="0" err="1">
                <a:solidFill>
                  <a:srgbClr val="00000A"/>
                </a:solidFill>
                <a:latin typeface="Calibri" panose="020F0502020204030204" pitchFamily="34" charset="0"/>
                <a:ea typeface="Calibri" panose="020F0502020204030204" pitchFamily="34" charset="0"/>
                <a:cs typeface="Arial" panose="020B0604020202020204" pitchFamily="34" charset="0"/>
              </a:rPr>
              <a:t>Gullung</a:t>
            </a:r>
            <a:r>
              <a:rPr lang="en-US" sz="800" kern="0" dirty="0">
                <a:solidFill>
                  <a:srgbClr val="00000A"/>
                </a:solidFill>
                <a:latin typeface="Calibri" panose="020F0502020204030204" pitchFamily="34" charset="0"/>
                <a:ea typeface="Calibri" panose="020F0502020204030204" pitchFamily="34" charset="0"/>
                <a:cs typeface="Arial" panose="020B0604020202020204" pitchFamily="34" charset="0"/>
              </a:rPr>
              <a:t> GB, Woodall JW, Tucci MA, et al. Platelet-rich plasma effects on degenerative disc disease: analysis of histology and imaging in an animal model. </a:t>
            </a:r>
            <a:r>
              <a:rPr lang="en-US" sz="800" kern="0" dirty="0" err="1">
                <a:solidFill>
                  <a:srgbClr val="00000A"/>
                </a:solidFill>
                <a:latin typeface="Calibri" panose="020F0502020204030204" pitchFamily="34" charset="0"/>
                <a:ea typeface="Calibri" panose="020F0502020204030204" pitchFamily="34" charset="0"/>
                <a:cs typeface="Arial" panose="020B0604020202020204" pitchFamily="34" charset="0"/>
              </a:rPr>
              <a:t>Evid</a:t>
            </a:r>
            <a:r>
              <a:rPr lang="en-US" sz="800" kern="0" dirty="0">
                <a:solidFill>
                  <a:srgbClr val="00000A"/>
                </a:solidFill>
                <a:latin typeface="Calibri" panose="020F0502020204030204" pitchFamily="34" charset="0"/>
                <a:ea typeface="Calibri" panose="020F0502020204030204" pitchFamily="34" charset="0"/>
                <a:cs typeface="Arial" panose="020B0604020202020204" pitchFamily="34" charset="0"/>
              </a:rPr>
              <a:t> Based Spine Care J. 2011;2(4):13–18.</a:t>
            </a:r>
            <a:endParaRPr lang="fr-FR" sz="800" kern="1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628601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0CE561-1B3A-70F5-E17A-AAEFAF2543AB}"/>
              </a:ext>
            </a:extLst>
          </p:cNvPr>
          <p:cNvSpPr>
            <a:spLocks noGrp="1"/>
          </p:cNvSpPr>
          <p:nvPr>
            <p:ph type="title"/>
          </p:nvPr>
        </p:nvSpPr>
        <p:spPr/>
        <p:txBody>
          <a:bodyPr/>
          <a:lstStyle/>
          <a:p>
            <a:r>
              <a:rPr lang="fr-FR" dirty="0"/>
              <a:t>Discussion : </a:t>
            </a:r>
            <a:r>
              <a:rPr lang="fr-FR" i="1" dirty="0"/>
              <a:t>in vivo </a:t>
            </a:r>
            <a:r>
              <a:rPr lang="fr-FR" dirty="0"/>
              <a:t>animal avec IRM</a:t>
            </a:r>
          </a:p>
        </p:txBody>
      </p:sp>
      <p:sp>
        <p:nvSpPr>
          <p:cNvPr id="4" name="Rectangle 3">
            <a:extLst>
              <a:ext uri="{FF2B5EF4-FFF2-40B4-BE49-F238E27FC236}">
                <a16:creationId xmlns:a16="http://schemas.microsoft.com/office/drawing/2014/main" id="{87D3774F-1DD1-4D9F-A97E-280AAF11DDD1}"/>
              </a:ext>
            </a:extLst>
          </p:cNvPr>
          <p:cNvSpPr/>
          <p:nvPr/>
        </p:nvSpPr>
        <p:spPr>
          <a:xfrm>
            <a:off x="838200" y="1945864"/>
            <a:ext cx="10708341" cy="3693319"/>
          </a:xfrm>
          <a:prstGeom prst="rect">
            <a:avLst/>
          </a:prstGeom>
        </p:spPr>
        <p:txBody>
          <a:bodyPr wrap="square">
            <a:spAutoFit/>
          </a:bodyPr>
          <a:lstStyle/>
          <a:p>
            <a:pPr algn="just">
              <a:spcAft>
                <a:spcPts val="0"/>
              </a:spcAft>
            </a:pPr>
            <a:r>
              <a:rPr lang="fr-FR" kern="100" dirty="0">
                <a:latin typeface="Times New Roman" panose="02020603050405020304" pitchFamily="18" charset="0"/>
                <a:ea typeface="Calibri" panose="020F0502020204030204" pitchFamily="34" charset="0"/>
              </a:rPr>
              <a:t>1 seule étude sur lapin s’est concentrée sur le temps de relaxation T2 . </a:t>
            </a:r>
          </a:p>
          <a:p>
            <a:pPr algn="just">
              <a:spcAft>
                <a:spcPts val="0"/>
              </a:spcAft>
            </a:pPr>
            <a:endParaRPr lang="fr-FR" kern="100" dirty="0">
              <a:highlight>
                <a:srgbClr val="FFFF00"/>
              </a:highlight>
              <a:latin typeface="Times New Roman" panose="02020603050405020304" pitchFamily="18" charset="0"/>
              <a:ea typeface="Calibri" panose="020F0502020204030204" pitchFamily="34" charset="0"/>
            </a:endParaRPr>
          </a:p>
          <a:p>
            <a:pPr algn="just">
              <a:spcAft>
                <a:spcPts val="0"/>
              </a:spcAft>
            </a:pPr>
            <a:r>
              <a:rPr lang="fr-FR" kern="100" dirty="0">
                <a:latin typeface="Times New Roman" panose="02020603050405020304" pitchFamily="18" charset="0"/>
                <a:ea typeface="Calibri" panose="020F0502020204030204" pitchFamily="34" charset="0"/>
              </a:rPr>
              <a:t>Dégénérescence discale chez 12 lapins </a:t>
            </a:r>
          </a:p>
          <a:p>
            <a:pPr algn="just">
              <a:spcAft>
                <a:spcPts val="0"/>
              </a:spcAft>
            </a:pPr>
            <a:r>
              <a:rPr lang="fr-FR" kern="100" dirty="0">
                <a:latin typeface="Times New Roman" panose="02020603050405020304" pitchFamily="18" charset="0"/>
                <a:ea typeface="Calibri" panose="020F0502020204030204" pitchFamily="34" charset="0"/>
              </a:rPr>
              <a:t>Ponction annulaire dans deux disques non contigus</a:t>
            </a:r>
          </a:p>
          <a:p>
            <a:pPr algn="just">
              <a:spcAft>
                <a:spcPts val="0"/>
              </a:spcAft>
            </a:pPr>
            <a:r>
              <a:rPr lang="fr-FR" kern="100" dirty="0">
                <a:latin typeface="Times New Roman" panose="02020603050405020304" pitchFamily="18" charset="0"/>
                <a:ea typeface="Calibri" panose="020F0502020204030204" pitchFamily="34" charset="0"/>
              </a:rPr>
              <a:t>Suivi 4 semaines</a:t>
            </a:r>
          </a:p>
          <a:p>
            <a:pPr algn="just">
              <a:spcAft>
                <a:spcPts val="0"/>
              </a:spcAft>
            </a:pPr>
            <a:r>
              <a:rPr lang="fr-FR" kern="100" dirty="0">
                <a:latin typeface="Times New Roman" panose="02020603050405020304" pitchFamily="18" charset="0"/>
                <a:ea typeface="Calibri" panose="020F0502020204030204" pitchFamily="34" charset="0"/>
              </a:rPr>
              <a:t>PRP autologue isolé à partir de sang frais</a:t>
            </a:r>
          </a:p>
          <a:p>
            <a:pPr algn="just">
              <a:spcAft>
                <a:spcPts val="0"/>
              </a:spcAft>
            </a:pPr>
            <a:endParaRPr lang="fr-FR" kern="100" dirty="0">
              <a:latin typeface="Times New Roman" panose="02020603050405020304" pitchFamily="18" charset="0"/>
              <a:ea typeface="Calibri" panose="020F0502020204030204" pitchFamily="34" charset="0"/>
            </a:endParaRPr>
          </a:p>
          <a:p>
            <a:pPr algn="just">
              <a:spcAft>
                <a:spcPts val="0"/>
              </a:spcAft>
            </a:pPr>
            <a:endParaRPr lang="fr-FR" kern="100" dirty="0">
              <a:latin typeface="Times New Roman" panose="02020603050405020304" pitchFamily="18" charset="0"/>
              <a:ea typeface="Calibri" panose="020F0502020204030204" pitchFamily="34" charset="0"/>
            </a:endParaRPr>
          </a:p>
          <a:p>
            <a:pPr algn="just">
              <a:spcAft>
                <a:spcPts val="0"/>
              </a:spcAft>
            </a:pPr>
            <a:r>
              <a:rPr lang="fr-FR" kern="100" dirty="0">
                <a:latin typeface="Times New Roman" panose="02020603050405020304" pitchFamily="18" charset="0"/>
                <a:ea typeface="Calibri" panose="020F0502020204030204" pitchFamily="34" charset="0"/>
              </a:rPr>
              <a:t>Les résultats ont montré que les substances libérées par le PRP entraînaient une restauration statistiquement significative de la hauteur discale. </a:t>
            </a:r>
          </a:p>
          <a:p>
            <a:pPr algn="just">
              <a:spcAft>
                <a:spcPts val="0"/>
              </a:spcAft>
            </a:pPr>
            <a:r>
              <a:rPr lang="fr-FR" kern="100" dirty="0">
                <a:latin typeface="Times New Roman" panose="02020603050405020304" pitchFamily="18" charset="0"/>
                <a:ea typeface="Calibri" panose="020F0502020204030204" pitchFamily="34" charset="0"/>
              </a:rPr>
              <a:t>Le groupe traité au PRP présentait également un plus grand nombre de cellules de type chondrocyte. </a:t>
            </a:r>
          </a:p>
          <a:p>
            <a:pPr algn="just">
              <a:spcAft>
                <a:spcPts val="0"/>
              </a:spcAft>
            </a:pPr>
            <a:r>
              <a:rPr lang="fr-FR" kern="100" dirty="0">
                <a:latin typeface="Times New Roman" panose="02020603050405020304" pitchFamily="18" charset="0"/>
                <a:ea typeface="Calibri" panose="020F0502020204030204" pitchFamily="34" charset="0"/>
              </a:rPr>
              <a:t>La quantification IRM des valeurs moyennes de T2 du nucleus pulposus et de l’annulus </a:t>
            </a:r>
            <a:r>
              <a:rPr lang="fr-FR" kern="100" dirty="0" err="1">
                <a:latin typeface="Times New Roman" panose="02020603050405020304" pitchFamily="18" charset="0"/>
                <a:ea typeface="Calibri" panose="020F0502020204030204" pitchFamily="34" charset="0"/>
              </a:rPr>
              <a:t>fibrosus</a:t>
            </a:r>
            <a:r>
              <a:rPr lang="fr-FR" kern="100" dirty="0">
                <a:latin typeface="Times New Roman" panose="02020603050405020304" pitchFamily="18" charset="0"/>
                <a:ea typeface="Calibri" panose="020F0502020204030204" pitchFamily="34" charset="0"/>
              </a:rPr>
              <a:t> n’a pas révélé de différence statistique.</a:t>
            </a:r>
          </a:p>
        </p:txBody>
      </p:sp>
      <p:sp>
        <p:nvSpPr>
          <p:cNvPr id="3" name="Rectangle 2">
            <a:extLst>
              <a:ext uri="{FF2B5EF4-FFF2-40B4-BE49-F238E27FC236}">
                <a16:creationId xmlns:a16="http://schemas.microsoft.com/office/drawing/2014/main" id="{26474EDD-200A-4943-A614-F13A61F5C329}"/>
              </a:ext>
            </a:extLst>
          </p:cNvPr>
          <p:cNvSpPr/>
          <p:nvPr/>
        </p:nvSpPr>
        <p:spPr>
          <a:xfrm>
            <a:off x="838199" y="6294268"/>
            <a:ext cx="10708341" cy="215444"/>
          </a:xfrm>
          <a:prstGeom prst="rect">
            <a:avLst/>
          </a:prstGeom>
        </p:spPr>
        <p:txBody>
          <a:bodyPr wrap="square">
            <a:spAutoFit/>
          </a:bodyPr>
          <a:lstStyle/>
          <a:p>
            <a:pPr>
              <a:spcAft>
                <a:spcPts val="0"/>
              </a:spcAft>
            </a:pPr>
            <a:r>
              <a:rPr lang="en-US" sz="800" kern="0" dirty="0">
                <a:solidFill>
                  <a:srgbClr val="00000A"/>
                </a:solidFill>
                <a:uFill>
                  <a:solidFill>
                    <a:srgbClr val="000000"/>
                  </a:solidFill>
                </a:uFill>
                <a:latin typeface="Calibri" panose="020F0502020204030204" pitchFamily="34" charset="0"/>
                <a:ea typeface="Calibri" panose="020F0502020204030204" pitchFamily="34" charset="0"/>
                <a:cs typeface="Arial" panose="020B0604020202020204" pitchFamily="34" charset="0"/>
                <a:hlinkClick r:id="rId2"/>
              </a:rPr>
              <a:t>Leonard </a:t>
            </a:r>
            <a:r>
              <a:rPr lang="en-US" sz="800" kern="0" dirty="0" err="1">
                <a:solidFill>
                  <a:srgbClr val="00000A"/>
                </a:solidFill>
                <a:uFill>
                  <a:solidFill>
                    <a:srgbClr val="000000"/>
                  </a:solidFill>
                </a:uFill>
                <a:latin typeface="Calibri" panose="020F0502020204030204" pitchFamily="34" charset="0"/>
                <a:ea typeface="Calibri" panose="020F0502020204030204" pitchFamily="34" charset="0"/>
                <a:cs typeface="Arial" panose="020B0604020202020204" pitchFamily="34" charset="0"/>
                <a:hlinkClick r:id="rId2"/>
              </a:rPr>
              <a:t>Christianto</a:t>
            </a:r>
            <a:r>
              <a:rPr lang="en-US" sz="800" kern="0" dirty="0">
                <a:solidFill>
                  <a:srgbClr val="00000A"/>
                </a:solidFill>
                <a:uFill>
                  <a:solidFill>
                    <a:srgbClr val="000000"/>
                  </a:solidFill>
                </a:uFill>
                <a:latin typeface="Calibri" panose="020F0502020204030204" pitchFamily="34" charset="0"/>
                <a:ea typeface="Calibri" panose="020F0502020204030204" pitchFamily="34" charset="0"/>
                <a:cs typeface="Arial" panose="020B0604020202020204" pitchFamily="34" charset="0"/>
                <a:hlinkClick r:id="rId2"/>
              </a:rPr>
              <a:t> </a:t>
            </a:r>
            <a:r>
              <a:rPr lang="en-US" sz="800" kern="0" dirty="0" err="1">
                <a:solidFill>
                  <a:srgbClr val="00000A"/>
                </a:solidFill>
                <a:uFill>
                  <a:solidFill>
                    <a:srgbClr val="000000"/>
                  </a:solidFill>
                </a:uFill>
                <a:latin typeface="Calibri" panose="020F0502020204030204" pitchFamily="34" charset="0"/>
                <a:ea typeface="Calibri" panose="020F0502020204030204" pitchFamily="34" charset="0"/>
                <a:cs typeface="Arial" panose="020B0604020202020204" pitchFamily="34" charset="0"/>
                <a:hlinkClick r:id="rId2"/>
              </a:rPr>
              <a:t>Singjie</a:t>
            </a:r>
            <a:r>
              <a:rPr lang="en-US" sz="800" kern="0" dirty="0">
                <a:solidFill>
                  <a:srgbClr val="00000A"/>
                </a:solidFill>
                <a:latin typeface="Calibri" panose="020F0502020204030204" pitchFamily="34" charset="0"/>
                <a:ea typeface="Calibri" panose="020F0502020204030204" pitchFamily="34" charset="0"/>
                <a:cs typeface="Arial" panose="020B0604020202020204" pitchFamily="34" charset="0"/>
              </a:rPr>
              <a:t>, </a:t>
            </a:r>
            <a:r>
              <a:rPr lang="en-US" sz="800" kern="0" dirty="0">
                <a:solidFill>
                  <a:srgbClr val="00000A"/>
                </a:solidFill>
                <a:uFill>
                  <a:solidFill>
                    <a:srgbClr val="000000"/>
                  </a:solidFill>
                </a:uFill>
                <a:latin typeface="Calibri" panose="020F0502020204030204" pitchFamily="34" charset="0"/>
                <a:ea typeface="Calibri" panose="020F0502020204030204" pitchFamily="34" charset="0"/>
                <a:cs typeface="Arial" panose="020B0604020202020204" pitchFamily="34" charset="0"/>
                <a:hlinkClick r:id="rId3"/>
              </a:rPr>
              <a:t>Samuel Andi Kusuma</a:t>
            </a:r>
            <a:r>
              <a:rPr lang="en-US" sz="800" kern="0" dirty="0">
                <a:solidFill>
                  <a:srgbClr val="00000A"/>
                </a:solidFill>
                <a:latin typeface="Calibri" panose="020F0502020204030204" pitchFamily="34" charset="0"/>
                <a:ea typeface="Calibri" panose="020F0502020204030204" pitchFamily="34" charset="0"/>
                <a:cs typeface="Arial" panose="020B0604020202020204" pitchFamily="34" charset="0"/>
              </a:rPr>
              <a:t>, </a:t>
            </a:r>
            <a:r>
              <a:rPr lang="en-US" sz="800" kern="0" dirty="0" err="1">
                <a:solidFill>
                  <a:srgbClr val="00000A"/>
                </a:solidFill>
                <a:uFill>
                  <a:solidFill>
                    <a:srgbClr val="000000"/>
                  </a:solidFill>
                </a:uFill>
                <a:latin typeface="Calibri" panose="020F0502020204030204" pitchFamily="34" charset="0"/>
                <a:ea typeface="Calibri" panose="020F0502020204030204" pitchFamily="34" charset="0"/>
                <a:cs typeface="Arial" panose="020B0604020202020204" pitchFamily="34" charset="0"/>
                <a:hlinkClick r:id="rId4"/>
              </a:rPr>
              <a:t>Ifran</a:t>
            </a:r>
            <a:r>
              <a:rPr lang="en-US" sz="800" kern="0" dirty="0">
                <a:solidFill>
                  <a:srgbClr val="00000A"/>
                </a:solidFill>
                <a:uFill>
                  <a:solidFill>
                    <a:srgbClr val="000000"/>
                  </a:solidFill>
                </a:uFill>
                <a:latin typeface="Calibri" panose="020F0502020204030204" pitchFamily="34" charset="0"/>
                <a:ea typeface="Calibri" panose="020F0502020204030204" pitchFamily="34" charset="0"/>
                <a:cs typeface="Arial" panose="020B0604020202020204" pitchFamily="34" charset="0"/>
                <a:hlinkClick r:id="rId4"/>
              </a:rPr>
              <a:t> Saleh</a:t>
            </a:r>
            <a:r>
              <a:rPr lang="en-US" sz="800" kern="0" dirty="0">
                <a:solidFill>
                  <a:srgbClr val="00000A"/>
                </a:solidFill>
                <a:latin typeface="Calibri" panose="020F0502020204030204" pitchFamily="34" charset="0"/>
                <a:ea typeface="Calibri" panose="020F0502020204030204" pitchFamily="34" charset="0"/>
                <a:cs typeface="Arial" panose="020B0604020202020204" pitchFamily="34" charset="0"/>
              </a:rPr>
              <a:t>, </a:t>
            </a:r>
            <a:r>
              <a:rPr lang="en-US" sz="800" kern="0" dirty="0">
                <a:solidFill>
                  <a:srgbClr val="00000A"/>
                </a:solidFill>
                <a:uFill>
                  <a:solidFill>
                    <a:srgbClr val="000000"/>
                  </a:solidFill>
                </a:uFill>
                <a:latin typeface="Calibri" panose="020F0502020204030204" pitchFamily="34" charset="0"/>
                <a:ea typeface="Calibri" panose="020F0502020204030204" pitchFamily="34" charset="0"/>
                <a:cs typeface="Arial" panose="020B0604020202020204" pitchFamily="34" charset="0"/>
                <a:hlinkClick r:id="rId5"/>
              </a:rPr>
              <a:t>Erica </a:t>
            </a:r>
            <a:r>
              <a:rPr lang="en-US" sz="800" kern="0" dirty="0" err="1">
                <a:solidFill>
                  <a:srgbClr val="00000A"/>
                </a:solidFill>
                <a:uFill>
                  <a:solidFill>
                    <a:srgbClr val="000000"/>
                  </a:solidFill>
                </a:uFill>
                <a:latin typeface="Calibri" panose="020F0502020204030204" pitchFamily="34" charset="0"/>
                <a:ea typeface="Calibri" panose="020F0502020204030204" pitchFamily="34" charset="0"/>
                <a:cs typeface="Arial" panose="020B0604020202020204" pitchFamily="34" charset="0"/>
                <a:hlinkClick r:id="rId5"/>
              </a:rPr>
              <a:t>Kholinne</a:t>
            </a:r>
            <a:r>
              <a:rPr lang="en-US" sz="800" kern="0" dirty="0">
                <a:solidFill>
                  <a:srgbClr val="00000A"/>
                </a:solidFill>
                <a:latin typeface="Calibri" panose="020F0502020204030204" pitchFamily="34" charset="0"/>
                <a:ea typeface="Calibri" panose="020F0502020204030204" pitchFamily="34" charset="0"/>
                <a:cs typeface="Arial" panose="020B0604020202020204" pitchFamily="34" charset="0"/>
              </a:rPr>
              <a:t>. The Potency of Platelet-Rich Plasma for Chronic Low Back Pain: A Systematic Review and </a:t>
            </a:r>
            <a:r>
              <a:rPr lang="en-US" sz="800" kern="0" dirty="0" err="1">
                <a:solidFill>
                  <a:srgbClr val="00000A"/>
                </a:solidFill>
                <a:latin typeface="Calibri" panose="020F0502020204030204" pitchFamily="34" charset="0"/>
                <a:ea typeface="Calibri" panose="020F0502020204030204" pitchFamily="34" charset="0"/>
                <a:cs typeface="Arial" panose="020B0604020202020204" pitchFamily="34" charset="0"/>
              </a:rPr>
              <a:t>Metaanalysis</a:t>
            </a:r>
            <a:r>
              <a:rPr lang="en-US" sz="800" kern="0" dirty="0">
                <a:solidFill>
                  <a:srgbClr val="00000A"/>
                </a:solidFill>
                <a:latin typeface="Calibri" panose="020F0502020204030204" pitchFamily="34" charset="0"/>
                <a:ea typeface="Calibri" panose="020F0502020204030204" pitchFamily="34" charset="0"/>
                <a:cs typeface="Arial" panose="020B0604020202020204" pitchFamily="34" charset="0"/>
              </a:rPr>
              <a:t> of Randomized Controlled Trial Asian Spine J. 2023 Aug;17(4):782-789.</a:t>
            </a:r>
            <a:endParaRPr lang="fr-FR" sz="800" kern="1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780440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5D06AF-68EA-40AF-9B6B-F8510AB0E9E1}"/>
              </a:ext>
            </a:extLst>
          </p:cNvPr>
          <p:cNvSpPr>
            <a:spLocks noGrp="1"/>
          </p:cNvSpPr>
          <p:nvPr>
            <p:ph type="title"/>
          </p:nvPr>
        </p:nvSpPr>
        <p:spPr/>
        <p:txBody>
          <a:bodyPr/>
          <a:lstStyle/>
          <a:p>
            <a:r>
              <a:rPr lang="fr-FR" dirty="0"/>
              <a:t>Discussion : Étude </a:t>
            </a:r>
            <a:r>
              <a:rPr lang="fr-FR" i="1" dirty="0"/>
              <a:t>in vivo</a:t>
            </a:r>
            <a:r>
              <a:rPr lang="fr-FR" dirty="0"/>
              <a:t> sur humains</a:t>
            </a:r>
            <a:br>
              <a:rPr lang="fr-FR" dirty="0"/>
            </a:br>
            <a:endParaRPr lang="fr-FR" dirty="0"/>
          </a:p>
        </p:txBody>
      </p:sp>
      <p:sp>
        <p:nvSpPr>
          <p:cNvPr id="4" name="Rectangle 3">
            <a:extLst>
              <a:ext uri="{FF2B5EF4-FFF2-40B4-BE49-F238E27FC236}">
                <a16:creationId xmlns:a16="http://schemas.microsoft.com/office/drawing/2014/main" id="{D31885D4-83E7-48A8-B66D-F4097E8E9A73}"/>
              </a:ext>
            </a:extLst>
          </p:cNvPr>
          <p:cNvSpPr/>
          <p:nvPr/>
        </p:nvSpPr>
        <p:spPr>
          <a:xfrm>
            <a:off x="838200" y="1819051"/>
            <a:ext cx="10869706" cy="3416320"/>
          </a:xfrm>
          <a:prstGeom prst="rect">
            <a:avLst/>
          </a:prstGeom>
        </p:spPr>
        <p:txBody>
          <a:bodyPr wrap="square">
            <a:spAutoFit/>
          </a:bodyPr>
          <a:lstStyle/>
          <a:p>
            <a:pPr algn="just">
              <a:spcAft>
                <a:spcPts val="0"/>
              </a:spcAft>
            </a:pPr>
            <a:r>
              <a:rPr lang="fr-FR" kern="100" dirty="0">
                <a:latin typeface="Times New Roman" panose="02020603050405020304" pitchFamily="18" charset="0"/>
                <a:ea typeface="Calibri" panose="020F0502020204030204" pitchFamily="34" charset="0"/>
              </a:rPr>
              <a:t>1seule étude </a:t>
            </a:r>
          </a:p>
          <a:p>
            <a:pPr algn="just">
              <a:spcAft>
                <a:spcPts val="0"/>
              </a:spcAft>
            </a:pPr>
            <a:endParaRPr lang="fr-FR" kern="100" dirty="0">
              <a:latin typeface="Times New Roman" panose="02020603050405020304" pitchFamily="18" charset="0"/>
              <a:ea typeface="Calibri" panose="020F0502020204030204" pitchFamily="34" charset="0"/>
            </a:endParaRPr>
          </a:p>
          <a:p>
            <a:pPr algn="just">
              <a:spcAft>
                <a:spcPts val="0"/>
              </a:spcAft>
            </a:pPr>
            <a:r>
              <a:rPr lang="fr-FR" kern="100" dirty="0">
                <a:latin typeface="Times New Roman" panose="02020603050405020304" pitchFamily="18" charset="0"/>
                <a:ea typeface="Calibri" panose="020F0502020204030204" pitchFamily="34" charset="0"/>
              </a:rPr>
              <a:t>Essai prospectif, contrôlé, randomisé en double aveugle</a:t>
            </a:r>
          </a:p>
          <a:p>
            <a:pPr algn="just">
              <a:spcAft>
                <a:spcPts val="0"/>
              </a:spcAft>
            </a:pPr>
            <a:r>
              <a:rPr lang="fr-FR" kern="100" dirty="0">
                <a:latin typeface="Times New Roman" panose="02020603050405020304" pitchFamily="18" charset="0"/>
                <a:ea typeface="Calibri" panose="020F0502020204030204" pitchFamily="34" charset="0"/>
              </a:rPr>
              <a:t>1 injection de PRP </a:t>
            </a:r>
            <a:r>
              <a:rPr lang="fr-FR" kern="100" dirty="0" err="1">
                <a:latin typeface="Times New Roman" panose="02020603050405020304" pitchFamily="18" charset="0"/>
                <a:ea typeface="Calibri" panose="020F0502020204030204" pitchFamily="34" charset="0"/>
              </a:rPr>
              <a:t>intradiscal</a:t>
            </a:r>
            <a:r>
              <a:rPr lang="fr-FR" kern="100" dirty="0">
                <a:latin typeface="Times New Roman" panose="02020603050405020304" pitchFamily="18" charset="0"/>
                <a:ea typeface="Calibri" panose="020F0502020204030204" pitchFamily="34" charset="0"/>
              </a:rPr>
              <a:t> (n:29) ou agent de contraste après une discographie provocatrice (n:18) </a:t>
            </a:r>
          </a:p>
          <a:p>
            <a:pPr algn="just">
              <a:spcAft>
                <a:spcPts val="0"/>
              </a:spcAft>
            </a:pPr>
            <a:endParaRPr lang="fr-FR" kern="100" dirty="0">
              <a:latin typeface="Times New Roman" panose="02020603050405020304" pitchFamily="18" charset="0"/>
              <a:ea typeface="Calibri" panose="020F0502020204030204" pitchFamily="34" charset="0"/>
            </a:endParaRPr>
          </a:p>
          <a:p>
            <a:pPr algn="just">
              <a:spcAft>
                <a:spcPts val="0"/>
              </a:spcAft>
            </a:pPr>
            <a:r>
              <a:rPr lang="fr-FR" kern="100" dirty="0">
                <a:latin typeface="Times New Roman" panose="02020603050405020304" pitchFamily="18" charset="0"/>
                <a:ea typeface="Calibri" panose="020F0502020204030204" pitchFamily="34" charset="0"/>
              </a:rPr>
              <a:t>Les données sur la douleur, la fonction physique et la satisfaction des participants ont été recueillies à 1 semaine, 4 semaines, 8 semaines, 6 mois et 1 an. </a:t>
            </a:r>
          </a:p>
          <a:p>
            <a:pPr algn="just">
              <a:spcAft>
                <a:spcPts val="0"/>
              </a:spcAft>
            </a:pPr>
            <a:r>
              <a:rPr lang="fr-FR" kern="100" dirty="0">
                <a:latin typeface="Times New Roman" panose="02020603050405020304" pitchFamily="18" charset="0"/>
                <a:ea typeface="Calibri" panose="020F0502020204030204" pitchFamily="34" charset="0"/>
              </a:rPr>
              <a:t>Taux de suivi de 92 %. </a:t>
            </a:r>
          </a:p>
          <a:p>
            <a:pPr algn="just">
              <a:spcAft>
                <a:spcPts val="0"/>
              </a:spcAft>
            </a:pPr>
            <a:r>
              <a:rPr lang="fr-FR" kern="100" dirty="0">
                <a:latin typeface="Times New Roman" panose="02020603050405020304" pitchFamily="18" charset="0"/>
                <a:ea typeface="Calibri" panose="020F0502020204030204" pitchFamily="34" charset="0"/>
              </a:rPr>
              <a:t>Sur 8 semaines de suivi, des améliorations statistiquement significatives ont été observées chez les participants ayant reçu du PRP </a:t>
            </a:r>
            <a:r>
              <a:rPr lang="fr-FR" kern="100" dirty="0" err="1">
                <a:latin typeface="Times New Roman" panose="02020603050405020304" pitchFamily="18" charset="0"/>
                <a:ea typeface="Calibri" panose="020F0502020204030204" pitchFamily="34" charset="0"/>
              </a:rPr>
              <a:t>intradiscal</a:t>
            </a:r>
            <a:r>
              <a:rPr lang="fr-FR" kern="100" dirty="0">
                <a:latin typeface="Times New Roman" panose="02020603050405020304" pitchFamily="18" charset="0"/>
                <a:ea typeface="Calibri" panose="020F0502020204030204" pitchFamily="34" charset="0"/>
              </a:rPr>
              <a:t> concernant la douleur (p = 0,02), la fonction (p = 0,03) et la satisfaction (questionnaire NASS </a:t>
            </a:r>
            <a:r>
              <a:rPr lang="fr-FR" kern="100" dirty="0" err="1">
                <a:latin typeface="Times New Roman" panose="02020603050405020304" pitchFamily="18" charset="0"/>
                <a:ea typeface="Calibri" panose="020F0502020204030204" pitchFamily="34" charset="0"/>
              </a:rPr>
              <a:t>Outcome</a:t>
            </a:r>
            <a:r>
              <a:rPr lang="fr-FR" kern="100" dirty="0">
                <a:latin typeface="Times New Roman" panose="02020603050405020304" pitchFamily="18" charset="0"/>
                <a:ea typeface="Calibri" panose="020F0502020204030204" pitchFamily="34" charset="0"/>
              </a:rPr>
              <a:t>) (p = 0,01), par rapport aux témoins. </a:t>
            </a:r>
          </a:p>
          <a:p>
            <a:pPr algn="just">
              <a:spcAft>
                <a:spcPts val="0"/>
              </a:spcAft>
            </a:pPr>
            <a:r>
              <a:rPr lang="fr-FR" kern="100" dirty="0">
                <a:latin typeface="Times New Roman" panose="02020603050405020304" pitchFamily="18" charset="0"/>
                <a:ea typeface="Calibri" panose="020F0502020204030204" pitchFamily="34" charset="0"/>
              </a:rPr>
              <a:t>Aucun événement indésirable.</a:t>
            </a:r>
          </a:p>
        </p:txBody>
      </p:sp>
      <p:sp>
        <p:nvSpPr>
          <p:cNvPr id="3" name="Rectangle 2">
            <a:extLst>
              <a:ext uri="{FF2B5EF4-FFF2-40B4-BE49-F238E27FC236}">
                <a16:creationId xmlns:a16="http://schemas.microsoft.com/office/drawing/2014/main" id="{37F46140-FBA9-4FCA-BD12-E3A2E5FEAF9F}"/>
              </a:ext>
            </a:extLst>
          </p:cNvPr>
          <p:cNvSpPr/>
          <p:nvPr/>
        </p:nvSpPr>
        <p:spPr>
          <a:xfrm>
            <a:off x="1055594" y="6089876"/>
            <a:ext cx="10434918" cy="215444"/>
          </a:xfrm>
          <a:prstGeom prst="rect">
            <a:avLst/>
          </a:prstGeom>
        </p:spPr>
        <p:txBody>
          <a:bodyPr wrap="square">
            <a:spAutoFit/>
          </a:bodyPr>
          <a:lstStyle/>
          <a:p>
            <a:pPr>
              <a:spcAft>
                <a:spcPts val="0"/>
              </a:spcAft>
            </a:pPr>
            <a:r>
              <a:rPr lang="en-US" sz="800" kern="0" dirty="0" err="1">
                <a:solidFill>
                  <a:srgbClr val="00000A"/>
                </a:solidFill>
                <a:latin typeface="Calibri" panose="020F0502020204030204" pitchFamily="34" charset="0"/>
                <a:ea typeface="Calibri" panose="020F0502020204030204" pitchFamily="34" charset="0"/>
                <a:cs typeface="Arial" panose="020B0604020202020204" pitchFamily="34" charset="0"/>
              </a:rPr>
              <a:t>Tuakli-Wosornu</a:t>
            </a:r>
            <a:r>
              <a:rPr lang="en-US" sz="800" kern="0" dirty="0">
                <a:solidFill>
                  <a:srgbClr val="00000A"/>
                </a:solidFill>
                <a:latin typeface="Calibri" panose="020F0502020204030204" pitchFamily="34" charset="0"/>
                <a:ea typeface="Calibri" panose="020F0502020204030204" pitchFamily="34" charset="0"/>
                <a:cs typeface="Arial" panose="020B0604020202020204" pitchFamily="34" charset="0"/>
              </a:rPr>
              <a:t> YA, Terry A, </a:t>
            </a:r>
            <a:r>
              <a:rPr lang="en-US" sz="800" kern="0" dirty="0" err="1">
                <a:solidFill>
                  <a:srgbClr val="00000A"/>
                </a:solidFill>
                <a:latin typeface="Calibri" panose="020F0502020204030204" pitchFamily="34" charset="0"/>
                <a:ea typeface="Calibri" panose="020F0502020204030204" pitchFamily="34" charset="0"/>
                <a:cs typeface="Arial" panose="020B0604020202020204" pitchFamily="34" charset="0"/>
              </a:rPr>
              <a:t>Boachie</a:t>
            </a:r>
            <a:r>
              <a:rPr lang="en-US" sz="800" kern="0" dirty="0">
                <a:solidFill>
                  <a:srgbClr val="00000A"/>
                </a:solidFill>
                <a:latin typeface="Calibri" panose="020F0502020204030204" pitchFamily="34" charset="0"/>
                <a:ea typeface="Calibri" panose="020F0502020204030204" pitchFamily="34" charset="0"/>
                <a:cs typeface="Arial" panose="020B0604020202020204" pitchFamily="34" charset="0"/>
              </a:rPr>
              <a:t>-Adjei K, et al. Lumbar </a:t>
            </a:r>
            <a:r>
              <a:rPr lang="en-US" sz="800" kern="0" dirty="0" err="1">
                <a:solidFill>
                  <a:srgbClr val="00000A"/>
                </a:solidFill>
                <a:latin typeface="Calibri" panose="020F0502020204030204" pitchFamily="34" charset="0"/>
                <a:ea typeface="Calibri" panose="020F0502020204030204" pitchFamily="34" charset="0"/>
                <a:cs typeface="Arial" panose="020B0604020202020204" pitchFamily="34" charset="0"/>
              </a:rPr>
              <a:t>intradiskal</a:t>
            </a:r>
            <a:r>
              <a:rPr lang="en-US" sz="800" kern="0" dirty="0">
                <a:solidFill>
                  <a:srgbClr val="00000A"/>
                </a:solidFill>
                <a:latin typeface="Calibri" panose="020F0502020204030204" pitchFamily="34" charset="0"/>
                <a:ea typeface="Calibri" panose="020F0502020204030204" pitchFamily="34" charset="0"/>
                <a:cs typeface="Arial" panose="020B0604020202020204" pitchFamily="34" charset="0"/>
              </a:rPr>
              <a:t> platelet-rich plasma (PRP) injec­tions: a prospective, double-blind, randomized con­trolled study. PM R 2016; 8:1-10.</a:t>
            </a:r>
            <a:endParaRPr lang="fr-FR" sz="800" kern="1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880123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0CE561-1B3A-70F5-E17A-AAEFAF2543AB}"/>
              </a:ext>
            </a:extLst>
          </p:cNvPr>
          <p:cNvSpPr>
            <a:spLocks noGrp="1"/>
          </p:cNvSpPr>
          <p:nvPr>
            <p:ph type="title"/>
          </p:nvPr>
        </p:nvSpPr>
        <p:spPr/>
        <p:txBody>
          <a:bodyPr/>
          <a:lstStyle/>
          <a:p>
            <a:r>
              <a:rPr lang="fr-FR"/>
              <a:t>Discussion : limites</a:t>
            </a:r>
            <a:endParaRPr lang="fr-FR" dirty="0"/>
          </a:p>
        </p:txBody>
      </p:sp>
      <p:sp>
        <p:nvSpPr>
          <p:cNvPr id="3" name="Rectangle 2">
            <a:extLst>
              <a:ext uri="{FF2B5EF4-FFF2-40B4-BE49-F238E27FC236}">
                <a16:creationId xmlns:a16="http://schemas.microsoft.com/office/drawing/2014/main" id="{A62B95A4-779F-41CB-AF74-22A011885BED}"/>
              </a:ext>
            </a:extLst>
          </p:cNvPr>
          <p:cNvSpPr/>
          <p:nvPr/>
        </p:nvSpPr>
        <p:spPr>
          <a:xfrm>
            <a:off x="838200" y="2125159"/>
            <a:ext cx="10237694" cy="1477328"/>
          </a:xfrm>
          <a:prstGeom prst="rect">
            <a:avLst/>
          </a:prstGeom>
        </p:spPr>
        <p:txBody>
          <a:bodyPr wrap="square">
            <a:spAutoFit/>
          </a:bodyPr>
          <a:lstStyle/>
          <a:p>
            <a:pPr algn="just">
              <a:spcAft>
                <a:spcPts val="0"/>
              </a:spcAft>
            </a:pPr>
            <a:r>
              <a:rPr lang="fr-FR" kern="100">
                <a:latin typeface="Times New Roman" panose="02020603050405020304" pitchFamily="18" charset="0"/>
                <a:ea typeface="Calibri" panose="020F0502020204030204" pitchFamily="34" charset="0"/>
              </a:rPr>
              <a:t>Nombre d’animaux inclus relativement faible </a:t>
            </a:r>
          </a:p>
          <a:p>
            <a:pPr algn="just">
              <a:spcAft>
                <a:spcPts val="0"/>
              </a:spcAft>
            </a:pPr>
            <a:endParaRPr lang="fr-FR" kern="100">
              <a:latin typeface="Times New Roman" panose="02020603050405020304" pitchFamily="18" charset="0"/>
              <a:ea typeface="Calibri" panose="020F0502020204030204" pitchFamily="34" charset="0"/>
            </a:endParaRPr>
          </a:p>
          <a:p>
            <a:pPr algn="just">
              <a:spcAft>
                <a:spcPts val="0"/>
              </a:spcAft>
            </a:pPr>
            <a:r>
              <a:rPr lang="fr-FR" kern="100">
                <a:latin typeface="Times New Roman" panose="02020603050405020304" pitchFamily="18" charset="0"/>
                <a:ea typeface="Calibri" panose="020F0502020204030204" pitchFamily="34" charset="0"/>
              </a:rPr>
              <a:t>Modèle de discite mécanique et chimique agressif</a:t>
            </a:r>
          </a:p>
          <a:p>
            <a:pPr algn="just">
              <a:spcAft>
                <a:spcPts val="0"/>
              </a:spcAft>
            </a:pPr>
            <a:endParaRPr lang="fr-FR" kern="100">
              <a:latin typeface="Times New Roman" panose="02020603050405020304" pitchFamily="18" charset="0"/>
              <a:ea typeface="Calibri" panose="020F0502020204030204" pitchFamily="34" charset="0"/>
            </a:endParaRPr>
          </a:p>
          <a:p>
            <a:pPr algn="just">
              <a:spcAft>
                <a:spcPts val="0"/>
              </a:spcAft>
            </a:pPr>
            <a:r>
              <a:rPr lang="fr-FR" kern="100">
                <a:latin typeface="Times New Roman" panose="02020603050405020304" pitchFamily="18" charset="0"/>
                <a:ea typeface="Calibri" panose="020F0502020204030204" pitchFamily="34" charset="0"/>
              </a:rPr>
              <a:t>Composants sous-jacents du DVC non affectés</a:t>
            </a:r>
            <a:endParaRPr lang="fr-FR" kern="100" dirty="0">
              <a:latin typeface="Times New Roman" panose="02020603050405020304" pitchFamily="18" charset="0"/>
              <a:ea typeface="Calibri" panose="020F0502020204030204" pitchFamily="34" charset="0"/>
            </a:endParaRPr>
          </a:p>
        </p:txBody>
      </p:sp>
      <p:grpSp>
        <p:nvGrpSpPr>
          <p:cNvPr id="4" name="Groupe 3">
            <a:extLst>
              <a:ext uri="{FF2B5EF4-FFF2-40B4-BE49-F238E27FC236}">
                <a16:creationId xmlns:a16="http://schemas.microsoft.com/office/drawing/2014/main" id="{7155B68D-65C8-4141-9700-C64618331910}"/>
              </a:ext>
            </a:extLst>
          </p:cNvPr>
          <p:cNvGrpSpPr/>
          <p:nvPr/>
        </p:nvGrpSpPr>
        <p:grpSpPr>
          <a:xfrm>
            <a:off x="7503459" y="294260"/>
            <a:ext cx="3475279" cy="6317883"/>
            <a:chOff x="5672836" y="374665"/>
            <a:chExt cx="4924535" cy="9067455"/>
          </a:xfrm>
        </p:grpSpPr>
        <p:pic>
          <p:nvPicPr>
            <p:cNvPr id="5" name="PRP_PR4_01_UTE.png">
              <a:extLst>
                <a:ext uri="{FF2B5EF4-FFF2-40B4-BE49-F238E27FC236}">
                  <a16:creationId xmlns:a16="http://schemas.microsoft.com/office/drawing/2014/main" id="{8E7C9745-8DEA-4EF0-8A9A-DA871A9AED7F}"/>
                </a:ext>
              </a:extLst>
            </p:cNvPr>
            <p:cNvPicPr>
              <a:picLocks noChangeAspect="1"/>
            </p:cNvPicPr>
            <p:nvPr/>
          </p:nvPicPr>
          <p:blipFill rotWithShape="1">
            <a:blip r:embed="rId2"/>
            <a:srcRect l="31268" r="17267"/>
            <a:stretch/>
          </p:blipFill>
          <p:spPr>
            <a:xfrm>
              <a:off x="5705922" y="379969"/>
              <a:ext cx="1440306" cy="2798562"/>
            </a:xfrm>
            <a:prstGeom prst="rect">
              <a:avLst/>
            </a:prstGeom>
            <a:ln w="12700">
              <a:miter lim="400000"/>
            </a:ln>
          </p:spPr>
        </p:pic>
        <p:pic>
          <p:nvPicPr>
            <p:cNvPr id="6" name="PRP_PR4_02_UTE.png">
              <a:extLst>
                <a:ext uri="{FF2B5EF4-FFF2-40B4-BE49-F238E27FC236}">
                  <a16:creationId xmlns:a16="http://schemas.microsoft.com/office/drawing/2014/main" id="{2F11D92B-3AD0-4F04-BBFB-007D5292D3C8}"/>
                </a:ext>
              </a:extLst>
            </p:cNvPr>
            <p:cNvPicPr>
              <a:picLocks noChangeAspect="1"/>
            </p:cNvPicPr>
            <p:nvPr/>
          </p:nvPicPr>
          <p:blipFill rotWithShape="1">
            <a:blip r:embed="rId3"/>
            <a:srcRect l="24301" r="18913"/>
            <a:stretch/>
          </p:blipFill>
          <p:spPr>
            <a:xfrm>
              <a:off x="7091556" y="374665"/>
              <a:ext cx="1589228" cy="2798562"/>
            </a:xfrm>
            <a:prstGeom prst="rect">
              <a:avLst/>
            </a:prstGeom>
            <a:ln w="12700">
              <a:miter lim="400000"/>
            </a:ln>
          </p:spPr>
        </p:pic>
        <p:pic>
          <p:nvPicPr>
            <p:cNvPr id="7" name="PRP_PR4_03_UTE.png">
              <a:extLst>
                <a:ext uri="{FF2B5EF4-FFF2-40B4-BE49-F238E27FC236}">
                  <a16:creationId xmlns:a16="http://schemas.microsoft.com/office/drawing/2014/main" id="{AC18D140-04CD-44A7-A8BD-83D5C9F27D6E}"/>
                </a:ext>
              </a:extLst>
            </p:cNvPr>
            <p:cNvPicPr>
              <a:picLocks noChangeAspect="1"/>
            </p:cNvPicPr>
            <p:nvPr/>
          </p:nvPicPr>
          <p:blipFill rotWithShape="1">
            <a:blip r:embed="rId4"/>
            <a:srcRect l="14860" r="16783"/>
            <a:stretch/>
          </p:blipFill>
          <p:spPr>
            <a:xfrm>
              <a:off x="8680784" y="374665"/>
              <a:ext cx="1913021" cy="2798562"/>
            </a:xfrm>
            <a:prstGeom prst="rect">
              <a:avLst/>
            </a:prstGeom>
            <a:ln w="12700">
              <a:miter lim="400000"/>
            </a:ln>
          </p:spPr>
        </p:pic>
        <p:pic>
          <p:nvPicPr>
            <p:cNvPr id="8" name="T1_PRP_PR4_01_MP2RAGE.png">
              <a:extLst>
                <a:ext uri="{FF2B5EF4-FFF2-40B4-BE49-F238E27FC236}">
                  <a16:creationId xmlns:a16="http://schemas.microsoft.com/office/drawing/2014/main" id="{DDED1361-2F4E-4C28-B402-9886264D0172}"/>
                </a:ext>
              </a:extLst>
            </p:cNvPr>
            <p:cNvPicPr>
              <a:picLocks noChangeAspect="1"/>
            </p:cNvPicPr>
            <p:nvPr/>
          </p:nvPicPr>
          <p:blipFill rotWithShape="1">
            <a:blip r:embed="rId5"/>
            <a:srcRect l="4702" t="22222" r="3598" b="30579"/>
            <a:stretch/>
          </p:blipFill>
          <p:spPr>
            <a:xfrm rot="5400000">
              <a:off x="4962682" y="3893990"/>
              <a:ext cx="2926784" cy="1506475"/>
            </a:xfrm>
            <a:prstGeom prst="rect">
              <a:avLst/>
            </a:prstGeom>
            <a:ln w="12700">
              <a:miter lim="400000"/>
            </a:ln>
          </p:spPr>
        </p:pic>
        <p:pic>
          <p:nvPicPr>
            <p:cNvPr id="9" name="T1_PRP_PR4_02_MP2RAGE.png">
              <a:extLst>
                <a:ext uri="{FF2B5EF4-FFF2-40B4-BE49-F238E27FC236}">
                  <a16:creationId xmlns:a16="http://schemas.microsoft.com/office/drawing/2014/main" id="{5639FE53-A9E3-4C24-8010-2B30DD15C019}"/>
                </a:ext>
              </a:extLst>
            </p:cNvPr>
            <p:cNvPicPr>
              <a:picLocks noChangeAspect="1"/>
            </p:cNvPicPr>
            <p:nvPr/>
          </p:nvPicPr>
          <p:blipFill rotWithShape="1">
            <a:blip r:embed="rId6"/>
            <a:srcRect l="4701" t="20669" r="3599" b="24672"/>
            <a:stretch/>
          </p:blipFill>
          <p:spPr>
            <a:xfrm rot="5400000">
              <a:off x="6588209" y="3764330"/>
              <a:ext cx="2926783" cy="1744579"/>
            </a:xfrm>
            <a:prstGeom prst="rect">
              <a:avLst/>
            </a:prstGeom>
            <a:ln w="12700">
              <a:miter lim="400000"/>
            </a:ln>
          </p:spPr>
        </p:pic>
        <p:pic>
          <p:nvPicPr>
            <p:cNvPr id="10" name="T1_PRP_PR4_03_MP2RAGE.png">
              <a:extLst>
                <a:ext uri="{FF2B5EF4-FFF2-40B4-BE49-F238E27FC236}">
                  <a16:creationId xmlns:a16="http://schemas.microsoft.com/office/drawing/2014/main" id="{E365B512-D090-469C-A911-6A50379123CF}"/>
                </a:ext>
              </a:extLst>
            </p:cNvPr>
            <p:cNvPicPr>
              <a:picLocks noChangeAspect="1"/>
            </p:cNvPicPr>
            <p:nvPr/>
          </p:nvPicPr>
          <p:blipFill rotWithShape="1">
            <a:blip r:embed="rId7"/>
            <a:srcRect l="3983" t="25881" r="5522" b="24591"/>
            <a:stretch/>
          </p:blipFill>
          <p:spPr>
            <a:xfrm rot="5400000">
              <a:off x="8298029" y="3790060"/>
              <a:ext cx="2926783" cy="1671901"/>
            </a:xfrm>
            <a:prstGeom prst="rect">
              <a:avLst/>
            </a:prstGeom>
            <a:ln w="12700">
              <a:miter lim="400000"/>
            </a:ln>
          </p:spPr>
        </p:pic>
        <p:pic>
          <p:nvPicPr>
            <p:cNvPr id="11" name="PR4_01_T2map_0001.png">
              <a:extLst>
                <a:ext uri="{FF2B5EF4-FFF2-40B4-BE49-F238E27FC236}">
                  <a16:creationId xmlns:a16="http://schemas.microsoft.com/office/drawing/2014/main" id="{68439C1F-FAEE-4B78-B60D-C137BB61DBD2}"/>
                </a:ext>
              </a:extLst>
            </p:cNvPr>
            <p:cNvPicPr>
              <a:picLocks noChangeAspect="1"/>
            </p:cNvPicPr>
            <p:nvPr/>
          </p:nvPicPr>
          <p:blipFill rotWithShape="1">
            <a:blip r:embed="rId8"/>
            <a:srcRect l="31242" r="20602"/>
            <a:stretch/>
          </p:blipFill>
          <p:spPr>
            <a:xfrm rot="10800000">
              <a:off x="5674765" y="6085854"/>
              <a:ext cx="1604279" cy="3331499"/>
            </a:xfrm>
            <a:prstGeom prst="rect">
              <a:avLst/>
            </a:prstGeom>
            <a:ln w="12700">
              <a:miter lim="400000"/>
            </a:ln>
          </p:spPr>
        </p:pic>
        <p:pic>
          <p:nvPicPr>
            <p:cNvPr id="12" name="PR4_02_T2map_0001.png">
              <a:extLst>
                <a:ext uri="{FF2B5EF4-FFF2-40B4-BE49-F238E27FC236}">
                  <a16:creationId xmlns:a16="http://schemas.microsoft.com/office/drawing/2014/main" id="{01CC9FF8-BC12-4E82-8519-06A1F1A13923}"/>
                </a:ext>
              </a:extLst>
            </p:cNvPr>
            <p:cNvPicPr>
              <a:picLocks noChangeAspect="1"/>
            </p:cNvPicPr>
            <p:nvPr/>
          </p:nvPicPr>
          <p:blipFill rotWithShape="1">
            <a:blip r:embed="rId9"/>
            <a:srcRect l="27859" r="17853"/>
            <a:stretch/>
          </p:blipFill>
          <p:spPr>
            <a:xfrm>
              <a:off x="7203086" y="6098238"/>
              <a:ext cx="1808559" cy="3331498"/>
            </a:xfrm>
            <a:prstGeom prst="rect">
              <a:avLst/>
            </a:prstGeom>
            <a:ln w="12700">
              <a:miter lim="400000"/>
            </a:ln>
          </p:spPr>
        </p:pic>
        <p:pic>
          <p:nvPicPr>
            <p:cNvPr id="13" name="PR4_03_T2map_0001.png">
              <a:extLst>
                <a:ext uri="{FF2B5EF4-FFF2-40B4-BE49-F238E27FC236}">
                  <a16:creationId xmlns:a16="http://schemas.microsoft.com/office/drawing/2014/main" id="{88EDAEFC-95BF-4844-A4B3-4FE2A2BDCACC}"/>
                </a:ext>
              </a:extLst>
            </p:cNvPr>
            <p:cNvPicPr>
              <a:picLocks noChangeAspect="1"/>
            </p:cNvPicPr>
            <p:nvPr/>
          </p:nvPicPr>
          <p:blipFill rotWithShape="1">
            <a:blip r:embed="rId10"/>
            <a:srcRect l="29816" r="22029"/>
            <a:stretch/>
          </p:blipFill>
          <p:spPr>
            <a:xfrm>
              <a:off x="8959281" y="6110620"/>
              <a:ext cx="1604281" cy="3331500"/>
            </a:xfrm>
            <a:prstGeom prst="rect">
              <a:avLst/>
            </a:prstGeom>
            <a:ln w="12700">
              <a:miter lim="400000"/>
            </a:ln>
          </p:spPr>
        </p:pic>
      </p:grpSp>
    </p:spTree>
    <p:extLst>
      <p:ext uri="{BB962C8B-B14F-4D97-AF65-F5344CB8AC3E}">
        <p14:creationId xmlns:p14="http://schemas.microsoft.com/office/powerpoint/2010/main" val="1797119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BFDF7A-1B48-4B18-9C5F-419FD243536D}"/>
              </a:ext>
            </a:extLst>
          </p:cNvPr>
          <p:cNvSpPr>
            <a:spLocks noGrp="1"/>
          </p:cNvSpPr>
          <p:nvPr>
            <p:ph type="title"/>
          </p:nvPr>
        </p:nvSpPr>
        <p:spPr/>
        <p:txBody>
          <a:bodyPr/>
          <a:lstStyle/>
          <a:p>
            <a:r>
              <a:rPr lang="fr-FR" dirty="0"/>
              <a:t>Conclusion</a:t>
            </a:r>
          </a:p>
        </p:txBody>
      </p:sp>
      <p:sp>
        <p:nvSpPr>
          <p:cNvPr id="3" name="Espace réservé du contenu 2">
            <a:extLst>
              <a:ext uri="{FF2B5EF4-FFF2-40B4-BE49-F238E27FC236}">
                <a16:creationId xmlns:a16="http://schemas.microsoft.com/office/drawing/2014/main" id="{71E52A52-54B7-47C5-B054-6835B146D6B9}"/>
              </a:ext>
            </a:extLst>
          </p:cNvPr>
          <p:cNvSpPr>
            <a:spLocks noGrp="1"/>
          </p:cNvSpPr>
          <p:nvPr>
            <p:ph idx="1"/>
          </p:nvPr>
        </p:nvSpPr>
        <p:spPr>
          <a:xfrm>
            <a:off x="794656" y="2299317"/>
            <a:ext cx="10515600" cy="3798497"/>
          </a:xfrm>
        </p:spPr>
        <p:txBody>
          <a:bodyPr/>
          <a:lstStyle/>
          <a:p>
            <a:pPr marL="0" indent="0">
              <a:buNone/>
            </a:pPr>
            <a:r>
              <a:rPr lang="fr-FR" dirty="0"/>
              <a:t>Les injections intra discales de PRP apparaissent comme une option de traitement sur et réalisable pour la DDD. </a:t>
            </a:r>
          </a:p>
          <a:p>
            <a:pPr marL="0" indent="0">
              <a:buNone/>
            </a:pPr>
            <a:r>
              <a:rPr lang="fr-FR" dirty="0"/>
              <a:t>Ces résultats ont été confirmés quantitativement par les séquences UTE-SNR, UTE-CNR, ainsi que par les cartographies T2 et T1, et corroborés sur le plan histologique.</a:t>
            </a:r>
          </a:p>
          <a:p>
            <a:endParaRPr lang="fr-FR" dirty="0"/>
          </a:p>
          <a:p>
            <a:endParaRPr lang="fr-FR" dirty="0"/>
          </a:p>
        </p:txBody>
      </p:sp>
    </p:spTree>
    <p:extLst>
      <p:ext uri="{BB962C8B-B14F-4D97-AF65-F5344CB8AC3E}">
        <p14:creationId xmlns:p14="http://schemas.microsoft.com/office/powerpoint/2010/main" val="258243175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Formation VASCULAIRES Frédric Vin V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TotalTime>
  <Words>3190</Words>
  <Application>Microsoft Office PowerPoint</Application>
  <PresentationFormat>Grand écran</PresentationFormat>
  <Paragraphs>756</Paragraphs>
  <Slides>17</Slides>
  <Notes>3</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17</vt:i4>
      </vt:variant>
    </vt:vector>
  </HeadingPairs>
  <TitlesOfParts>
    <vt:vector size="26" baseType="lpstr">
      <vt:lpstr>Aptos</vt:lpstr>
      <vt:lpstr>Aptos Display</vt:lpstr>
      <vt:lpstr>Arial</vt:lpstr>
      <vt:lpstr>Calibri</vt:lpstr>
      <vt:lpstr>Calibri Light</vt:lpstr>
      <vt:lpstr>inherit</vt:lpstr>
      <vt:lpstr>Times New Roman</vt:lpstr>
      <vt:lpstr>Thème Office</vt:lpstr>
      <vt:lpstr>Formation VASCULAIRES Frédric Vin V2</vt:lpstr>
      <vt:lpstr>Introduction</vt:lpstr>
      <vt:lpstr>Introduction</vt:lpstr>
      <vt:lpstr>Matériel et Méthode</vt:lpstr>
      <vt:lpstr>Matériel et Méthode</vt:lpstr>
      <vt:lpstr>Matériel et Méthode</vt:lpstr>
      <vt:lpstr>Matériel et Méthode</vt:lpstr>
      <vt:lpstr>Résultats</vt:lpstr>
      <vt:lpstr>Résultats : Analyse quantitative du DDD non traité  </vt:lpstr>
      <vt:lpstr>Résultats : Analyse quantitative du DDD non traité  </vt:lpstr>
      <vt:lpstr>Présentation PowerPoint</vt:lpstr>
      <vt:lpstr>Présentation PowerPoint</vt:lpstr>
      <vt:lpstr>Discussion</vt:lpstr>
      <vt:lpstr>Discussion : in vivo animal rat</vt:lpstr>
      <vt:lpstr>Discussion : in vivo animal avec IRM</vt:lpstr>
      <vt:lpstr>Discussion : Étude in vivo sur humains </vt:lpstr>
      <vt:lpstr>Discussion : limites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Évaluation du Plasma Riche en Plaquettes dans les complexes dégénératifs discovertébraux à l’aide de l’IRM quantitative à 4,7 T : une étude in vivo sur un modèle animal</dc:title>
  <dc:creator>Imagerie</dc:creator>
  <cp:lastModifiedBy>A DEFINIR</cp:lastModifiedBy>
  <cp:revision>36</cp:revision>
  <dcterms:created xsi:type="dcterms:W3CDTF">2024-12-16T09:29:11Z</dcterms:created>
  <dcterms:modified xsi:type="dcterms:W3CDTF">2026-02-24T11:22:03Z</dcterms:modified>
</cp:coreProperties>
</file>