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9" r:id="rId4"/>
    <p:sldId id="262" r:id="rId5"/>
    <p:sldId id="264" r:id="rId6"/>
  </p:sldIdLst>
  <p:sldSz cx="18288000" cy="102870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Crimson Pro" pitchFamily="2" charset="77"/>
      <p:regular r:id="rId12"/>
    </p:embeddedFont>
    <p:embeddedFont>
      <p:font typeface="Noto Serif Display ExtraCondensed" panose="02020506080505020204" pitchFamily="18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4C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75" autoAdjust="0"/>
    <p:restoredTop sz="94489" autoAdjust="0"/>
  </p:normalViewPr>
  <p:slideViewPr>
    <p:cSldViewPr>
      <p:cViewPr varScale="1">
        <p:scale>
          <a:sx n="52" d="100"/>
          <a:sy n="52" d="100"/>
        </p:scale>
        <p:origin x="224" y="6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F96027-147E-FB48-8790-03511730AE9C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47ED13-EB67-E646-B20D-A64DE0E6E6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1018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47ED13-EB67-E646-B20D-A64DE0E6E606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6276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24000" y="1278612"/>
            <a:ext cx="14916519" cy="5962566"/>
            <a:chOff x="0" y="133351"/>
            <a:chExt cx="19457382" cy="6521146"/>
          </a:xfrm>
        </p:grpSpPr>
        <p:sp>
          <p:nvSpPr>
            <p:cNvPr id="3" name="TextBox 3"/>
            <p:cNvSpPr txBox="1"/>
            <p:nvPr/>
          </p:nvSpPr>
          <p:spPr>
            <a:xfrm>
              <a:off x="0" y="6233735"/>
              <a:ext cx="19457382" cy="4207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00"/>
                </a:lnSpc>
              </a:pPr>
              <a:endParaRPr lang="en-US" sz="2500" spc="-75" dirty="0">
                <a:solidFill>
                  <a:srgbClr val="FCFEF1"/>
                </a:solidFill>
                <a:latin typeface="Crimson Pro"/>
                <a:sym typeface="Crimson Pro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33351"/>
              <a:ext cx="19457382" cy="60648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850"/>
                </a:lnSpc>
              </a:pPr>
              <a:r>
                <a:rPr lang="fr-MA" sz="8800" spc="-607" dirty="0">
                  <a:solidFill>
                    <a:srgbClr val="FCFEF1"/>
                  </a:solidFill>
                  <a:latin typeface="Noto Serif Display ExtraCondensed"/>
                  <a:ea typeface="Noto Serif Display ExtraCondensed"/>
                  <a:cs typeface="Noto Serif Display ExtraCondensed"/>
                </a:rPr>
                <a:t>Neuroradiologie : 10 erreurs fréquentes du jeune radiologue et comment les éviter en pratique courante</a:t>
              </a:r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2741858" y="7570894"/>
            <a:ext cx="12804284" cy="85964"/>
          </a:xfrm>
          <a:prstGeom prst="line">
            <a:avLst/>
          </a:prstGeom>
          <a:ln w="9525" cap="flat">
            <a:solidFill>
              <a:srgbClr val="FCFEF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TextBox 6"/>
          <p:cNvSpPr txBox="1"/>
          <p:nvPr/>
        </p:nvSpPr>
        <p:spPr>
          <a:xfrm>
            <a:off x="4526681" y="9277350"/>
            <a:ext cx="13311857" cy="285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9"/>
              </a:lnSpc>
              <a:spcBef>
                <a:spcPct val="0"/>
              </a:spcBef>
            </a:pPr>
            <a:r>
              <a:rPr lang="en-US" sz="2047" spc="-92" dirty="0">
                <a:solidFill>
                  <a:srgbClr val="FCFEF1"/>
                </a:solidFill>
                <a:latin typeface="Crimson Pro"/>
                <a:ea typeface="Crimson Pro"/>
                <a:cs typeface="Crimson Pro"/>
                <a:sym typeface="Crimson Pro"/>
              </a:rPr>
              <a:t>DÉPARTEMENT DE NEURORADIOLOGIE, HÔPITAL DES SPECIALITES CENTRE HOSPITALIER UNIVERSITAIRE IBN SINA, RABAT, MAROC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0E8D48A-4949-AE89-AF7F-12895F1AA42A}"/>
              </a:ext>
            </a:extLst>
          </p:cNvPr>
          <p:cNvSpPr txBox="1"/>
          <p:nvPr/>
        </p:nvSpPr>
        <p:spPr>
          <a:xfrm>
            <a:off x="304800" y="342900"/>
            <a:ext cx="17373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spc="-607" dirty="0">
                <a:solidFill>
                  <a:schemeClr val="bg1"/>
                </a:solidFill>
                <a:latin typeface="Noto Serif Display ExtraCondensed"/>
                <a:ea typeface="Noto Serif Display ExtraCondensed"/>
                <a:cs typeface="Noto Serif Display ExtraCondensed"/>
              </a:rPr>
              <a:t>Patiente âgée de 85 ans qui se présente pour aphasie et faiblesse des MI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93B90AC-A02A-5CBB-7FB0-642729FBC047}"/>
              </a:ext>
            </a:extLst>
          </p:cNvPr>
          <p:cNvSpPr txBox="1"/>
          <p:nvPr/>
        </p:nvSpPr>
        <p:spPr>
          <a:xfrm>
            <a:off x="609600" y="1936076"/>
            <a:ext cx="159463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6000" spc="-607" dirty="0">
                <a:latin typeface="Times New Roman" panose="02020603050405020304" pitchFamily="18" charset="0"/>
                <a:ea typeface="Noto Serif Display ExtraCondensed"/>
                <a:cs typeface="Times New Roman" panose="02020603050405020304" pitchFamily="18" charset="0"/>
              </a:rPr>
              <a:t>Une TDM cérébrale C- a été réalisée en urgence 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573032D-5940-1D75-2320-AA4C76855A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7" t="11962" r="32679" b="8006"/>
          <a:stretch/>
        </p:blipFill>
        <p:spPr>
          <a:xfrm>
            <a:off x="914401" y="3386751"/>
            <a:ext cx="3295874" cy="428208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46AF7D9-75F8-C22C-06EC-4424BEDB68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38" t="7299" r="27941" b="8005"/>
          <a:stretch/>
        </p:blipFill>
        <p:spPr>
          <a:xfrm>
            <a:off x="4538902" y="3386750"/>
            <a:ext cx="3743278" cy="428208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0CCC2CF-E5B4-FD63-0B2E-B03B229EDE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94" t="1566" r="29085" b="6440"/>
          <a:stretch/>
        </p:blipFill>
        <p:spPr>
          <a:xfrm>
            <a:off x="8797792" y="3345149"/>
            <a:ext cx="3479744" cy="432368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14C7F93-0AA8-D696-6A2C-D7740E1D4B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31" t="7617" r="29148" b="6827"/>
          <a:stretch/>
        </p:blipFill>
        <p:spPr>
          <a:xfrm>
            <a:off x="13098426" y="3345150"/>
            <a:ext cx="3741648" cy="432368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5A8B034-FC18-EE33-8E4A-3F28C65A6C9A}"/>
              </a:ext>
            </a:extLst>
          </p:cNvPr>
          <p:cNvSpPr txBox="1"/>
          <p:nvPr/>
        </p:nvSpPr>
        <p:spPr>
          <a:xfrm>
            <a:off x="810357" y="8005108"/>
            <a:ext cx="15544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i="1" spc="-607" dirty="0">
                <a:latin typeface="Times New Roman" panose="02020603050405020304" pitchFamily="18" charset="0"/>
                <a:ea typeface="Noto Serif Display ExtraCondensed"/>
                <a:cs typeface="Times New Roman" panose="02020603050405020304" pitchFamily="18" charset="0"/>
              </a:rPr>
              <a:t>Le jeune radiologue de garde a conclut à des AVCI des territoires superficiels  l’ACM droite et gauche d’allure subaiguë</a:t>
            </a:r>
          </a:p>
        </p:txBody>
      </p:sp>
    </p:spTree>
    <p:extLst>
      <p:ext uri="{BB962C8B-B14F-4D97-AF65-F5344CB8AC3E}">
        <p14:creationId xmlns:p14="http://schemas.microsoft.com/office/powerpoint/2010/main" val="3624049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0E8D48A-4949-AE89-AF7F-12895F1AA42A}"/>
              </a:ext>
            </a:extLst>
          </p:cNvPr>
          <p:cNvSpPr txBox="1"/>
          <p:nvPr/>
        </p:nvSpPr>
        <p:spPr>
          <a:xfrm>
            <a:off x="457200" y="613202"/>
            <a:ext cx="16992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spc="-607" dirty="0">
                <a:solidFill>
                  <a:srgbClr val="FCFEF1"/>
                </a:solidFill>
                <a:latin typeface="Noto Serif Display ExtraCondensed"/>
                <a:ea typeface="Noto Serif Display ExtraCondensed"/>
                <a:cs typeface="Noto Serif Display ExtraCondensed"/>
              </a:rPr>
              <a:t>Après révision avec le sénior, une injection a été réalisée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93B90AC-A02A-5CBB-7FB0-642729FBC047}"/>
              </a:ext>
            </a:extLst>
          </p:cNvPr>
          <p:cNvSpPr txBox="1"/>
          <p:nvPr/>
        </p:nvSpPr>
        <p:spPr>
          <a:xfrm>
            <a:off x="607972" y="8299966"/>
            <a:ext cx="1722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i="1" spc="-607" dirty="0">
                <a:latin typeface="Times New Roman" panose="02020603050405020304" pitchFamily="18" charset="0"/>
                <a:ea typeface="Noto Serif Display ExtraCondensed"/>
                <a:cs typeface="Times New Roman" panose="02020603050405020304" pitchFamily="18" charset="0"/>
              </a:rPr>
              <a:t>Révélant de multiples lésions sus et sous tentorielles d’allure secondaire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192494E-6111-BF53-7879-38104FD5F6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53" t="15708" r="34735" b="12374"/>
          <a:stretch/>
        </p:blipFill>
        <p:spPr>
          <a:xfrm>
            <a:off x="170303" y="3387835"/>
            <a:ext cx="3344413" cy="430481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1AE0DC6-024F-3EE4-478F-2C1A627E15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2" t="17162" r="33614" b="16105"/>
          <a:stretch/>
        </p:blipFill>
        <p:spPr>
          <a:xfrm>
            <a:off x="3514716" y="3382391"/>
            <a:ext cx="3862206" cy="430481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FADD5D0-B48A-D7BD-5131-D139D12D50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14" t="15991" r="34313" b="12588"/>
          <a:stretch/>
        </p:blipFill>
        <p:spPr>
          <a:xfrm>
            <a:off x="7366036" y="3382391"/>
            <a:ext cx="3300336" cy="430481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14B4365-1CE0-78E5-D998-974C4ED79E1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53" t="14711" r="30532" b="12269"/>
          <a:stretch/>
        </p:blipFill>
        <p:spPr>
          <a:xfrm>
            <a:off x="10666372" y="3366062"/>
            <a:ext cx="3818888" cy="430481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22EB599-1106-C05C-85CE-8AFCDA9B6A8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74" t="10224" r="31233" b="16630"/>
          <a:stretch/>
        </p:blipFill>
        <p:spPr>
          <a:xfrm>
            <a:off x="14474374" y="3382391"/>
            <a:ext cx="3625350" cy="4304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808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0E8D48A-4949-AE89-AF7F-12895F1AA42A}"/>
              </a:ext>
            </a:extLst>
          </p:cNvPr>
          <p:cNvSpPr txBox="1"/>
          <p:nvPr/>
        </p:nvSpPr>
        <p:spPr>
          <a:xfrm>
            <a:off x="-692069" y="444535"/>
            <a:ext cx="1394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spc="-607" dirty="0">
                <a:solidFill>
                  <a:srgbClr val="FCFEF1"/>
                </a:solidFill>
                <a:latin typeface="Noto Serif Display ExtraCondensed"/>
                <a:ea typeface="Noto Serif Display ExtraCondensed"/>
                <a:cs typeface="Noto Serif Display ExtraCondensed"/>
              </a:rPr>
              <a:t>Les points importants à retenir de ce cas :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93B90AC-A02A-5CBB-7FB0-642729FBC047}"/>
              </a:ext>
            </a:extLst>
          </p:cNvPr>
          <p:cNvSpPr txBox="1"/>
          <p:nvPr/>
        </p:nvSpPr>
        <p:spPr>
          <a:xfrm>
            <a:off x="1981200" y="7903473"/>
            <a:ext cx="14325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i="1" spc="-150" dirty="0">
                <a:latin typeface="Times New Roman" panose="02020603050405020304" pitchFamily="18" charset="0"/>
                <a:ea typeface="Noto Serif Display ExtraCondensed"/>
                <a:cs typeface="Times New Roman" panose="02020603050405020304" pitchFamily="18" charset="0"/>
              </a:rPr>
              <a:t>1- Savoir distinguer un œdème vasogénique d’un œdème cytotoxique :</a:t>
            </a:r>
          </a:p>
          <a:p>
            <a:pPr algn="ctr"/>
            <a:r>
              <a:rPr lang="fr-FR" sz="4000" i="1" spc="-150" dirty="0">
                <a:latin typeface="Times New Roman" panose="02020603050405020304" pitchFamily="18" charset="0"/>
                <a:ea typeface="Noto Serif Display ExtraCondensed"/>
                <a:cs typeface="Times New Roman" panose="02020603050405020304" pitchFamily="18" charset="0"/>
              </a:rPr>
              <a:t>La différenciation substance blanche – substance grise respectée , et l’aspect en doigt de gant étaient un faveur d’un œdème vasogénique +++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37ECB31-8647-750D-ABB5-DB594FD0F1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7" t="11962" r="32679" b="8006"/>
          <a:stretch/>
        </p:blipFill>
        <p:spPr>
          <a:xfrm>
            <a:off x="3886200" y="1882276"/>
            <a:ext cx="4393958" cy="570874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ECFDA68-5469-1BA2-EF74-29E5FFE9BC9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94" t="1566" r="29085" b="6440"/>
          <a:stretch/>
        </p:blipFill>
        <p:spPr>
          <a:xfrm>
            <a:off x="10287000" y="1920376"/>
            <a:ext cx="4563790" cy="567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01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0E8D48A-4949-AE89-AF7F-12895F1AA42A}"/>
              </a:ext>
            </a:extLst>
          </p:cNvPr>
          <p:cNvSpPr txBox="1"/>
          <p:nvPr/>
        </p:nvSpPr>
        <p:spPr>
          <a:xfrm>
            <a:off x="457200" y="342900"/>
            <a:ext cx="1394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200" spc="-607" dirty="0">
                <a:solidFill>
                  <a:srgbClr val="FCFEF1"/>
                </a:solidFill>
                <a:latin typeface="Noto Serif Display ExtraCondensed"/>
                <a:ea typeface="Noto Serif Display ExtraCondensed"/>
                <a:cs typeface="Noto Serif Display ExtraCondensed"/>
              </a:rPr>
              <a:t>Les points importants à retenir de ce cas :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93B90AC-A02A-5CBB-7FB0-642729FBC047}"/>
              </a:ext>
            </a:extLst>
          </p:cNvPr>
          <p:cNvSpPr txBox="1"/>
          <p:nvPr/>
        </p:nvSpPr>
        <p:spPr>
          <a:xfrm>
            <a:off x="228600" y="2184589"/>
            <a:ext cx="78486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i="1" dirty="0">
                <a:latin typeface="Times New Roman" panose="02020603050405020304" pitchFamily="18" charset="0"/>
                <a:ea typeface="Noto Serif Display ExtraCondensed"/>
                <a:cs typeface="Times New Roman" panose="02020603050405020304" pitchFamily="18" charset="0"/>
              </a:rPr>
              <a:t>2- Savoir quand compéter par une injection de PDC : </a:t>
            </a:r>
          </a:p>
          <a:p>
            <a:endParaRPr lang="fr-FR" sz="3600" i="1" dirty="0">
              <a:latin typeface="Times New Roman" panose="02020603050405020304" pitchFamily="18" charset="0"/>
              <a:ea typeface="Noto Serif Display ExtraCondensed"/>
              <a:cs typeface="Times New Roman" panose="02020603050405020304" pitchFamily="18" charset="0"/>
            </a:endParaRPr>
          </a:p>
          <a:p>
            <a:r>
              <a:rPr lang="fr-FR" sz="3600" i="1" dirty="0">
                <a:latin typeface="Times New Roman" panose="02020603050405020304" pitchFamily="18" charset="0"/>
                <a:ea typeface="Noto Serif Display ExtraCondensed"/>
                <a:cs typeface="Times New Roman" panose="02020603050405020304" pitchFamily="18" charset="0"/>
              </a:rPr>
              <a:t>Présence de plusieurs plages d’œdème vasogénique  = &gt; lésions sous jacentes non visibles en C- ? =&gt; Il faut injecter +++</a:t>
            </a:r>
          </a:p>
          <a:p>
            <a:r>
              <a:rPr lang="fr-FR" sz="3600" i="1" dirty="0">
                <a:latin typeface="Times New Roman" panose="02020603050405020304" pitchFamily="18" charset="0"/>
                <a:ea typeface="Noto Serif Display ExtraCondensed"/>
                <a:cs typeface="Times New Roman" panose="02020603050405020304" pitchFamily="18" charset="0"/>
              </a:rPr>
              <a:t>Ainsi =&gt; découverte de lésions d’allure secondaires  </a:t>
            </a:r>
          </a:p>
          <a:p>
            <a:endParaRPr lang="fr-FR" sz="3600" i="1" dirty="0">
              <a:latin typeface="Times New Roman" panose="02020603050405020304" pitchFamily="18" charset="0"/>
              <a:ea typeface="Noto Serif Display ExtraCondensed"/>
              <a:cs typeface="Times New Roman" panose="02020603050405020304" pitchFamily="18" charset="0"/>
            </a:endParaRPr>
          </a:p>
          <a:p>
            <a:r>
              <a:rPr lang="fr-FR" sz="3600" i="1" dirty="0">
                <a:latin typeface="Times New Roman" panose="02020603050405020304" pitchFamily="18" charset="0"/>
                <a:ea typeface="Noto Serif Display ExtraCondensed"/>
                <a:cs typeface="Times New Roman" panose="02020603050405020304" pitchFamily="18" charset="0"/>
              </a:rPr>
              <a:t>PEC modifiée =&gt; Recherche d’un primitif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C6C5F4E-D330-AA14-1D07-F61A487BD4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80" t="15708" r="34735" b="15332"/>
          <a:stretch/>
        </p:blipFill>
        <p:spPr>
          <a:xfrm>
            <a:off x="8077200" y="2607096"/>
            <a:ext cx="4597692" cy="586263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30F343-BDFC-E732-E0B1-A53AA377138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53" t="14711" r="30532" b="12269"/>
          <a:stretch/>
        </p:blipFill>
        <p:spPr>
          <a:xfrm>
            <a:off x="12674892" y="2607095"/>
            <a:ext cx="5200863" cy="5862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8610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</TotalTime>
  <Words>190</Words>
  <Application>Microsoft Macintosh PowerPoint</Application>
  <PresentationFormat>Personnalisé</PresentationFormat>
  <Paragraphs>18</Paragraphs>
  <Slides>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Calibri</vt:lpstr>
      <vt:lpstr>Crimson Pro</vt:lpstr>
      <vt:lpstr>Noto Serif Display ExtraCondensed</vt:lpstr>
      <vt:lpstr>Arial</vt:lpstr>
      <vt:lpstr>Times New Roman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Stratégie Marketing Élégance Aspirationnelle en Noir et Blanc Vert Émeraude et Menthe</dc:title>
  <cp:lastModifiedBy>Kalali Anwar</cp:lastModifiedBy>
  <cp:revision>29</cp:revision>
  <dcterms:created xsi:type="dcterms:W3CDTF">2006-08-16T00:00:00Z</dcterms:created>
  <dcterms:modified xsi:type="dcterms:W3CDTF">2026-02-27T21:50:14Z</dcterms:modified>
  <dc:identifier>DAGu8Uv4pAo</dc:identifier>
</cp:coreProperties>
</file>