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8" r:id="rId2"/>
    <p:sldId id="260" r:id="rId3"/>
    <p:sldId id="267" r:id="rId4"/>
    <p:sldId id="269" r:id="rId5"/>
    <p:sldId id="278" r:id="rId6"/>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980" autoAdjust="0"/>
    <p:restoredTop sz="94660"/>
  </p:normalViewPr>
  <p:slideViewPr>
    <p:cSldViewPr snapToGrid="0">
      <p:cViewPr varScale="1">
        <p:scale>
          <a:sx n="96" d="100"/>
          <a:sy n="96" d="100"/>
        </p:scale>
        <p:origin x="86" y="115"/>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5" Type="http://schemas.openxmlformats.org/officeDocument/2006/relationships/slide" Target="slides/slide4.xml"/><Relationship Id="rId1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6BBEC6E-4F7C-40E8-A962-C69F88622FC2}"/>
              </a:ext>
            </a:extLst>
          </p:cNvPr>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endParaRPr lang="fr-MA"/>
          </a:p>
        </p:txBody>
      </p:sp>
      <p:sp>
        <p:nvSpPr>
          <p:cNvPr id="3" name="Sous-titre 2">
            <a:extLst>
              <a:ext uri="{FF2B5EF4-FFF2-40B4-BE49-F238E27FC236}">
                <a16:creationId xmlns:a16="http://schemas.microsoft.com/office/drawing/2014/main" id="{F4E9A535-892B-46E6-8160-CA54B9D2D80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endParaRPr lang="fr-MA"/>
          </a:p>
        </p:txBody>
      </p:sp>
      <p:sp>
        <p:nvSpPr>
          <p:cNvPr id="4" name="Espace réservé de la date 3">
            <a:extLst>
              <a:ext uri="{FF2B5EF4-FFF2-40B4-BE49-F238E27FC236}">
                <a16:creationId xmlns:a16="http://schemas.microsoft.com/office/drawing/2014/main" id="{4B2AA6BC-A4AE-4CE8-B07C-8A4A64A19BA6}"/>
              </a:ext>
            </a:extLst>
          </p:cNvPr>
          <p:cNvSpPr>
            <a:spLocks noGrp="1"/>
          </p:cNvSpPr>
          <p:nvPr>
            <p:ph type="dt" sz="half" idx="10"/>
          </p:nvPr>
        </p:nvSpPr>
        <p:spPr/>
        <p:txBody>
          <a:bodyPr/>
          <a:lstStyle/>
          <a:p>
            <a:fld id="{09A3BA3A-8D4B-4F97-9786-D126978146B1}" type="datetimeFigureOut">
              <a:rPr lang="fr-MA" smtClean="0"/>
              <a:t>06/03/2026</a:t>
            </a:fld>
            <a:endParaRPr lang="fr-MA"/>
          </a:p>
        </p:txBody>
      </p:sp>
      <p:sp>
        <p:nvSpPr>
          <p:cNvPr id="5" name="Espace réservé du pied de page 4">
            <a:extLst>
              <a:ext uri="{FF2B5EF4-FFF2-40B4-BE49-F238E27FC236}">
                <a16:creationId xmlns:a16="http://schemas.microsoft.com/office/drawing/2014/main" id="{E8D17960-D485-48F4-BCD1-EF9E93D83D8E}"/>
              </a:ext>
            </a:extLst>
          </p:cNvPr>
          <p:cNvSpPr>
            <a:spLocks noGrp="1"/>
          </p:cNvSpPr>
          <p:nvPr>
            <p:ph type="ftr" sz="quarter" idx="11"/>
          </p:nvPr>
        </p:nvSpPr>
        <p:spPr/>
        <p:txBody>
          <a:bodyPr/>
          <a:lstStyle/>
          <a:p>
            <a:endParaRPr lang="fr-MA"/>
          </a:p>
        </p:txBody>
      </p:sp>
      <p:sp>
        <p:nvSpPr>
          <p:cNvPr id="6" name="Espace réservé du numéro de diapositive 5">
            <a:extLst>
              <a:ext uri="{FF2B5EF4-FFF2-40B4-BE49-F238E27FC236}">
                <a16:creationId xmlns:a16="http://schemas.microsoft.com/office/drawing/2014/main" id="{A6CAAE82-14C5-4547-9DC0-5CD5EC15E5CC}"/>
              </a:ext>
            </a:extLst>
          </p:cNvPr>
          <p:cNvSpPr>
            <a:spLocks noGrp="1"/>
          </p:cNvSpPr>
          <p:nvPr>
            <p:ph type="sldNum" sz="quarter" idx="12"/>
          </p:nvPr>
        </p:nvSpPr>
        <p:spPr/>
        <p:txBody>
          <a:bodyPr/>
          <a:lstStyle/>
          <a:p>
            <a:fld id="{AA175D1C-C4B2-4F14-A26D-210C7CF3E7DA}" type="slidenum">
              <a:rPr lang="fr-MA" smtClean="0"/>
              <a:t>‹N°›</a:t>
            </a:fld>
            <a:endParaRPr lang="fr-MA"/>
          </a:p>
        </p:txBody>
      </p:sp>
    </p:spTree>
    <p:extLst>
      <p:ext uri="{BB962C8B-B14F-4D97-AF65-F5344CB8AC3E}">
        <p14:creationId xmlns:p14="http://schemas.microsoft.com/office/powerpoint/2010/main" val="17797148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C1B1946-660B-4137-AFBF-B351F61E08B4}"/>
              </a:ext>
            </a:extLst>
          </p:cNvPr>
          <p:cNvSpPr>
            <a:spLocks noGrp="1"/>
          </p:cNvSpPr>
          <p:nvPr>
            <p:ph type="title"/>
          </p:nvPr>
        </p:nvSpPr>
        <p:spPr/>
        <p:txBody>
          <a:bodyPr/>
          <a:lstStyle/>
          <a:p>
            <a:r>
              <a:rPr lang="fr-FR"/>
              <a:t>Modifiez le style du titre</a:t>
            </a:r>
            <a:endParaRPr lang="fr-MA"/>
          </a:p>
        </p:txBody>
      </p:sp>
      <p:sp>
        <p:nvSpPr>
          <p:cNvPr id="3" name="Espace réservé du contenu 2">
            <a:extLst>
              <a:ext uri="{FF2B5EF4-FFF2-40B4-BE49-F238E27FC236}">
                <a16:creationId xmlns:a16="http://schemas.microsoft.com/office/drawing/2014/main" id="{2378432F-CB93-426D-B5EC-A9E0D146F2A6}"/>
              </a:ext>
            </a:extLst>
          </p:cNvPr>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MA"/>
          </a:p>
        </p:txBody>
      </p:sp>
      <p:sp>
        <p:nvSpPr>
          <p:cNvPr id="4" name="Espace réservé de la date 3">
            <a:extLst>
              <a:ext uri="{FF2B5EF4-FFF2-40B4-BE49-F238E27FC236}">
                <a16:creationId xmlns:a16="http://schemas.microsoft.com/office/drawing/2014/main" id="{95DF51BA-FE5C-45EA-9A8B-727093B086DF}"/>
              </a:ext>
            </a:extLst>
          </p:cNvPr>
          <p:cNvSpPr>
            <a:spLocks noGrp="1"/>
          </p:cNvSpPr>
          <p:nvPr>
            <p:ph type="dt" sz="half" idx="10"/>
          </p:nvPr>
        </p:nvSpPr>
        <p:spPr/>
        <p:txBody>
          <a:bodyPr/>
          <a:lstStyle/>
          <a:p>
            <a:fld id="{09A3BA3A-8D4B-4F97-9786-D126978146B1}" type="datetimeFigureOut">
              <a:rPr lang="fr-MA" smtClean="0"/>
              <a:t>06/03/2026</a:t>
            </a:fld>
            <a:endParaRPr lang="fr-MA"/>
          </a:p>
        </p:txBody>
      </p:sp>
      <p:sp>
        <p:nvSpPr>
          <p:cNvPr id="5" name="Espace réservé du pied de page 4">
            <a:extLst>
              <a:ext uri="{FF2B5EF4-FFF2-40B4-BE49-F238E27FC236}">
                <a16:creationId xmlns:a16="http://schemas.microsoft.com/office/drawing/2014/main" id="{FB7B7409-2A68-4EAB-A5A8-86C7C394F6EE}"/>
              </a:ext>
            </a:extLst>
          </p:cNvPr>
          <p:cNvSpPr>
            <a:spLocks noGrp="1"/>
          </p:cNvSpPr>
          <p:nvPr>
            <p:ph type="ftr" sz="quarter" idx="11"/>
          </p:nvPr>
        </p:nvSpPr>
        <p:spPr/>
        <p:txBody>
          <a:bodyPr/>
          <a:lstStyle/>
          <a:p>
            <a:endParaRPr lang="fr-MA"/>
          </a:p>
        </p:txBody>
      </p:sp>
      <p:sp>
        <p:nvSpPr>
          <p:cNvPr id="6" name="Espace réservé du numéro de diapositive 5">
            <a:extLst>
              <a:ext uri="{FF2B5EF4-FFF2-40B4-BE49-F238E27FC236}">
                <a16:creationId xmlns:a16="http://schemas.microsoft.com/office/drawing/2014/main" id="{8D3C7A15-CE6C-4019-95F3-D93C5C734DAF}"/>
              </a:ext>
            </a:extLst>
          </p:cNvPr>
          <p:cNvSpPr>
            <a:spLocks noGrp="1"/>
          </p:cNvSpPr>
          <p:nvPr>
            <p:ph type="sldNum" sz="quarter" idx="12"/>
          </p:nvPr>
        </p:nvSpPr>
        <p:spPr/>
        <p:txBody>
          <a:bodyPr/>
          <a:lstStyle/>
          <a:p>
            <a:fld id="{AA175D1C-C4B2-4F14-A26D-210C7CF3E7DA}" type="slidenum">
              <a:rPr lang="fr-MA" smtClean="0"/>
              <a:t>‹N°›</a:t>
            </a:fld>
            <a:endParaRPr lang="fr-MA"/>
          </a:p>
        </p:txBody>
      </p:sp>
    </p:spTree>
    <p:extLst>
      <p:ext uri="{BB962C8B-B14F-4D97-AF65-F5344CB8AC3E}">
        <p14:creationId xmlns:p14="http://schemas.microsoft.com/office/powerpoint/2010/main" val="87084899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8EC17E1-AAFF-40AF-9B01-B209158CB577}"/>
              </a:ext>
            </a:extLst>
          </p:cNvPr>
          <p:cNvSpPr>
            <a:spLocks noGrp="1"/>
          </p:cNvSpPr>
          <p:nvPr>
            <p:ph type="title"/>
          </p:nvPr>
        </p:nvSpPr>
        <p:spPr>
          <a:xfrm>
            <a:off x="831850" y="1709738"/>
            <a:ext cx="10515600" cy="2852737"/>
          </a:xfrm>
        </p:spPr>
        <p:txBody>
          <a:bodyPr anchor="b"/>
          <a:lstStyle>
            <a:lvl1pPr>
              <a:defRPr sz="6000"/>
            </a:lvl1pPr>
          </a:lstStyle>
          <a:p>
            <a:r>
              <a:rPr lang="fr-FR"/>
              <a:t>Modifiez le style du titre</a:t>
            </a:r>
            <a:endParaRPr lang="fr-MA"/>
          </a:p>
        </p:txBody>
      </p:sp>
      <p:sp>
        <p:nvSpPr>
          <p:cNvPr id="3" name="Espace réservé du texte 2">
            <a:extLst>
              <a:ext uri="{FF2B5EF4-FFF2-40B4-BE49-F238E27FC236}">
                <a16:creationId xmlns:a16="http://schemas.microsoft.com/office/drawing/2014/main" id="{A429C9A2-5C5B-45CE-B679-4BBC2222160B}"/>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Cliquez pour modifier les styles du texte du masque</a:t>
            </a:r>
          </a:p>
        </p:txBody>
      </p:sp>
      <p:sp>
        <p:nvSpPr>
          <p:cNvPr id="4" name="Espace réservé de la date 3">
            <a:extLst>
              <a:ext uri="{FF2B5EF4-FFF2-40B4-BE49-F238E27FC236}">
                <a16:creationId xmlns:a16="http://schemas.microsoft.com/office/drawing/2014/main" id="{633ECAE5-5433-4A95-A01C-129574659BE3}"/>
              </a:ext>
            </a:extLst>
          </p:cNvPr>
          <p:cNvSpPr>
            <a:spLocks noGrp="1"/>
          </p:cNvSpPr>
          <p:nvPr>
            <p:ph type="dt" sz="half" idx="10"/>
          </p:nvPr>
        </p:nvSpPr>
        <p:spPr/>
        <p:txBody>
          <a:bodyPr/>
          <a:lstStyle/>
          <a:p>
            <a:fld id="{09A3BA3A-8D4B-4F97-9786-D126978146B1}" type="datetimeFigureOut">
              <a:rPr lang="fr-MA" smtClean="0"/>
              <a:t>06/03/2026</a:t>
            </a:fld>
            <a:endParaRPr lang="fr-MA"/>
          </a:p>
        </p:txBody>
      </p:sp>
      <p:sp>
        <p:nvSpPr>
          <p:cNvPr id="5" name="Espace réservé du pied de page 4">
            <a:extLst>
              <a:ext uri="{FF2B5EF4-FFF2-40B4-BE49-F238E27FC236}">
                <a16:creationId xmlns:a16="http://schemas.microsoft.com/office/drawing/2014/main" id="{293B231D-6A04-4C14-AA26-9FEF5311AAD4}"/>
              </a:ext>
            </a:extLst>
          </p:cNvPr>
          <p:cNvSpPr>
            <a:spLocks noGrp="1"/>
          </p:cNvSpPr>
          <p:nvPr>
            <p:ph type="ftr" sz="quarter" idx="11"/>
          </p:nvPr>
        </p:nvSpPr>
        <p:spPr/>
        <p:txBody>
          <a:bodyPr/>
          <a:lstStyle/>
          <a:p>
            <a:endParaRPr lang="fr-MA"/>
          </a:p>
        </p:txBody>
      </p:sp>
      <p:sp>
        <p:nvSpPr>
          <p:cNvPr id="6" name="Espace réservé du numéro de diapositive 5">
            <a:extLst>
              <a:ext uri="{FF2B5EF4-FFF2-40B4-BE49-F238E27FC236}">
                <a16:creationId xmlns:a16="http://schemas.microsoft.com/office/drawing/2014/main" id="{C7200A9A-E0CC-49F8-A02A-344179348322}"/>
              </a:ext>
            </a:extLst>
          </p:cNvPr>
          <p:cNvSpPr>
            <a:spLocks noGrp="1"/>
          </p:cNvSpPr>
          <p:nvPr>
            <p:ph type="sldNum" sz="quarter" idx="12"/>
          </p:nvPr>
        </p:nvSpPr>
        <p:spPr/>
        <p:txBody>
          <a:bodyPr/>
          <a:lstStyle/>
          <a:p>
            <a:fld id="{AA175D1C-C4B2-4F14-A26D-210C7CF3E7DA}" type="slidenum">
              <a:rPr lang="fr-MA" smtClean="0"/>
              <a:t>‹N°›</a:t>
            </a:fld>
            <a:endParaRPr lang="fr-MA"/>
          </a:p>
        </p:txBody>
      </p:sp>
    </p:spTree>
    <p:extLst>
      <p:ext uri="{BB962C8B-B14F-4D97-AF65-F5344CB8AC3E}">
        <p14:creationId xmlns:p14="http://schemas.microsoft.com/office/powerpoint/2010/main" val="301373150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6759ED6-A443-4A46-925E-E6CE7C018831}"/>
              </a:ext>
            </a:extLst>
          </p:cNvPr>
          <p:cNvSpPr>
            <a:spLocks noGrp="1"/>
          </p:cNvSpPr>
          <p:nvPr>
            <p:ph type="title"/>
          </p:nvPr>
        </p:nvSpPr>
        <p:spPr/>
        <p:txBody>
          <a:bodyPr/>
          <a:lstStyle/>
          <a:p>
            <a:r>
              <a:rPr lang="fr-FR"/>
              <a:t>Modifiez le style du titre</a:t>
            </a:r>
            <a:endParaRPr lang="fr-MA"/>
          </a:p>
        </p:txBody>
      </p:sp>
      <p:sp>
        <p:nvSpPr>
          <p:cNvPr id="3" name="Espace réservé du contenu 2">
            <a:extLst>
              <a:ext uri="{FF2B5EF4-FFF2-40B4-BE49-F238E27FC236}">
                <a16:creationId xmlns:a16="http://schemas.microsoft.com/office/drawing/2014/main" id="{F8B270A8-33FC-414D-8FCB-6CB7B59F8B82}"/>
              </a:ext>
            </a:extLst>
          </p:cNvPr>
          <p:cNvSpPr>
            <a:spLocks noGrp="1"/>
          </p:cNvSpPr>
          <p:nvPr>
            <p:ph sz="half" idx="1"/>
          </p:nvPr>
        </p:nvSpPr>
        <p:spPr>
          <a:xfrm>
            <a:off x="838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MA"/>
          </a:p>
        </p:txBody>
      </p:sp>
      <p:sp>
        <p:nvSpPr>
          <p:cNvPr id="4" name="Espace réservé du contenu 3">
            <a:extLst>
              <a:ext uri="{FF2B5EF4-FFF2-40B4-BE49-F238E27FC236}">
                <a16:creationId xmlns:a16="http://schemas.microsoft.com/office/drawing/2014/main" id="{77A782F7-1DB9-4B3C-BB64-726F1E483CA2}"/>
              </a:ext>
            </a:extLst>
          </p:cNvPr>
          <p:cNvSpPr>
            <a:spLocks noGrp="1"/>
          </p:cNvSpPr>
          <p:nvPr>
            <p:ph sz="half" idx="2"/>
          </p:nvPr>
        </p:nvSpPr>
        <p:spPr>
          <a:xfrm>
            <a:off x="6172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MA"/>
          </a:p>
        </p:txBody>
      </p:sp>
      <p:sp>
        <p:nvSpPr>
          <p:cNvPr id="5" name="Espace réservé de la date 4">
            <a:extLst>
              <a:ext uri="{FF2B5EF4-FFF2-40B4-BE49-F238E27FC236}">
                <a16:creationId xmlns:a16="http://schemas.microsoft.com/office/drawing/2014/main" id="{0443BBA1-BD15-45D9-8D85-AAD843661EE5}"/>
              </a:ext>
            </a:extLst>
          </p:cNvPr>
          <p:cNvSpPr>
            <a:spLocks noGrp="1"/>
          </p:cNvSpPr>
          <p:nvPr>
            <p:ph type="dt" sz="half" idx="10"/>
          </p:nvPr>
        </p:nvSpPr>
        <p:spPr/>
        <p:txBody>
          <a:bodyPr/>
          <a:lstStyle/>
          <a:p>
            <a:fld id="{09A3BA3A-8D4B-4F97-9786-D126978146B1}" type="datetimeFigureOut">
              <a:rPr lang="fr-MA" smtClean="0"/>
              <a:t>06/03/2026</a:t>
            </a:fld>
            <a:endParaRPr lang="fr-MA"/>
          </a:p>
        </p:txBody>
      </p:sp>
      <p:sp>
        <p:nvSpPr>
          <p:cNvPr id="6" name="Espace réservé du pied de page 5">
            <a:extLst>
              <a:ext uri="{FF2B5EF4-FFF2-40B4-BE49-F238E27FC236}">
                <a16:creationId xmlns:a16="http://schemas.microsoft.com/office/drawing/2014/main" id="{E99351CD-928D-410A-8000-B081023BDD35}"/>
              </a:ext>
            </a:extLst>
          </p:cNvPr>
          <p:cNvSpPr>
            <a:spLocks noGrp="1"/>
          </p:cNvSpPr>
          <p:nvPr>
            <p:ph type="ftr" sz="quarter" idx="11"/>
          </p:nvPr>
        </p:nvSpPr>
        <p:spPr/>
        <p:txBody>
          <a:bodyPr/>
          <a:lstStyle/>
          <a:p>
            <a:endParaRPr lang="fr-MA"/>
          </a:p>
        </p:txBody>
      </p:sp>
      <p:sp>
        <p:nvSpPr>
          <p:cNvPr id="7" name="Espace réservé du numéro de diapositive 6">
            <a:extLst>
              <a:ext uri="{FF2B5EF4-FFF2-40B4-BE49-F238E27FC236}">
                <a16:creationId xmlns:a16="http://schemas.microsoft.com/office/drawing/2014/main" id="{69A4F89F-F41D-4C74-9435-64A7D6F0E4B6}"/>
              </a:ext>
            </a:extLst>
          </p:cNvPr>
          <p:cNvSpPr>
            <a:spLocks noGrp="1"/>
          </p:cNvSpPr>
          <p:nvPr>
            <p:ph type="sldNum" sz="quarter" idx="12"/>
          </p:nvPr>
        </p:nvSpPr>
        <p:spPr/>
        <p:txBody>
          <a:bodyPr/>
          <a:lstStyle/>
          <a:p>
            <a:fld id="{AA175D1C-C4B2-4F14-A26D-210C7CF3E7DA}" type="slidenum">
              <a:rPr lang="fr-MA" smtClean="0"/>
              <a:t>‹N°›</a:t>
            </a:fld>
            <a:endParaRPr lang="fr-MA"/>
          </a:p>
        </p:txBody>
      </p:sp>
    </p:spTree>
    <p:extLst>
      <p:ext uri="{BB962C8B-B14F-4D97-AF65-F5344CB8AC3E}">
        <p14:creationId xmlns:p14="http://schemas.microsoft.com/office/powerpoint/2010/main" val="20850424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F17208F-F345-4EBD-92D2-14B53E6F06EB}"/>
              </a:ext>
            </a:extLst>
          </p:cNvPr>
          <p:cNvSpPr>
            <a:spLocks noGrp="1"/>
          </p:cNvSpPr>
          <p:nvPr>
            <p:ph type="title"/>
          </p:nvPr>
        </p:nvSpPr>
        <p:spPr>
          <a:xfrm>
            <a:off x="839788" y="365125"/>
            <a:ext cx="10515600" cy="1325563"/>
          </a:xfrm>
        </p:spPr>
        <p:txBody>
          <a:bodyPr/>
          <a:lstStyle/>
          <a:p>
            <a:r>
              <a:rPr lang="fr-FR"/>
              <a:t>Modifiez le style du titre</a:t>
            </a:r>
            <a:endParaRPr lang="fr-MA"/>
          </a:p>
        </p:txBody>
      </p:sp>
      <p:sp>
        <p:nvSpPr>
          <p:cNvPr id="3" name="Espace réservé du texte 2">
            <a:extLst>
              <a:ext uri="{FF2B5EF4-FFF2-40B4-BE49-F238E27FC236}">
                <a16:creationId xmlns:a16="http://schemas.microsoft.com/office/drawing/2014/main" id="{8484870C-C993-47BA-91F0-34DA2BAF98B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a:extLst>
              <a:ext uri="{FF2B5EF4-FFF2-40B4-BE49-F238E27FC236}">
                <a16:creationId xmlns:a16="http://schemas.microsoft.com/office/drawing/2014/main" id="{9F87B84E-870D-4F20-AFAA-914F6C8944AD}"/>
              </a:ext>
            </a:extLst>
          </p:cNvPr>
          <p:cNvSpPr>
            <a:spLocks noGrp="1"/>
          </p:cNvSpPr>
          <p:nvPr>
            <p:ph sz="half" idx="2"/>
          </p:nvPr>
        </p:nvSpPr>
        <p:spPr>
          <a:xfrm>
            <a:off x="839788" y="2505075"/>
            <a:ext cx="5157787"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MA"/>
          </a:p>
        </p:txBody>
      </p:sp>
      <p:sp>
        <p:nvSpPr>
          <p:cNvPr id="5" name="Espace réservé du texte 4">
            <a:extLst>
              <a:ext uri="{FF2B5EF4-FFF2-40B4-BE49-F238E27FC236}">
                <a16:creationId xmlns:a16="http://schemas.microsoft.com/office/drawing/2014/main" id="{7E84244D-AC31-4D1B-A577-C9FD4C23227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a:extLst>
              <a:ext uri="{FF2B5EF4-FFF2-40B4-BE49-F238E27FC236}">
                <a16:creationId xmlns:a16="http://schemas.microsoft.com/office/drawing/2014/main" id="{38699551-D1F2-49FC-B064-B08171A20278}"/>
              </a:ext>
            </a:extLst>
          </p:cNvPr>
          <p:cNvSpPr>
            <a:spLocks noGrp="1"/>
          </p:cNvSpPr>
          <p:nvPr>
            <p:ph sz="quarter" idx="4"/>
          </p:nvPr>
        </p:nvSpPr>
        <p:spPr>
          <a:xfrm>
            <a:off x="6172200" y="2505075"/>
            <a:ext cx="5183188"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MA"/>
          </a:p>
        </p:txBody>
      </p:sp>
      <p:sp>
        <p:nvSpPr>
          <p:cNvPr id="7" name="Espace réservé de la date 6">
            <a:extLst>
              <a:ext uri="{FF2B5EF4-FFF2-40B4-BE49-F238E27FC236}">
                <a16:creationId xmlns:a16="http://schemas.microsoft.com/office/drawing/2014/main" id="{C73DFDAC-20DB-4F95-99C6-D15F5F1E0821}"/>
              </a:ext>
            </a:extLst>
          </p:cNvPr>
          <p:cNvSpPr>
            <a:spLocks noGrp="1"/>
          </p:cNvSpPr>
          <p:nvPr>
            <p:ph type="dt" sz="half" idx="10"/>
          </p:nvPr>
        </p:nvSpPr>
        <p:spPr/>
        <p:txBody>
          <a:bodyPr/>
          <a:lstStyle/>
          <a:p>
            <a:fld id="{09A3BA3A-8D4B-4F97-9786-D126978146B1}" type="datetimeFigureOut">
              <a:rPr lang="fr-MA" smtClean="0"/>
              <a:t>06/03/2026</a:t>
            </a:fld>
            <a:endParaRPr lang="fr-MA"/>
          </a:p>
        </p:txBody>
      </p:sp>
      <p:sp>
        <p:nvSpPr>
          <p:cNvPr id="8" name="Espace réservé du pied de page 7">
            <a:extLst>
              <a:ext uri="{FF2B5EF4-FFF2-40B4-BE49-F238E27FC236}">
                <a16:creationId xmlns:a16="http://schemas.microsoft.com/office/drawing/2014/main" id="{BE4BC246-9372-492C-BA9E-F7F8DAA7C077}"/>
              </a:ext>
            </a:extLst>
          </p:cNvPr>
          <p:cNvSpPr>
            <a:spLocks noGrp="1"/>
          </p:cNvSpPr>
          <p:nvPr>
            <p:ph type="ftr" sz="quarter" idx="11"/>
          </p:nvPr>
        </p:nvSpPr>
        <p:spPr/>
        <p:txBody>
          <a:bodyPr/>
          <a:lstStyle/>
          <a:p>
            <a:endParaRPr lang="fr-MA"/>
          </a:p>
        </p:txBody>
      </p:sp>
      <p:sp>
        <p:nvSpPr>
          <p:cNvPr id="9" name="Espace réservé du numéro de diapositive 8">
            <a:extLst>
              <a:ext uri="{FF2B5EF4-FFF2-40B4-BE49-F238E27FC236}">
                <a16:creationId xmlns:a16="http://schemas.microsoft.com/office/drawing/2014/main" id="{71CE787B-AD55-45B5-BF52-4AF6047F2D6E}"/>
              </a:ext>
            </a:extLst>
          </p:cNvPr>
          <p:cNvSpPr>
            <a:spLocks noGrp="1"/>
          </p:cNvSpPr>
          <p:nvPr>
            <p:ph type="sldNum" sz="quarter" idx="12"/>
          </p:nvPr>
        </p:nvSpPr>
        <p:spPr/>
        <p:txBody>
          <a:bodyPr/>
          <a:lstStyle/>
          <a:p>
            <a:fld id="{AA175D1C-C4B2-4F14-A26D-210C7CF3E7DA}" type="slidenum">
              <a:rPr lang="fr-MA" smtClean="0"/>
              <a:t>‹N°›</a:t>
            </a:fld>
            <a:endParaRPr lang="fr-MA"/>
          </a:p>
        </p:txBody>
      </p:sp>
    </p:spTree>
    <p:extLst>
      <p:ext uri="{BB962C8B-B14F-4D97-AF65-F5344CB8AC3E}">
        <p14:creationId xmlns:p14="http://schemas.microsoft.com/office/powerpoint/2010/main" val="364317329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5690275-71A7-4A11-B4EB-5F94A4E4E397}"/>
              </a:ext>
            </a:extLst>
          </p:cNvPr>
          <p:cNvSpPr>
            <a:spLocks noGrp="1"/>
          </p:cNvSpPr>
          <p:nvPr>
            <p:ph type="title"/>
          </p:nvPr>
        </p:nvSpPr>
        <p:spPr/>
        <p:txBody>
          <a:bodyPr/>
          <a:lstStyle/>
          <a:p>
            <a:r>
              <a:rPr lang="fr-FR"/>
              <a:t>Modifiez le style du titre</a:t>
            </a:r>
            <a:endParaRPr lang="fr-MA"/>
          </a:p>
        </p:txBody>
      </p:sp>
      <p:sp>
        <p:nvSpPr>
          <p:cNvPr id="3" name="Espace réservé de la date 2">
            <a:extLst>
              <a:ext uri="{FF2B5EF4-FFF2-40B4-BE49-F238E27FC236}">
                <a16:creationId xmlns:a16="http://schemas.microsoft.com/office/drawing/2014/main" id="{FA801E4A-B119-4533-8AF6-547D97709827}"/>
              </a:ext>
            </a:extLst>
          </p:cNvPr>
          <p:cNvSpPr>
            <a:spLocks noGrp="1"/>
          </p:cNvSpPr>
          <p:nvPr>
            <p:ph type="dt" sz="half" idx="10"/>
          </p:nvPr>
        </p:nvSpPr>
        <p:spPr/>
        <p:txBody>
          <a:bodyPr/>
          <a:lstStyle/>
          <a:p>
            <a:fld id="{09A3BA3A-8D4B-4F97-9786-D126978146B1}" type="datetimeFigureOut">
              <a:rPr lang="fr-MA" smtClean="0"/>
              <a:t>06/03/2026</a:t>
            </a:fld>
            <a:endParaRPr lang="fr-MA"/>
          </a:p>
        </p:txBody>
      </p:sp>
      <p:sp>
        <p:nvSpPr>
          <p:cNvPr id="4" name="Espace réservé du pied de page 3">
            <a:extLst>
              <a:ext uri="{FF2B5EF4-FFF2-40B4-BE49-F238E27FC236}">
                <a16:creationId xmlns:a16="http://schemas.microsoft.com/office/drawing/2014/main" id="{FB750FE1-89B4-4F03-8A75-7ED58AA23BFF}"/>
              </a:ext>
            </a:extLst>
          </p:cNvPr>
          <p:cNvSpPr>
            <a:spLocks noGrp="1"/>
          </p:cNvSpPr>
          <p:nvPr>
            <p:ph type="ftr" sz="quarter" idx="11"/>
          </p:nvPr>
        </p:nvSpPr>
        <p:spPr/>
        <p:txBody>
          <a:bodyPr/>
          <a:lstStyle/>
          <a:p>
            <a:endParaRPr lang="fr-MA"/>
          </a:p>
        </p:txBody>
      </p:sp>
      <p:sp>
        <p:nvSpPr>
          <p:cNvPr id="5" name="Espace réservé du numéro de diapositive 4">
            <a:extLst>
              <a:ext uri="{FF2B5EF4-FFF2-40B4-BE49-F238E27FC236}">
                <a16:creationId xmlns:a16="http://schemas.microsoft.com/office/drawing/2014/main" id="{91619226-6B4A-4DD3-9ABF-9F4FD3CD1BDD}"/>
              </a:ext>
            </a:extLst>
          </p:cNvPr>
          <p:cNvSpPr>
            <a:spLocks noGrp="1"/>
          </p:cNvSpPr>
          <p:nvPr>
            <p:ph type="sldNum" sz="quarter" idx="12"/>
          </p:nvPr>
        </p:nvSpPr>
        <p:spPr/>
        <p:txBody>
          <a:bodyPr/>
          <a:lstStyle/>
          <a:p>
            <a:fld id="{AA175D1C-C4B2-4F14-A26D-210C7CF3E7DA}" type="slidenum">
              <a:rPr lang="fr-MA" smtClean="0"/>
              <a:t>‹N°›</a:t>
            </a:fld>
            <a:endParaRPr lang="fr-MA"/>
          </a:p>
        </p:txBody>
      </p:sp>
    </p:spTree>
    <p:extLst>
      <p:ext uri="{BB962C8B-B14F-4D97-AF65-F5344CB8AC3E}">
        <p14:creationId xmlns:p14="http://schemas.microsoft.com/office/powerpoint/2010/main" val="318221008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64D4AAFC-F4CC-422B-BB2F-50DA1D1099DE}"/>
              </a:ext>
            </a:extLst>
          </p:cNvPr>
          <p:cNvSpPr>
            <a:spLocks noGrp="1"/>
          </p:cNvSpPr>
          <p:nvPr>
            <p:ph type="dt" sz="half" idx="10"/>
          </p:nvPr>
        </p:nvSpPr>
        <p:spPr/>
        <p:txBody>
          <a:bodyPr/>
          <a:lstStyle/>
          <a:p>
            <a:fld id="{09A3BA3A-8D4B-4F97-9786-D126978146B1}" type="datetimeFigureOut">
              <a:rPr lang="fr-MA" smtClean="0"/>
              <a:t>06/03/2026</a:t>
            </a:fld>
            <a:endParaRPr lang="fr-MA"/>
          </a:p>
        </p:txBody>
      </p:sp>
      <p:sp>
        <p:nvSpPr>
          <p:cNvPr id="3" name="Espace réservé du pied de page 2">
            <a:extLst>
              <a:ext uri="{FF2B5EF4-FFF2-40B4-BE49-F238E27FC236}">
                <a16:creationId xmlns:a16="http://schemas.microsoft.com/office/drawing/2014/main" id="{29D98624-26F3-4CE1-BA21-3E7C57589553}"/>
              </a:ext>
            </a:extLst>
          </p:cNvPr>
          <p:cNvSpPr>
            <a:spLocks noGrp="1"/>
          </p:cNvSpPr>
          <p:nvPr>
            <p:ph type="ftr" sz="quarter" idx="11"/>
          </p:nvPr>
        </p:nvSpPr>
        <p:spPr/>
        <p:txBody>
          <a:bodyPr/>
          <a:lstStyle/>
          <a:p>
            <a:endParaRPr lang="fr-MA"/>
          </a:p>
        </p:txBody>
      </p:sp>
      <p:sp>
        <p:nvSpPr>
          <p:cNvPr id="4" name="Espace réservé du numéro de diapositive 3">
            <a:extLst>
              <a:ext uri="{FF2B5EF4-FFF2-40B4-BE49-F238E27FC236}">
                <a16:creationId xmlns:a16="http://schemas.microsoft.com/office/drawing/2014/main" id="{805854A7-CE94-4E3A-B8A6-F9DF6FFB6929}"/>
              </a:ext>
            </a:extLst>
          </p:cNvPr>
          <p:cNvSpPr>
            <a:spLocks noGrp="1"/>
          </p:cNvSpPr>
          <p:nvPr>
            <p:ph type="sldNum" sz="quarter" idx="12"/>
          </p:nvPr>
        </p:nvSpPr>
        <p:spPr/>
        <p:txBody>
          <a:bodyPr/>
          <a:lstStyle/>
          <a:p>
            <a:fld id="{AA175D1C-C4B2-4F14-A26D-210C7CF3E7DA}" type="slidenum">
              <a:rPr lang="fr-MA" smtClean="0"/>
              <a:t>‹N°›</a:t>
            </a:fld>
            <a:endParaRPr lang="fr-MA"/>
          </a:p>
        </p:txBody>
      </p:sp>
    </p:spTree>
    <p:extLst>
      <p:ext uri="{BB962C8B-B14F-4D97-AF65-F5344CB8AC3E}">
        <p14:creationId xmlns:p14="http://schemas.microsoft.com/office/powerpoint/2010/main" val="4404551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852F41D-2ADF-4A29-B739-5A44BA80899E}"/>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endParaRPr lang="fr-MA"/>
          </a:p>
        </p:txBody>
      </p:sp>
      <p:sp>
        <p:nvSpPr>
          <p:cNvPr id="3" name="Espace réservé du contenu 2">
            <a:extLst>
              <a:ext uri="{FF2B5EF4-FFF2-40B4-BE49-F238E27FC236}">
                <a16:creationId xmlns:a16="http://schemas.microsoft.com/office/drawing/2014/main" id="{BAC120F7-7FBE-4CAD-8C17-86DE64FAE22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MA"/>
          </a:p>
        </p:txBody>
      </p:sp>
      <p:sp>
        <p:nvSpPr>
          <p:cNvPr id="4" name="Espace réservé du texte 3">
            <a:extLst>
              <a:ext uri="{FF2B5EF4-FFF2-40B4-BE49-F238E27FC236}">
                <a16:creationId xmlns:a16="http://schemas.microsoft.com/office/drawing/2014/main" id="{D938BB92-E3EC-4759-AD6F-80ECB0F7204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8EF1D4BF-4167-4F91-8AD8-ED67D3F4347A}"/>
              </a:ext>
            </a:extLst>
          </p:cNvPr>
          <p:cNvSpPr>
            <a:spLocks noGrp="1"/>
          </p:cNvSpPr>
          <p:nvPr>
            <p:ph type="dt" sz="half" idx="10"/>
          </p:nvPr>
        </p:nvSpPr>
        <p:spPr/>
        <p:txBody>
          <a:bodyPr/>
          <a:lstStyle/>
          <a:p>
            <a:fld id="{09A3BA3A-8D4B-4F97-9786-D126978146B1}" type="datetimeFigureOut">
              <a:rPr lang="fr-MA" smtClean="0"/>
              <a:t>06/03/2026</a:t>
            </a:fld>
            <a:endParaRPr lang="fr-MA"/>
          </a:p>
        </p:txBody>
      </p:sp>
      <p:sp>
        <p:nvSpPr>
          <p:cNvPr id="6" name="Espace réservé du pied de page 5">
            <a:extLst>
              <a:ext uri="{FF2B5EF4-FFF2-40B4-BE49-F238E27FC236}">
                <a16:creationId xmlns:a16="http://schemas.microsoft.com/office/drawing/2014/main" id="{F95F3E41-6D0A-4674-9F28-B8A6189F0408}"/>
              </a:ext>
            </a:extLst>
          </p:cNvPr>
          <p:cNvSpPr>
            <a:spLocks noGrp="1"/>
          </p:cNvSpPr>
          <p:nvPr>
            <p:ph type="ftr" sz="quarter" idx="11"/>
          </p:nvPr>
        </p:nvSpPr>
        <p:spPr/>
        <p:txBody>
          <a:bodyPr/>
          <a:lstStyle/>
          <a:p>
            <a:endParaRPr lang="fr-MA"/>
          </a:p>
        </p:txBody>
      </p:sp>
      <p:sp>
        <p:nvSpPr>
          <p:cNvPr id="7" name="Espace réservé du numéro de diapositive 6">
            <a:extLst>
              <a:ext uri="{FF2B5EF4-FFF2-40B4-BE49-F238E27FC236}">
                <a16:creationId xmlns:a16="http://schemas.microsoft.com/office/drawing/2014/main" id="{01107678-BB97-4071-A7C2-1B16ECF6DF15}"/>
              </a:ext>
            </a:extLst>
          </p:cNvPr>
          <p:cNvSpPr>
            <a:spLocks noGrp="1"/>
          </p:cNvSpPr>
          <p:nvPr>
            <p:ph type="sldNum" sz="quarter" idx="12"/>
          </p:nvPr>
        </p:nvSpPr>
        <p:spPr/>
        <p:txBody>
          <a:bodyPr/>
          <a:lstStyle/>
          <a:p>
            <a:fld id="{AA175D1C-C4B2-4F14-A26D-210C7CF3E7DA}" type="slidenum">
              <a:rPr lang="fr-MA" smtClean="0"/>
              <a:t>‹N°›</a:t>
            </a:fld>
            <a:endParaRPr lang="fr-MA"/>
          </a:p>
        </p:txBody>
      </p:sp>
    </p:spTree>
    <p:extLst>
      <p:ext uri="{BB962C8B-B14F-4D97-AF65-F5344CB8AC3E}">
        <p14:creationId xmlns:p14="http://schemas.microsoft.com/office/powerpoint/2010/main" val="69862693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9917BFA-14ED-41B3-BBB5-A0086E4060E0}"/>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endParaRPr lang="fr-MA"/>
          </a:p>
        </p:txBody>
      </p:sp>
      <p:sp>
        <p:nvSpPr>
          <p:cNvPr id="3" name="Espace réservé pour une image  2">
            <a:extLst>
              <a:ext uri="{FF2B5EF4-FFF2-40B4-BE49-F238E27FC236}">
                <a16:creationId xmlns:a16="http://schemas.microsoft.com/office/drawing/2014/main" id="{888BCFD8-723E-4AE1-9002-823AC16C8F1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MA"/>
          </a:p>
        </p:txBody>
      </p:sp>
      <p:sp>
        <p:nvSpPr>
          <p:cNvPr id="4" name="Espace réservé du texte 3">
            <a:extLst>
              <a:ext uri="{FF2B5EF4-FFF2-40B4-BE49-F238E27FC236}">
                <a16:creationId xmlns:a16="http://schemas.microsoft.com/office/drawing/2014/main" id="{C635C67D-B723-420A-94C7-7C56DC0873D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18E18B22-BB76-472E-8388-0BA9AEB3AAE5}"/>
              </a:ext>
            </a:extLst>
          </p:cNvPr>
          <p:cNvSpPr>
            <a:spLocks noGrp="1"/>
          </p:cNvSpPr>
          <p:nvPr>
            <p:ph type="dt" sz="half" idx="10"/>
          </p:nvPr>
        </p:nvSpPr>
        <p:spPr/>
        <p:txBody>
          <a:bodyPr/>
          <a:lstStyle/>
          <a:p>
            <a:fld id="{09A3BA3A-8D4B-4F97-9786-D126978146B1}" type="datetimeFigureOut">
              <a:rPr lang="fr-MA" smtClean="0"/>
              <a:t>06/03/2026</a:t>
            </a:fld>
            <a:endParaRPr lang="fr-MA"/>
          </a:p>
        </p:txBody>
      </p:sp>
      <p:sp>
        <p:nvSpPr>
          <p:cNvPr id="6" name="Espace réservé du pied de page 5">
            <a:extLst>
              <a:ext uri="{FF2B5EF4-FFF2-40B4-BE49-F238E27FC236}">
                <a16:creationId xmlns:a16="http://schemas.microsoft.com/office/drawing/2014/main" id="{13F23E14-BF8E-46B9-96B1-026253026FFB}"/>
              </a:ext>
            </a:extLst>
          </p:cNvPr>
          <p:cNvSpPr>
            <a:spLocks noGrp="1"/>
          </p:cNvSpPr>
          <p:nvPr>
            <p:ph type="ftr" sz="quarter" idx="11"/>
          </p:nvPr>
        </p:nvSpPr>
        <p:spPr/>
        <p:txBody>
          <a:bodyPr/>
          <a:lstStyle/>
          <a:p>
            <a:endParaRPr lang="fr-MA"/>
          </a:p>
        </p:txBody>
      </p:sp>
      <p:sp>
        <p:nvSpPr>
          <p:cNvPr id="7" name="Espace réservé du numéro de diapositive 6">
            <a:extLst>
              <a:ext uri="{FF2B5EF4-FFF2-40B4-BE49-F238E27FC236}">
                <a16:creationId xmlns:a16="http://schemas.microsoft.com/office/drawing/2014/main" id="{E228F6EA-0FFD-4E19-AEC3-2CA7D7F03125}"/>
              </a:ext>
            </a:extLst>
          </p:cNvPr>
          <p:cNvSpPr>
            <a:spLocks noGrp="1"/>
          </p:cNvSpPr>
          <p:nvPr>
            <p:ph type="sldNum" sz="quarter" idx="12"/>
          </p:nvPr>
        </p:nvSpPr>
        <p:spPr/>
        <p:txBody>
          <a:bodyPr/>
          <a:lstStyle/>
          <a:p>
            <a:fld id="{AA175D1C-C4B2-4F14-A26D-210C7CF3E7DA}" type="slidenum">
              <a:rPr lang="fr-MA" smtClean="0"/>
              <a:t>‹N°›</a:t>
            </a:fld>
            <a:endParaRPr lang="fr-MA"/>
          </a:p>
        </p:txBody>
      </p:sp>
    </p:spTree>
    <p:extLst>
      <p:ext uri="{BB962C8B-B14F-4D97-AF65-F5344CB8AC3E}">
        <p14:creationId xmlns:p14="http://schemas.microsoft.com/office/powerpoint/2010/main" val="21859472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8E30B26-82CB-4B70-AC27-B9FF8CBA7327}"/>
              </a:ext>
            </a:extLst>
          </p:cNvPr>
          <p:cNvSpPr>
            <a:spLocks noGrp="1"/>
          </p:cNvSpPr>
          <p:nvPr>
            <p:ph type="title"/>
          </p:nvPr>
        </p:nvSpPr>
        <p:spPr/>
        <p:txBody>
          <a:bodyPr/>
          <a:lstStyle/>
          <a:p>
            <a:r>
              <a:rPr lang="fr-FR"/>
              <a:t>Modifiez le style du titre</a:t>
            </a:r>
            <a:endParaRPr lang="fr-MA"/>
          </a:p>
        </p:txBody>
      </p:sp>
      <p:sp>
        <p:nvSpPr>
          <p:cNvPr id="3" name="Espace réservé du texte vertical 2">
            <a:extLst>
              <a:ext uri="{FF2B5EF4-FFF2-40B4-BE49-F238E27FC236}">
                <a16:creationId xmlns:a16="http://schemas.microsoft.com/office/drawing/2014/main" id="{6CF0A053-CF2E-4310-8990-84584AB0BE33}"/>
              </a:ext>
            </a:extLst>
          </p:cNvPr>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MA"/>
          </a:p>
        </p:txBody>
      </p:sp>
      <p:sp>
        <p:nvSpPr>
          <p:cNvPr id="4" name="Espace réservé de la date 3">
            <a:extLst>
              <a:ext uri="{FF2B5EF4-FFF2-40B4-BE49-F238E27FC236}">
                <a16:creationId xmlns:a16="http://schemas.microsoft.com/office/drawing/2014/main" id="{ECE35EEA-4B8B-4E83-AC84-F4AC7AFEB88A}"/>
              </a:ext>
            </a:extLst>
          </p:cNvPr>
          <p:cNvSpPr>
            <a:spLocks noGrp="1"/>
          </p:cNvSpPr>
          <p:nvPr>
            <p:ph type="dt" sz="half" idx="10"/>
          </p:nvPr>
        </p:nvSpPr>
        <p:spPr/>
        <p:txBody>
          <a:bodyPr/>
          <a:lstStyle/>
          <a:p>
            <a:fld id="{09A3BA3A-8D4B-4F97-9786-D126978146B1}" type="datetimeFigureOut">
              <a:rPr lang="fr-MA" smtClean="0"/>
              <a:t>06/03/2026</a:t>
            </a:fld>
            <a:endParaRPr lang="fr-MA"/>
          </a:p>
        </p:txBody>
      </p:sp>
      <p:sp>
        <p:nvSpPr>
          <p:cNvPr id="5" name="Espace réservé du pied de page 4">
            <a:extLst>
              <a:ext uri="{FF2B5EF4-FFF2-40B4-BE49-F238E27FC236}">
                <a16:creationId xmlns:a16="http://schemas.microsoft.com/office/drawing/2014/main" id="{36325CD0-71FE-45AF-A236-91407CDE712E}"/>
              </a:ext>
            </a:extLst>
          </p:cNvPr>
          <p:cNvSpPr>
            <a:spLocks noGrp="1"/>
          </p:cNvSpPr>
          <p:nvPr>
            <p:ph type="ftr" sz="quarter" idx="11"/>
          </p:nvPr>
        </p:nvSpPr>
        <p:spPr/>
        <p:txBody>
          <a:bodyPr/>
          <a:lstStyle/>
          <a:p>
            <a:endParaRPr lang="fr-MA"/>
          </a:p>
        </p:txBody>
      </p:sp>
      <p:sp>
        <p:nvSpPr>
          <p:cNvPr id="6" name="Espace réservé du numéro de diapositive 5">
            <a:extLst>
              <a:ext uri="{FF2B5EF4-FFF2-40B4-BE49-F238E27FC236}">
                <a16:creationId xmlns:a16="http://schemas.microsoft.com/office/drawing/2014/main" id="{0CF83940-32B9-427B-8E3E-B2B97FA684B7}"/>
              </a:ext>
            </a:extLst>
          </p:cNvPr>
          <p:cNvSpPr>
            <a:spLocks noGrp="1"/>
          </p:cNvSpPr>
          <p:nvPr>
            <p:ph type="sldNum" sz="quarter" idx="12"/>
          </p:nvPr>
        </p:nvSpPr>
        <p:spPr/>
        <p:txBody>
          <a:bodyPr/>
          <a:lstStyle/>
          <a:p>
            <a:fld id="{AA175D1C-C4B2-4F14-A26D-210C7CF3E7DA}" type="slidenum">
              <a:rPr lang="fr-MA" smtClean="0"/>
              <a:t>‹N°›</a:t>
            </a:fld>
            <a:endParaRPr lang="fr-MA"/>
          </a:p>
        </p:txBody>
      </p:sp>
    </p:spTree>
    <p:extLst>
      <p:ext uri="{BB962C8B-B14F-4D97-AF65-F5344CB8AC3E}">
        <p14:creationId xmlns:p14="http://schemas.microsoft.com/office/powerpoint/2010/main" val="58856790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id="{12672E1F-FEBD-4BF0-89DF-78947E4F043D}"/>
              </a:ext>
            </a:extLst>
          </p:cNvPr>
          <p:cNvSpPr>
            <a:spLocks noGrp="1"/>
          </p:cNvSpPr>
          <p:nvPr>
            <p:ph type="title" orient="vert"/>
          </p:nvPr>
        </p:nvSpPr>
        <p:spPr>
          <a:xfrm>
            <a:off x="8724900" y="365125"/>
            <a:ext cx="2628900" cy="5811838"/>
          </a:xfrm>
        </p:spPr>
        <p:txBody>
          <a:bodyPr vert="eaVert"/>
          <a:lstStyle/>
          <a:p>
            <a:r>
              <a:rPr lang="fr-FR"/>
              <a:t>Modifiez le style du titre</a:t>
            </a:r>
            <a:endParaRPr lang="fr-MA"/>
          </a:p>
        </p:txBody>
      </p:sp>
      <p:sp>
        <p:nvSpPr>
          <p:cNvPr id="3" name="Espace réservé du texte vertical 2">
            <a:extLst>
              <a:ext uri="{FF2B5EF4-FFF2-40B4-BE49-F238E27FC236}">
                <a16:creationId xmlns:a16="http://schemas.microsoft.com/office/drawing/2014/main" id="{25782F42-D57C-4EFB-9452-9A3D80355A86}"/>
              </a:ext>
            </a:extLst>
          </p:cNvPr>
          <p:cNvSpPr>
            <a:spLocks noGrp="1"/>
          </p:cNvSpPr>
          <p:nvPr>
            <p:ph type="body" orient="vert" idx="1"/>
          </p:nvPr>
        </p:nvSpPr>
        <p:spPr>
          <a:xfrm>
            <a:off x="838200" y="365125"/>
            <a:ext cx="7734300"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MA"/>
          </a:p>
        </p:txBody>
      </p:sp>
      <p:sp>
        <p:nvSpPr>
          <p:cNvPr id="4" name="Espace réservé de la date 3">
            <a:extLst>
              <a:ext uri="{FF2B5EF4-FFF2-40B4-BE49-F238E27FC236}">
                <a16:creationId xmlns:a16="http://schemas.microsoft.com/office/drawing/2014/main" id="{3039168D-6D54-4EF9-A24C-FD71F86FF94F}"/>
              </a:ext>
            </a:extLst>
          </p:cNvPr>
          <p:cNvSpPr>
            <a:spLocks noGrp="1"/>
          </p:cNvSpPr>
          <p:nvPr>
            <p:ph type="dt" sz="half" idx="10"/>
          </p:nvPr>
        </p:nvSpPr>
        <p:spPr/>
        <p:txBody>
          <a:bodyPr/>
          <a:lstStyle/>
          <a:p>
            <a:fld id="{09A3BA3A-8D4B-4F97-9786-D126978146B1}" type="datetimeFigureOut">
              <a:rPr lang="fr-MA" smtClean="0"/>
              <a:t>06/03/2026</a:t>
            </a:fld>
            <a:endParaRPr lang="fr-MA"/>
          </a:p>
        </p:txBody>
      </p:sp>
      <p:sp>
        <p:nvSpPr>
          <p:cNvPr id="5" name="Espace réservé du pied de page 4">
            <a:extLst>
              <a:ext uri="{FF2B5EF4-FFF2-40B4-BE49-F238E27FC236}">
                <a16:creationId xmlns:a16="http://schemas.microsoft.com/office/drawing/2014/main" id="{F6C708EB-6035-49A3-BADC-9B0BBC067C65}"/>
              </a:ext>
            </a:extLst>
          </p:cNvPr>
          <p:cNvSpPr>
            <a:spLocks noGrp="1"/>
          </p:cNvSpPr>
          <p:nvPr>
            <p:ph type="ftr" sz="quarter" idx="11"/>
          </p:nvPr>
        </p:nvSpPr>
        <p:spPr/>
        <p:txBody>
          <a:bodyPr/>
          <a:lstStyle/>
          <a:p>
            <a:endParaRPr lang="fr-MA"/>
          </a:p>
        </p:txBody>
      </p:sp>
      <p:sp>
        <p:nvSpPr>
          <p:cNvPr id="6" name="Espace réservé du numéro de diapositive 5">
            <a:extLst>
              <a:ext uri="{FF2B5EF4-FFF2-40B4-BE49-F238E27FC236}">
                <a16:creationId xmlns:a16="http://schemas.microsoft.com/office/drawing/2014/main" id="{528E5843-3ED7-4D58-8A4E-E327001CD0CB}"/>
              </a:ext>
            </a:extLst>
          </p:cNvPr>
          <p:cNvSpPr>
            <a:spLocks noGrp="1"/>
          </p:cNvSpPr>
          <p:nvPr>
            <p:ph type="sldNum" sz="quarter" idx="12"/>
          </p:nvPr>
        </p:nvSpPr>
        <p:spPr/>
        <p:txBody>
          <a:bodyPr/>
          <a:lstStyle/>
          <a:p>
            <a:fld id="{AA175D1C-C4B2-4F14-A26D-210C7CF3E7DA}" type="slidenum">
              <a:rPr lang="fr-MA" smtClean="0"/>
              <a:t>‹N°›</a:t>
            </a:fld>
            <a:endParaRPr lang="fr-MA"/>
          </a:p>
        </p:txBody>
      </p:sp>
    </p:spTree>
    <p:extLst>
      <p:ext uri="{BB962C8B-B14F-4D97-AF65-F5344CB8AC3E}">
        <p14:creationId xmlns:p14="http://schemas.microsoft.com/office/powerpoint/2010/main" val="749531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C4EF2F12-2ED3-4EE3-8798-1C522D796A7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endParaRPr lang="fr-MA"/>
          </a:p>
        </p:txBody>
      </p:sp>
      <p:sp>
        <p:nvSpPr>
          <p:cNvPr id="3" name="Espace réservé du texte 2">
            <a:extLst>
              <a:ext uri="{FF2B5EF4-FFF2-40B4-BE49-F238E27FC236}">
                <a16:creationId xmlns:a16="http://schemas.microsoft.com/office/drawing/2014/main" id="{3EE1A6E0-032E-4E7D-B98B-FC188068FF8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MA"/>
          </a:p>
        </p:txBody>
      </p:sp>
      <p:sp>
        <p:nvSpPr>
          <p:cNvPr id="4" name="Espace réservé de la date 3">
            <a:extLst>
              <a:ext uri="{FF2B5EF4-FFF2-40B4-BE49-F238E27FC236}">
                <a16:creationId xmlns:a16="http://schemas.microsoft.com/office/drawing/2014/main" id="{1A64F996-1EDC-4D6A-8A70-D5E882092D9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9A3BA3A-8D4B-4F97-9786-D126978146B1}" type="datetimeFigureOut">
              <a:rPr lang="fr-MA" smtClean="0"/>
              <a:t>06/03/2026</a:t>
            </a:fld>
            <a:endParaRPr lang="fr-MA"/>
          </a:p>
        </p:txBody>
      </p:sp>
      <p:sp>
        <p:nvSpPr>
          <p:cNvPr id="5" name="Espace réservé du pied de page 4">
            <a:extLst>
              <a:ext uri="{FF2B5EF4-FFF2-40B4-BE49-F238E27FC236}">
                <a16:creationId xmlns:a16="http://schemas.microsoft.com/office/drawing/2014/main" id="{79F17AEA-6C7D-47B2-80BB-E25977A2AD2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MA"/>
          </a:p>
        </p:txBody>
      </p:sp>
      <p:sp>
        <p:nvSpPr>
          <p:cNvPr id="6" name="Espace réservé du numéro de diapositive 5">
            <a:extLst>
              <a:ext uri="{FF2B5EF4-FFF2-40B4-BE49-F238E27FC236}">
                <a16:creationId xmlns:a16="http://schemas.microsoft.com/office/drawing/2014/main" id="{310A208A-1AA6-4518-A2CE-E1929236DC2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A175D1C-C4B2-4F14-A26D-210C7CF3E7DA}" type="slidenum">
              <a:rPr lang="fr-MA" smtClean="0"/>
              <a:t>‹N°›</a:t>
            </a:fld>
            <a:endParaRPr lang="fr-MA"/>
          </a:p>
        </p:txBody>
      </p:sp>
    </p:spTree>
    <p:extLst>
      <p:ext uri="{BB962C8B-B14F-4D97-AF65-F5344CB8AC3E}">
        <p14:creationId xmlns:p14="http://schemas.microsoft.com/office/powerpoint/2010/main" val="140367519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7.xml"/><Relationship Id="rId4" Type="http://schemas.openxmlformats.org/officeDocument/2006/relationships/image" Target="../media/image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 name="PlaceHolder 1">
            <a:extLst>
              <a:ext uri="{FF2B5EF4-FFF2-40B4-BE49-F238E27FC236}">
                <a16:creationId xmlns:a16="http://schemas.microsoft.com/office/drawing/2014/main" id="{3EB24DF1-AEB8-4483-A9A1-1E08120A62D8}"/>
              </a:ext>
            </a:extLst>
          </p:cNvPr>
          <p:cNvSpPr>
            <a:spLocks noGrp="1"/>
          </p:cNvSpPr>
          <p:nvPr>
            <p:ph type="title" idx="4294967295"/>
          </p:nvPr>
        </p:nvSpPr>
        <p:spPr>
          <a:xfrm>
            <a:off x="411522" y="1188110"/>
            <a:ext cx="10058400" cy="793750"/>
          </a:xfrm>
        </p:spPr>
        <p:txBody>
          <a:bodyPr lIns="90000" tIns="45000" rIns="90000" bIns="45000" anchor="b">
            <a:noAutofit/>
          </a:bodyPr>
          <a:lstStyle/>
          <a:p>
            <a:pPr eaLnBrk="1" fontAlgn="auto" hangingPunct="1">
              <a:lnSpc>
                <a:spcPct val="85000"/>
              </a:lnSpc>
              <a:spcAft>
                <a:spcPts val="0"/>
              </a:spcAft>
              <a:tabLst>
                <a:tab pos="0" algn="l"/>
              </a:tabLst>
              <a:defRPr/>
            </a:pPr>
            <a:r>
              <a:rPr lang="fr-FR" sz="4800" spc="-52" dirty="0">
                <a:solidFill>
                  <a:srgbClr val="404040"/>
                </a:solidFill>
                <a:latin typeface="Calibri Light"/>
              </a:rPr>
              <a:t>Introduction</a:t>
            </a:r>
            <a:endParaRPr lang="fr-FR" sz="4800" spc="-1" dirty="0">
              <a:solidFill>
                <a:srgbClr val="000000"/>
              </a:solidFill>
            </a:endParaRPr>
          </a:p>
        </p:txBody>
      </p:sp>
      <p:sp>
        <p:nvSpPr>
          <p:cNvPr id="104" name="PlaceHolder 2">
            <a:extLst>
              <a:ext uri="{FF2B5EF4-FFF2-40B4-BE49-F238E27FC236}">
                <a16:creationId xmlns:a16="http://schemas.microsoft.com/office/drawing/2014/main" id="{199A897C-1B0D-4788-8875-034A7007E049}"/>
              </a:ext>
            </a:extLst>
          </p:cNvPr>
          <p:cNvSpPr>
            <a:spLocks noGrp="1"/>
          </p:cNvSpPr>
          <p:nvPr>
            <p:ph idx="4294967295"/>
          </p:nvPr>
        </p:nvSpPr>
        <p:spPr>
          <a:xfrm>
            <a:off x="411522" y="2038910"/>
            <a:ext cx="11467727" cy="1536030"/>
          </a:xfrm>
        </p:spPr>
        <p:txBody>
          <a:bodyPr tIns="45000" bIns="45000">
            <a:noAutofit/>
          </a:bodyPr>
          <a:lstStyle/>
          <a:p>
            <a:pPr>
              <a:defRPr/>
            </a:pPr>
            <a:r>
              <a:rPr lang="fr-FR" sz="1400" dirty="0"/>
              <a:t>Les progrès multidisciplinaires dans le traitement du cancer du rectum ont amélioré la prise en charge et la survie des patients: Ils ont augmenté le taux de chirurgies curatives et ont réduit le nombre de récidives pelviennes. </a:t>
            </a:r>
          </a:p>
          <a:p>
            <a:pPr>
              <a:defRPr/>
            </a:pPr>
            <a:r>
              <a:rPr lang="fr-FR" sz="1400" dirty="0"/>
              <a:t>L'IRM joue un rôle crucial dans la sélection des patients aptes à une intervention chirurgicale initiale, ainsi que dans la sélection de ceux qui peuvent bénéficier d'une radiochimiothérapie néo-adjuvante. </a:t>
            </a:r>
          </a:p>
          <a:p>
            <a:pPr>
              <a:defRPr/>
            </a:pPr>
            <a:r>
              <a:rPr lang="fr-FR" sz="1400" dirty="0" err="1"/>
              <a:t>Ellle</a:t>
            </a:r>
            <a:r>
              <a:rPr lang="fr-FR" sz="1400" dirty="0"/>
              <a:t> permet également d'évaluer la réponse après traitement et aide à la détection des récidives pelviennes.</a:t>
            </a:r>
          </a:p>
          <a:p>
            <a:pPr indent="0" eaLnBrk="1" fontAlgn="auto" hangingPunct="1">
              <a:spcBef>
                <a:spcPts val="1417"/>
              </a:spcBef>
              <a:spcAft>
                <a:spcPts val="0"/>
              </a:spcAft>
              <a:buFont typeface="Arial" panose="020B0604020202020204" pitchFamily="34" charset="0"/>
              <a:buNone/>
              <a:defRPr/>
            </a:pPr>
            <a:endParaRPr lang="fr-FR" sz="1400" spc="-1" dirty="0">
              <a:solidFill>
                <a:srgbClr val="000000"/>
              </a:solidFill>
            </a:endParaRPr>
          </a:p>
        </p:txBody>
      </p:sp>
      <p:cxnSp>
        <p:nvCxnSpPr>
          <p:cNvPr id="2" name="Connecteur droit 1">
            <a:extLst>
              <a:ext uri="{FF2B5EF4-FFF2-40B4-BE49-F238E27FC236}">
                <a16:creationId xmlns:a16="http://schemas.microsoft.com/office/drawing/2014/main" id="{E6263BE6-3EA9-4D14-8316-E74876E09074}"/>
              </a:ext>
            </a:extLst>
          </p:cNvPr>
          <p:cNvCxnSpPr>
            <a:cxnSpLocks/>
          </p:cNvCxnSpPr>
          <p:nvPr/>
        </p:nvCxnSpPr>
        <p:spPr>
          <a:xfrm>
            <a:off x="0" y="1123950"/>
            <a:ext cx="12192000" cy="0"/>
          </a:xfrm>
          <a:prstGeom prst="line">
            <a:avLst/>
          </a:prstGeom>
          <a:ln w="22225">
            <a:solidFill>
              <a:srgbClr val="FFC000"/>
            </a:solidFill>
          </a:ln>
        </p:spPr>
        <p:style>
          <a:lnRef idx="1">
            <a:schemeClr val="accent2"/>
          </a:lnRef>
          <a:fillRef idx="0">
            <a:schemeClr val="accent2"/>
          </a:fillRef>
          <a:effectRef idx="0">
            <a:schemeClr val="accent2"/>
          </a:effectRef>
          <a:fontRef idx="minor">
            <a:schemeClr val="tx1"/>
          </a:fontRef>
        </p:style>
      </p:cxnSp>
      <p:sp>
        <p:nvSpPr>
          <p:cNvPr id="5" name="PlaceHolder 1">
            <a:extLst>
              <a:ext uri="{FF2B5EF4-FFF2-40B4-BE49-F238E27FC236}">
                <a16:creationId xmlns:a16="http://schemas.microsoft.com/office/drawing/2014/main" id="{92C8572B-3E4F-4AC5-BD9D-110A4079D775}"/>
              </a:ext>
            </a:extLst>
          </p:cNvPr>
          <p:cNvSpPr txBox="1">
            <a:spLocks/>
          </p:cNvSpPr>
          <p:nvPr/>
        </p:nvSpPr>
        <p:spPr>
          <a:xfrm>
            <a:off x="411522" y="3574940"/>
            <a:ext cx="10058400" cy="619125"/>
          </a:xfrm>
          <a:prstGeom prst="rect">
            <a:avLst/>
          </a:prstGeom>
        </p:spPr>
        <p:txBody>
          <a:bodyPr vert="horz" lIns="90000" tIns="45000" rIns="90000" bIns="45000" rtlCol="0" anchor="b">
            <a:normAutofit fontScale="900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91440" indent="-91440">
              <a:spcBef>
                <a:spcPts val="1199"/>
              </a:spcBef>
              <a:spcAft>
                <a:spcPts val="201"/>
              </a:spcAft>
              <a:buClr>
                <a:srgbClr val="FFFFFF"/>
              </a:buClr>
              <a:buFont typeface="Calibri"/>
              <a:buChar char=" "/>
              <a:defRPr/>
            </a:pPr>
            <a:r>
              <a:rPr lang="fr-FR" sz="4800" spc="-52" dirty="0">
                <a:solidFill>
                  <a:srgbClr val="404040"/>
                </a:solidFill>
                <a:latin typeface="Calibri Light"/>
              </a:rPr>
              <a:t>Objectifs</a:t>
            </a:r>
            <a:r>
              <a:rPr lang="fr-FR" sz="2000" spc="-1" dirty="0">
                <a:solidFill>
                  <a:srgbClr val="000000"/>
                </a:solidFill>
                <a:latin typeface="Calibri"/>
              </a:rPr>
              <a:t> </a:t>
            </a:r>
          </a:p>
        </p:txBody>
      </p:sp>
      <p:sp>
        <p:nvSpPr>
          <p:cNvPr id="6" name="PlaceHolder 2">
            <a:extLst>
              <a:ext uri="{FF2B5EF4-FFF2-40B4-BE49-F238E27FC236}">
                <a16:creationId xmlns:a16="http://schemas.microsoft.com/office/drawing/2014/main" id="{DCFFBEC3-9E8F-40B2-89C8-D4122045E41F}"/>
              </a:ext>
            </a:extLst>
          </p:cNvPr>
          <p:cNvSpPr txBox="1">
            <a:spLocks/>
          </p:cNvSpPr>
          <p:nvPr/>
        </p:nvSpPr>
        <p:spPr>
          <a:xfrm>
            <a:off x="411522" y="3884502"/>
            <a:ext cx="10058400" cy="1650102"/>
          </a:xfrm>
          <a:prstGeom prst="rect">
            <a:avLst/>
          </a:prstGeom>
        </p:spPr>
        <p:txBody>
          <a:bodyPr vert="horz" lIns="91440" tIns="45000" rIns="91440" bIns="4500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685800" indent="-457200">
              <a:spcBef>
                <a:spcPts val="1417"/>
              </a:spcBef>
              <a:defRPr/>
            </a:pPr>
            <a:endParaRPr lang="fr-FR" dirty="0"/>
          </a:p>
          <a:p>
            <a:pPr marL="685800" indent="-457200">
              <a:spcBef>
                <a:spcPts val="1417"/>
              </a:spcBef>
              <a:defRPr/>
            </a:pPr>
            <a:r>
              <a:rPr lang="fr-FR" sz="1600" dirty="0"/>
              <a:t>Passer en revue les principaux modèles de récidive pelvienne des cancers du rectum à l'IRM et </a:t>
            </a:r>
          </a:p>
          <a:p>
            <a:pPr marL="685800" indent="-457200">
              <a:spcBef>
                <a:spcPts val="1417"/>
              </a:spcBef>
              <a:defRPr/>
            </a:pPr>
            <a:r>
              <a:rPr lang="fr-FR" sz="1600" dirty="0"/>
              <a:t>Décrire leurs implications dans le processus de décision chirurgicale.</a:t>
            </a:r>
          </a:p>
          <a:p>
            <a:pPr indent="0">
              <a:spcBef>
                <a:spcPts val="1417"/>
              </a:spcBef>
              <a:buFont typeface="Arial" panose="020B0604020202020204" pitchFamily="34" charset="0"/>
              <a:buNone/>
              <a:defRPr/>
            </a:pPr>
            <a:endParaRPr lang="fr-FR" sz="1800" spc="-1" dirty="0">
              <a:solidFill>
                <a:srgbClr val="000000"/>
              </a:solidFill>
            </a:endParaRPr>
          </a:p>
        </p:txBody>
      </p:sp>
    </p:spTree>
  </p:cSld>
  <p:clrMapOvr>
    <a:masterClrMapping/>
  </p:clrMapOvr>
  <p:transition spd="slow"/>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 name="PlaceHolder 1">
            <a:extLst>
              <a:ext uri="{FF2B5EF4-FFF2-40B4-BE49-F238E27FC236}">
                <a16:creationId xmlns:a16="http://schemas.microsoft.com/office/drawing/2014/main" id="{26EDB0A3-2CAC-47E8-9CE6-541538C4CC48}"/>
              </a:ext>
            </a:extLst>
          </p:cNvPr>
          <p:cNvSpPr>
            <a:spLocks noGrp="1"/>
          </p:cNvSpPr>
          <p:nvPr>
            <p:ph type="title" idx="4294967295"/>
          </p:nvPr>
        </p:nvSpPr>
        <p:spPr>
          <a:xfrm>
            <a:off x="1087438" y="1266825"/>
            <a:ext cx="10056812" cy="644525"/>
          </a:xfrm>
        </p:spPr>
        <p:txBody>
          <a:bodyPr lIns="90000" tIns="45000" rIns="90000" bIns="45000" anchor="b">
            <a:noAutofit/>
          </a:bodyPr>
          <a:lstStyle/>
          <a:p>
            <a:pPr marL="91440" indent="-91440" eaLnBrk="1" fontAlgn="auto" hangingPunct="1">
              <a:spcBef>
                <a:spcPts val="1199"/>
              </a:spcBef>
              <a:spcAft>
                <a:spcPts val="201"/>
              </a:spcAft>
              <a:buClr>
                <a:srgbClr val="FFFFFF"/>
              </a:buClr>
              <a:buFont typeface="Calibri"/>
              <a:buChar char=" "/>
              <a:defRPr/>
            </a:pPr>
            <a:r>
              <a:rPr lang="fr-FR" sz="3200" b="1" dirty="0"/>
              <a:t>I-TECHNIQUES CHIRURGICALES </a:t>
            </a:r>
            <a:endParaRPr lang="fr-FR" sz="3200" spc="-1" dirty="0">
              <a:solidFill>
                <a:srgbClr val="000000"/>
              </a:solidFill>
              <a:latin typeface="Calibri"/>
            </a:endParaRPr>
          </a:p>
        </p:txBody>
      </p:sp>
      <p:cxnSp>
        <p:nvCxnSpPr>
          <p:cNvPr id="2" name="Connecteur droit 1">
            <a:extLst>
              <a:ext uri="{FF2B5EF4-FFF2-40B4-BE49-F238E27FC236}">
                <a16:creationId xmlns:a16="http://schemas.microsoft.com/office/drawing/2014/main" id="{8763DF84-6601-4789-8975-0EE2CF1052E8}"/>
              </a:ext>
            </a:extLst>
          </p:cNvPr>
          <p:cNvCxnSpPr>
            <a:cxnSpLocks/>
          </p:cNvCxnSpPr>
          <p:nvPr/>
        </p:nvCxnSpPr>
        <p:spPr>
          <a:xfrm>
            <a:off x="0" y="1123950"/>
            <a:ext cx="12192000" cy="0"/>
          </a:xfrm>
          <a:prstGeom prst="line">
            <a:avLst/>
          </a:prstGeom>
          <a:ln w="22225">
            <a:solidFill>
              <a:srgbClr val="FFC000"/>
            </a:solidFill>
          </a:ln>
        </p:spPr>
        <p:style>
          <a:lnRef idx="1">
            <a:schemeClr val="accent2"/>
          </a:lnRef>
          <a:fillRef idx="0">
            <a:schemeClr val="accent2"/>
          </a:fillRef>
          <a:effectRef idx="0">
            <a:schemeClr val="accent2"/>
          </a:effectRef>
          <a:fontRef idx="minor">
            <a:schemeClr val="tx1"/>
          </a:fontRef>
        </p:style>
      </p:cxnSp>
      <p:sp>
        <p:nvSpPr>
          <p:cNvPr id="5" name="Espace réservé du contenu 2">
            <a:extLst>
              <a:ext uri="{FF2B5EF4-FFF2-40B4-BE49-F238E27FC236}">
                <a16:creationId xmlns:a16="http://schemas.microsoft.com/office/drawing/2014/main" id="{2611E3B0-69FB-4F2E-A025-30B4426CF551}"/>
              </a:ext>
            </a:extLst>
          </p:cNvPr>
          <p:cNvSpPr>
            <a:spLocks noGrp="1"/>
          </p:cNvSpPr>
          <p:nvPr>
            <p:ph idx="4294967295"/>
          </p:nvPr>
        </p:nvSpPr>
        <p:spPr>
          <a:xfrm>
            <a:off x="222250" y="2054225"/>
            <a:ext cx="6067425" cy="4373563"/>
          </a:xfrm>
        </p:spPr>
        <p:txBody>
          <a:bodyPr>
            <a:normAutofit fontScale="77500" lnSpcReduction="20000"/>
          </a:bodyPr>
          <a:lstStyle/>
          <a:p>
            <a:pPr>
              <a:defRPr/>
            </a:pPr>
            <a:r>
              <a:rPr lang="fr-FR" b="1" dirty="0"/>
              <a:t>La connaissance de ces techniques permet d’identifier les résultats attendus à l’IRM post-opératoire</a:t>
            </a:r>
          </a:p>
          <a:p>
            <a:pPr>
              <a:defRPr/>
            </a:pPr>
            <a:endParaRPr lang="fr-FR" b="1" dirty="0"/>
          </a:p>
          <a:p>
            <a:pPr>
              <a:defRPr/>
            </a:pPr>
            <a:r>
              <a:rPr lang="fr-FR" b="1" dirty="0"/>
              <a:t>Résection locale: </a:t>
            </a:r>
            <a:r>
              <a:rPr lang="fr-FR" b="1" dirty="0" err="1"/>
              <a:t>Tis</a:t>
            </a:r>
            <a:r>
              <a:rPr lang="fr-FR" b="1" dirty="0"/>
              <a:t> / T1</a:t>
            </a:r>
          </a:p>
          <a:p>
            <a:pPr>
              <a:defRPr/>
            </a:pPr>
            <a:endParaRPr lang="fr-FR" b="1" dirty="0"/>
          </a:p>
          <a:p>
            <a:pPr>
              <a:defRPr/>
            </a:pPr>
            <a:r>
              <a:rPr lang="fr-FR" b="1" dirty="0"/>
              <a:t>Résection antérieure basse: Tm basse &gt; plan </a:t>
            </a:r>
            <a:r>
              <a:rPr lang="fr-FR" b="1" dirty="0" err="1"/>
              <a:t>intersphinctérien</a:t>
            </a:r>
            <a:endParaRPr lang="fr-FR" b="1" dirty="0"/>
          </a:p>
          <a:p>
            <a:pPr marL="0" indent="0">
              <a:buFont typeface="Arial" panose="020B0604020202020204" pitchFamily="34" charset="0"/>
              <a:buNone/>
              <a:defRPr/>
            </a:pPr>
            <a:endParaRPr lang="fr-FR" b="1" dirty="0"/>
          </a:p>
          <a:p>
            <a:pPr>
              <a:defRPr/>
            </a:pPr>
            <a:r>
              <a:rPr lang="fr-FR" b="1" dirty="0"/>
              <a:t>Résection abdomino-périnéale: Tm bas rectum et/ou plan </a:t>
            </a:r>
            <a:r>
              <a:rPr lang="fr-FR" b="1" dirty="0" err="1"/>
              <a:t>intersphinctérien</a:t>
            </a:r>
            <a:r>
              <a:rPr lang="fr-FR" b="1" dirty="0"/>
              <a:t> </a:t>
            </a:r>
          </a:p>
          <a:p>
            <a:pPr lvl="1">
              <a:defRPr/>
            </a:pPr>
            <a:r>
              <a:rPr lang="fr-FR" b="1" dirty="0" err="1"/>
              <a:t>Intersphincterienne</a:t>
            </a:r>
            <a:endParaRPr lang="fr-FR" b="1" dirty="0"/>
          </a:p>
          <a:p>
            <a:pPr lvl="1">
              <a:defRPr/>
            </a:pPr>
            <a:r>
              <a:rPr lang="fr-FR" b="1" dirty="0"/>
              <a:t>Extra-</a:t>
            </a:r>
            <a:r>
              <a:rPr lang="fr-FR" b="1" dirty="0" err="1"/>
              <a:t>levatorielle</a:t>
            </a:r>
            <a:endParaRPr lang="fr-FR" b="1" dirty="0"/>
          </a:p>
          <a:p>
            <a:pPr lvl="1">
              <a:defRPr/>
            </a:pPr>
            <a:r>
              <a:rPr lang="fr-FR" b="1" dirty="0"/>
              <a:t>Ischio-anale</a:t>
            </a:r>
          </a:p>
          <a:p>
            <a:pPr marL="393192" lvl="1" indent="0">
              <a:buFont typeface="Arial" panose="020B0604020202020204" pitchFamily="34" charset="0"/>
              <a:buNone/>
              <a:defRPr/>
            </a:pPr>
            <a:endParaRPr lang="fr-FR" b="1" dirty="0"/>
          </a:p>
          <a:p>
            <a:pPr>
              <a:defRPr/>
            </a:pPr>
            <a:endParaRPr lang="fr-FR" b="1" dirty="0"/>
          </a:p>
          <a:p>
            <a:pPr>
              <a:defRPr/>
            </a:pPr>
            <a:endParaRPr lang="fr-FR" dirty="0"/>
          </a:p>
          <a:p>
            <a:pPr>
              <a:defRPr/>
            </a:pPr>
            <a:endParaRPr lang="fr-FR" dirty="0"/>
          </a:p>
          <a:p>
            <a:pPr>
              <a:defRPr/>
            </a:pPr>
            <a:endParaRPr lang="fr-FR" dirty="0"/>
          </a:p>
          <a:p>
            <a:pPr>
              <a:buFont typeface="Arial" panose="020B0604020202020204" pitchFamily="34" charset="0"/>
              <a:buNone/>
              <a:defRPr/>
            </a:pPr>
            <a:endParaRPr lang="fr-FR" dirty="0"/>
          </a:p>
          <a:p>
            <a:pPr>
              <a:defRPr/>
            </a:pPr>
            <a:endParaRPr lang="fr-FR" dirty="0"/>
          </a:p>
          <a:p>
            <a:pPr>
              <a:defRPr/>
            </a:pPr>
            <a:endParaRPr lang="fr-FR" dirty="0"/>
          </a:p>
          <a:p>
            <a:pPr>
              <a:defRPr/>
            </a:pPr>
            <a:endParaRPr lang="fr-FR" dirty="0"/>
          </a:p>
          <a:p>
            <a:pPr>
              <a:defRPr/>
            </a:pPr>
            <a:endParaRPr lang="fr-FR" dirty="0"/>
          </a:p>
          <a:p>
            <a:pPr>
              <a:defRPr/>
            </a:pPr>
            <a:endParaRPr lang="fr-FR" dirty="0"/>
          </a:p>
        </p:txBody>
      </p:sp>
      <p:pic>
        <p:nvPicPr>
          <p:cNvPr id="33797" name="Picture 2" descr="page3image39257728">
            <a:extLst>
              <a:ext uri="{FF2B5EF4-FFF2-40B4-BE49-F238E27FC236}">
                <a16:creationId xmlns:a16="http://schemas.microsoft.com/office/drawing/2014/main" id="{AFF60A4F-57C1-4DCC-B2B1-20DAD707456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523038" y="1911350"/>
            <a:ext cx="5256212" cy="4295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3" name="Tableau 2">
            <a:extLst>
              <a:ext uri="{FF2B5EF4-FFF2-40B4-BE49-F238E27FC236}">
                <a16:creationId xmlns:a16="http://schemas.microsoft.com/office/drawing/2014/main" id="{66E79982-63A9-4CAE-B29C-FBAED4AFE00C}"/>
              </a:ext>
            </a:extLst>
          </p:cNvPr>
          <p:cNvGraphicFramePr>
            <a:graphicFrameLocks noGrp="1"/>
          </p:cNvGraphicFramePr>
          <p:nvPr/>
        </p:nvGraphicFramePr>
        <p:xfrm>
          <a:off x="2032000" y="719138"/>
          <a:ext cx="8128000" cy="371475"/>
        </p:xfrm>
        <a:graphic>
          <a:graphicData uri="http://schemas.openxmlformats.org/drawingml/2006/table">
            <a:tbl>
              <a:tblPr firstRow="1" bandRow="1">
                <a:tableStyleId>{5C22544A-7EE6-4342-B048-85BDC9FD1C3A}</a:tableStyleId>
              </a:tblPr>
              <a:tblGrid>
                <a:gridCol w="8128000">
                  <a:extLst>
                    <a:ext uri="{9D8B030D-6E8A-4147-A177-3AD203B41FA5}">
                      <a16:colId xmlns:a16="http://schemas.microsoft.com/office/drawing/2014/main" val="20000"/>
                    </a:ext>
                  </a:extLst>
                </a:gridCol>
              </a:tblGrid>
              <a:tr h="371475">
                <a:tc>
                  <a:txBody>
                    <a:bodyPr/>
                    <a:lstStyle/>
                    <a:p>
                      <a:endParaRPr lang="fr-FR" sz="1800" dirty="0"/>
                    </a:p>
                  </a:txBody>
                  <a:tcPr marT="45798" marB="45798"/>
                </a:tc>
                <a:extLst>
                  <a:ext uri="{0D108BD9-81ED-4DB2-BD59-A6C34878D82A}">
                    <a16:rowId xmlns:a16="http://schemas.microsoft.com/office/drawing/2014/main" val="10000"/>
                  </a:ext>
                </a:extLst>
              </a:tr>
            </a:tbl>
          </a:graphicData>
        </a:graphic>
      </p:graphicFrame>
      <p:sp>
        <p:nvSpPr>
          <p:cNvPr id="33810" name="ZoneTexte 7">
            <a:extLst>
              <a:ext uri="{FF2B5EF4-FFF2-40B4-BE49-F238E27FC236}">
                <a16:creationId xmlns:a16="http://schemas.microsoft.com/office/drawing/2014/main" id="{7B0C4AD1-F3A9-4A35-A637-E821A470E816}"/>
              </a:ext>
            </a:extLst>
          </p:cNvPr>
          <p:cNvSpPr txBox="1">
            <a:spLocks noChangeArrowheads="1"/>
          </p:cNvSpPr>
          <p:nvPr/>
        </p:nvSpPr>
        <p:spPr bwMode="auto">
          <a:xfrm>
            <a:off x="6359525" y="6297613"/>
            <a:ext cx="5724525" cy="261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Arial" panose="020B0604020202020204" pitchFamily="34" charset="0"/>
                <a:ea typeface="DejaVu Sans"/>
                <a:cs typeface="DejaVu Sans"/>
              </a:defRPr>
            </a:lvl1pPr>
            <a:lvl2pPr marL="742950" indent="-285750">
              <a:lnSpc>
                <a:spcPct val="90000"/>
              </a:lnSpc>
              <a:spcBef>
                <a:spcPts val="500"/>
              </a:spcBef>
              <a:buFont typeface="Arial" panose="020B0604020202020204" pitchFamily="34" charset="0"/>
              <a:buChar char="•"/>
              <a:defRPr sz="2400">
                <a:solidFill>
                  <a:schemeClr val="tx1"/>
                </a:solidFill>
                <a:latin typeface="Arial" panose="020B0604020202020204" pitchFamily="34" charset="0"/>
                <a:ea typeface="DejaVu Sans"/>
                <a:cs typeface="DejaVu Sans"/>
              </a:defRPr>
            </a:lvl2pPr>
            <a:lvl3pPr marL="1143000" indent="-228600">
              <a:lnSpc>
                <a:spcPct val="90000"/>
              </a:lnSpc>
              <a:spcBef>
                <a:spcPts val="500"/>
              </a:spcBef>
              <a:buFont typeface="Arial" panose="020B0604020202020204" pitchFamily="34" charset="0"/>
              <a:buChar char="•"/>
              <a:defRPr sz="2000">
                <a:solidFill>
                  <a:schemeClr val="tx1"/>
                </a:solidFill>
                <a:latin typeface="Arial" panose="020B0604020202020204" pitchFamily="34" charset="0"/>
                <a:ea typeface="DejaVu Sans"/>
                <a:cs typeface="DejaVu Sans"/>
              </a:defRPr>
            </a:lvl3pPr>
            <a:lvl4pPr marL="1600200" indent="-228600">
              <a:lnSpc>
                <a:spcPct val="90000"/>
              </a:lnSpc>
              <a:spcBef>
                <a:spcPts val="500"/>
              </a:spcBef>
              <a:buFont typeface="Arial" panose="020B0604020202020204" pitchFamily="34" charset="0"/>
              <a:buChar char="•"/>
              <a:defRPr>
                <a:solidFill>
                  <a:schemeClr val="tx1"/>
                </a:solidFill>
                <a:latin typeface="Arial" panose="020B0604020202020204" pitchFamily="34" charset="0"/>
                <a:ea typeface="DejaVu Sans"/>
                <a:cs typeface="DejaVu Sans"/>
              </a:defRPr>
            </a:lvl4pPr>
            <a:lvl5pPr marL="2057400" indent="-228600">
              <a:lnSpc>
                <a:spcPct val="90000"/>
              </a:lnSpc>
              <a:spcBef>
                <a:spcPts val="500"/>
              </a:spcBef>
              <a:buFont typeface="Arial" panose="020B0604020202020204" pitchFamily="34" charset="0"/>
              <a:buChar char="•"/>
              <a:defRPr>
                <a:solidFill>
                  <a:schemeClr val="tx1"/>
                </a:solidFill>
                <a:latin typeface="Arial" panose="020B0604020202020204" pitchFamily="34" charset="0"/>
                <a:ea typeface="DejaVu Sans"/>
                <a:cs typeface="DejaVu Sans"/>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ea typeface="DejaVu Sans"/>
                <a:cs typeface="DejaVu Sans"/>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ea typeface="DejaVu Sans"/>
                <a:cs typeface="DejaVu Sans"/>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ea typeface="DejaVu Sans"/>
                <a:cs typeface="DejaVu Sans"/>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ea typeface="DejaVu Sans"/>
                <a:cs typeface="DejaVu Sans"/>
              </a:defRPr>
            </a:lvl9pPr>
          </a:lstStyle>
          <a:p>
            <a:pPr>
              <a:lnSpc>
                <a:spcPct val="100000"/>
              </a:lnSpc>
              <a:spcBef>
                <a:spcPct val="0"/>
              </a:spcBef>
              <a:buFontTx/>
              <a:buNone/>
            </a:pPr>
            <a:r>
              <a:rPr lang="fr-FR" altLang="en-US" sz="1100"/>
              <a:t>Taylor et al, systematic approach of preoperative staging MRI for rectal cancer,AJR,2008</a:t>
            </a:r>
          </a:p>
        </p:txBody>
      </p:sp>
    </p:spTree>
  </p:cSld>
  <p:clrMapOvr>
    <a:masterClrMapping/>
  </p:clrMapOvr>
  <p:transition spd="slow"/>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 name="PlaceHolder 1">
            <a:extLst>
              <a:ext uri="{FF2B5EF4-FFF2-40B4-BE49-F238E27FC236}">
                <a16:creationId xmlns:a16="http://schemas.microsoft.com/office/drawing/2014/main" id="{D2CBDB70-A09F-4D5F-8017-9CBEDD3405B1}"/>
              </a:ext>
            </a:extLst>
          </p:cNvPr>
          <p:cNvSpPr>
            <a:spLocks noGrp="1"/>
          </p:cNvSpPr>
          <p:nvPr>
            <p:ph type="title" idx="4294967295"/>
          </p:nvPr>
        </p:nvSpPr>
        <p:spPr>
          <a:xfrm>
            <a:off x="419529" y="1314533"/>
            <a:ext cx="10056812" cy="644525"/>
          </a:xfrm>
        </p:spPr>
        <p:txBody>
          <a:bodyPr lIns="90000" tIns="45000" rIns="90000" bIns="45000" anchor="b">
            <a:noAutofit/>
          </a:bodyPr>
          <a:lstStyle/>
          <a:p>
            <a:pPr marL="91440" indent="-91440" eaLnBrk="1" fontAlgn="auto" hangingPunct="1">
              <a:spcBef>
                <a:spcPts val="1199"/>
              </a:spcBef>
              <a:spcAft>
                <a:spcPts val="201"/>
              </a:spcAft>
              <a:buClr>
                <a:srgbClr val="FFFFFF"/>
              </a:buClr>
              <a:buFont typeface="Calibri"/>
              <a:buChar char=" "/>
              <a:defRPr/>
            </a:pPr>
            <a:r>
              <a:rPr lang="fr-FR" sz="3200" b="1" dirty="0"/>
              <a:t>IV-IRM D’EVALUATION </a:t>
            </a:r>
            <a:endParaRPr lang="fr-FR" sz="3200" spc="-1" dirty="0">
              <a:solidFill>
                <a:srgbClr val="000000"/>
              </a:solidFill>
              <a:latin typeface="Calibri"/>
            </a:endParaRPr>
          </a:p>
        </p:txBody>
      </p:sp>
      <p:sp>
        <p:nvSpPr>
          <p:cNvPr id="110" name="PlaceHolder 2">
            <a:extLst>
              <a:ext uri="{FF2B5EF4-FFF2-40B4-BE49-F238E27FC236}">
                <a16:creationId xmlns:a16="http://schemas.microsoft.com/office/drawing/2014/main" id="{F6FC0E1F-810A-42FB-A2C4-48F8CA52DE8D}"/>
              </a:ext>
            </a:extLst>
          </p:cNvPr>
          <p:cNvSpPr>
            <a:spLocks noGrp="1"/>
          </p:cNvSpPr>
          <p:nvPr>
            <p:ph idx="4294967295"/>
          </p:nvPr>
        </p:nvSpPr>
        <p:spPr>
          <a:xfrm>
            <a:off x="1096963" y="1846263"/>
            <a:ext cx="10058400" cy="4022725"/>
          </a:xfrm>
        </p:spPr>
        <p:txBody>
          <a:bodyPr tIns="45000" bIns="45000">
            <a:noAutofit/>
          </a:bodyPr>
          <a:lstStyle/>
          <a:p>
            <a:pPr indent="0" eaLnBrk="1" fontAlgn="auto" hangingPunct="1">
              <a:spcBef>
                <a:spcPts val="1417"/>
              </a:spcBef>
              <a:spcAft>
                <a:spcPts val="0"/>
              </a:spcAft>
              <a:buFont typeface="Arial" panose="020B0604020202020204" pitchFamily="34" charset="0"/>
              <a:buNone/>
              <a:defRPr/>
            </a:pPr>
            <a:endParaRPr lang="fr-FR" sz="1800" b="1" spc="-1" dirty="0">
              <a:solidFill>
                <a:srgbClr val="000000"/>
              </a:solidFill>
            </a:endParaRPr>
          </a:p>
          <a:p>
            <a:pPr indent="0" eaLnBrk="1" fontAlgn="auto" hangingPunct="1">
              <a:spcBef>
                <a:spcPts val="1417"/>
              </a:spcBef>
              <a:spcAft>
                <a:spcPts val="0"/>
              </a:spcAft>
              <a:buFont typeface="Arial" panose="020B0604020202020204" pitchFamily="34" charset="0"/>
              <a:buNone/>
              <a:defRPr/>
            </a:pPr>
            <a:r>
              <a:rPr lang="fr-FR" sz="1800" b="1" spc="-1" dirty="0">
                <a:solidFill>
                  <a:srgbClr val="000000"/>
                </a:solidFill>
              </a:rPr>
              <a:t>Informations à connaître pour une interprétation optimale de l’IRM de surveillance d’un cancer du </a:t>
            </a:r>
            <a:r>
              <a:rPr lang="fr-FR" sz="1500" b="1" dirty="0"/>
              <a:t>rectum</a:t>
            </a:r>
            <a:r>
              <a:rPr lang="fr-FR" sz="1800" b="1" spc="-1" dirty="0">
                <a:solidFill>
                  <a:srgbClr val="000000"/>
                </a:solidFill>
              </a:rPr>
              <a:t>:</a:t>
            </a:r>
          </a:p>
          <a:p>
            <a:pPr marL="514350" indent="-285750" eaLnBrk="1" fontAlgn="auto" hangingPunct="1">
              <a:spcBef>
                <a:spcPts val="1417"/>
              </a:spcBef>
              <a:spcAft>
                <a:spcPts val="0"/>
              </a:spcAft>
              <a:defRPr/>
            </a:pPr>
            <a:r>
              <a:rPr lang="fr-FR" sz="1800" b="1" spc="-1" dirty="0">
                <a:solidFill>
                  <a:srgbClr val="000000"/>
                </a:solidFill>
              </a:rPr>
              <a:t>Résultats des examens précédents (toucher rectal, rectoscopie, IRM </a:t>
            </a:r>
            <a:r>
              <a:rPr lang="fr-FR" sz="1800" b="1" spc="-1" dirty="0" err="1">
                <a:solidFill>
                  <a:srgbClr val="000000"/>
                </a:solidFill>
              </a:rPr>
              <a:t>baseline</a:t>
            </a:r>
            <a:r>
              <a:rPr lang="fr-FR" sz="1800" b="1" spc="-1" dirty="0">
                <a:solidFill>
                  <a:srgbClr val="000000"/>
                </a:solidFill>
              </a:rPr>
              <a:t>)</a:t>
            </a:r>
          </a:p>
          <a:p>
            <a:pPr marL="514350" indent="-285750" eaLnBrk="1" fontAlgn="auto" hangingPunct="1">
              <a:spcBef>
                <a:spcPts val="1417"/>
              </a:spcBef>
              <a:spcAft>
                <a:spcPts val="0"/>
              </a:spcAft>
              <a:defRPr/>
            </a:pPr>
            <a:r>
              <a:rPr lang="fr-FR" sz="1800" b="1" spc="-1" dirty="0">
                <a:solidFill>
                  <a:srgbClr val="000000"/>
                </a:solidFill>
              </a:rPr>
              <a:t>Rechercher les facteurs de risque de récidive pelvienne</a:t>
            </a:r>
          </a:p>
          <a:p>
            <a:pPr marL="514350" indent="-285750" eaLnBrk="1" fontAlgn="auto" hangingPunct="1">
              <a:spcBef>
                <a:spcPts val="1417"/>
              </a:spcBef>
              <a:spcAft>
                <a:spcPts val="0"/>
              </a:spcAft>
              <a:defRPr/>
            </a:pPr>
            <a:r>
              <a:rPr lang="fr-FR" sz="1800" b="1" spc="-1" dirty="0">
                <a:solidFill>
                  <a:srgbClr val="000000"/>
                </a:solidFill>
              </a:rPr>
              <a:t>Savoir si le patient a terminé la chimiothérapie néo-adjuvante</a:t>
            </a:r>
          </a:p>
          <a:p>
            <a:pPr marL="514350" indent="-285750" eaLnBrk="1" fontAlgn="auto" hangingPunct="1">
              <a:spcBef>
                <a:spcPts val="1417"/>
              </a:spcBef>
              <a:spcAft>
                <a:spcPts val="0"/>
              </a:spcAft>
              <a:defRPr/>
            </a:pPr>
            <a:r>
              <a:rPr lang="fr-FR" sz="1800" b="1" spc="-1" dirty="0">
                <a:solidFill>
                  <a:srgbClr val="000000"/>
                </a:solidFill>
              </a:rPr>
              <a:t>Connaître le type de chirurgie réalisée</a:t>
            </a:r>
          </a:p>
          <a:p>
            <a:pPr marL="514350" indent="-285750" eaLnBrk="1" fontAlgn="auto" hangingPunct="1">
              <a:spcBef>
                <a:spcPts val="1417"/>
              </a:spcBef>
              <a:spcAft>
                <a:spcPts val="0"/>
              </a:spcAft>
              <a:defRPr/>
            </a:pPr>
            <a:r>
              <a:rPr lang="fr-FR" sz="1800" b="1" spc="-1" dirty="0">
                <a:solidFill>
                  <a:srgbClr val="000000"/>
                </a:solidFill>
              </a:rPr>
              <a:t>Prendre connaissance du rapport d’anatomie pathologie. Savoir si les marges de résection  étaient saines</a:t>
            </a:r>
          </a:p>
          <a:p>
            <a:pPr marL="514350" indent="-285750" eaLnBrk="1" fontAlgn="auto" hangingPunct="1">
              <a:spcBef>
                <a:spcPts val="1417"/>
              </a:spcBef>
              <a:spcAft>
                <a:spcPts val="0"/>
              </a:spcAft>
              <a:defRPr/>
            </a:pPr>
            <a:r>
              <a:rPr lang="fr-FR" sz="1800" b="1" spc="-1" dirty="0">
                <a:solidFill>
                  <a:srgbClr val="000000"/>
                </a:solidFill>
              </a:rPr>
              <a:t>L’intervalle de temps entre la chirurgie et l’examen actuel du patient ( les récidives surviennent le plus souvent dans les 2 années suivant la chirurgie)</a:t>
            </a:r>
          </a:p>
        </p:txBody>
      </p:sp>
      <p:cxnSp>
        <p:nvCxnSpPr>
          <p:cNvPr id="2" name="Connecteur droit 1">
            <a:extLst>
              <a:ext uri="{FF2B5EF4-FFF2-40B4-BE49-F238E27FC236}">
                <a16:creationId xmlns:a16="http://schemas.microsoft.com/office/drawing/2014/main" id="{5942D9C1-59EC-4C9A-9D67-1A3B04433E22}"/>
              </a:ext>
            </a:extLst>
          </p:cNvPr>
          <p:cNvCxnSpPr>
            <a:cxnSpLocks/>
          </p:cNvCxnSpPr>
          <p:nvPr/>
        </p:nvCxnSpPr>
        <p:spPr>
          <a:xfrm>
            <a:off x="0" y="1123950"/>
            <a:ext cx="12192000" cy="0"/>
          </a:xfrm>
          <a:prstGeom prst="line">
            <a:avLst/>
          </a:prstGeom>
          <a:ln w="22225">
            <a:solidFill>
              <a:srgbClr val="FFC000"/>
            </a:solidFill>
          </a:ln>
        </p:spPr>
        <p:style>
          <a:lnRef idx="1">
            <a:schemeClr val="accent2"/>
          </a:lnRef>
          <a:fillRef idx="0">
            <a:schemeClr val="accent2"/>
          </a:fillRef>
          <a:effectRef idx="0">
            <a:schemeClr val="accent2"/>
          </a:effectRef>
          <a:fontRef idx="minor">
            <a:schemeClr val="tx1"/>
          </a:fontRef>
        </p:style>
      </p:cxnSp>
    </p:spTree>
  </p:cSld>
  <p:clrMapOvr>
    <a:masterClrMapping/>
  </p:clrMapOvr>
  <p:transition spd="slow"/>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 name="PlaceHolder 1">
            <a:extLst>
              <a:ext uri="{FF2B5EF4-FFF2-40B4-BE49-F238E27FC236}">
                <a16:creationId xmlns:a16="http://schemas.microsoft.com/office/drawing/2014/main" id="{6100CD80-EAA2-4133-ADC9-A3C87E940121}"/>
              </a:ext>
            </a:extLst>
          </p:cNvPr>
          <p:cNvSpPr>
            <a:spLocks noGrp="1"/>
          </p:cNvSpPr>
          <p:nvPr>
            <p:ph type="title" idx="4294967295"/>
          </p:nvPr>
        </p:nvSpPr>
        <p:spPr>
          <a:xfrm>
            <a:off x="1087438" y="1266825"/>
            <a:ext cx="10056812" cy="644525"/>
          </a:xfrm>
        </p:spPr>
        <p:txBody>
          <a:bodyPr lIns="90000" tIns="45000" rIns="90000" bIns="45000" anchor="b">
            <a:noAutofit/>
          </a:bodyPr>
          <a:lstStyle/>
          <a:p>
            <a:pPr marL="91440" indent="-91440" eaLnBrk="1" fontAlgn="auto" hangingPunct="1">
              <a:spcBef>
                <a:spcPts val="1199"/>
              </a:spcBef>
              <a:spcAft>
                <a:spcPts val="201"/>
              </a:spcAft>
              <a:buClr>
                <a:srgbClr val="FFFFFF"/>
              </a:buClr>
              <a:buFont typeface="Calibri"/>
              <a:buChar char=" "/>
              <a:defRPr/>
            </a:pPr>
            <a:r>
              <a:rPr lang="fr-FR" sz="3200" b="1" dirty="0"/>
              <a:t>COMPARTIMENT AXIAL</a:t>
            </a:r>
            <a:endParaRPr lang="fr-FR" sz="3200" spc="-1" dirty="0">
              <a:solidFill>
                <a:srgbClr val="000000"/>
              </a:solidFill>
              <a:latin typeface="Calibri"/>
            </a:endParaRPr>
          </a:p>
        </p:txBody>
      </p:sp>
      <p:sp>
        <p:nvSpPr>
          <p:cNvPr id="110" name="PlaceHolder 2">
            <a:extLst>
              <a:ext uri="{FF2B5EF4-FFF2-40B4-BE49-F238E27FC236}">
                <a16:creationId xmlns:a16="http://schemas.microsoft.com/office/drawing/2014/main" id="{EFFA99CA-AAF1-4D73-9A42-CA866B1D9E5D}"/>
              </a:ext>
            </a:extLst>
          </p:cNvPr>
          <p:cNvSpPr>
            <a:spLocks noGrp="1"/>
          </p:cNvSpPr>
          <p:nvPr>
            <p:ph idx="4294967295"/>
          </p:nvPr>
        </p:nvSpPr>
        <p:spPr>
          <a:xfrm>
            <a:off x="1096963" y="1846263"/>
            <a:ext cx="10058400" cy="4022725"/>
          </a:xfrm>
        </p:spPr>
        <p:txBody>
          <a:bodyPr tIns="45000" bIns="45000">
            <a:noAutofit/>
          </a:bodyPr>
          <a:lstStyle/>
          <a:p>
            <a:pPr indent="0" eaLnBrk="1" fontAlgn="auto" hangingPunct="1">
              <a:spcBef>
                <a:spcPts val="1417"/>
              </a:spcBef>
              <a:spcAft>
                <a:spcPts val="0"/>
              </a:spcAft>
              <a:buFont typeface="Arial" panose="020B0604020202020204" pitchFamily="34" charset="0"/>
              <a:buNone/>
              <a:defRPr/>
            </a:pPr>
            <a:endParaRPr lang="fr-FR" sz="1800" spc="-1">
              <a:solidFill>
                <a:srgbClr val="000000"/>
              </a:solidFill>
            </a:endParaRPr>
          </a:p>
        </p:txBody>
      </p:sp>
      <p:cxnSp>
        <p:nvCxnSpPr>
          <p:cNvPr id="2" name="Connecteur droit 1">
            <a:extLst>
              <a:ext uri="{FF2B5EF4-FFF2-40B4-BE49-F238E27FC236}">
                <a16:creationId xmlns:a16="http://schemas.microsoft.com/office/drawing/2014/main" id="{6D918E30-1ECA-48A9-96EB-A5B459A17169}"/>
              </a:ext>
            </a:extLst>
          </p:cNvPr>
          <p:cNvCxnSpPr>
            <a:cxnSpLocks/>
          </p:cNvCxnSpPr>
          <p:nvPr/>
        </p:nvCxnSpPr>
        <p:spPr>
          <a:xfrm>
            <a:off x="0" y="1123950"/>
            <a:ext cx="12192000" cy="0"/>
          </a:xfrm>
          <a:prstGeom prst="line">
            <a:avLst/>
          </a:prstGeom>
          <a:ln w="22225">
            <a:solidFill>
              <a:srgbClr val="FFC000"/>
            </a:solidFill>
          </a:ln>
        </p:spPr>
        <p:style>
          <a:lnRef idx="1">
            <a:schemeClr val="accent2"/>
          </a:lnRef>
          <a:fillRef idx="0">
            <a:schemeClr val="accent2"/>
          </a:fillRef>
          <a:effectRef idx="0">
            <a:schemeClr val="accent2"/>
          </a:effectRef>
          <a:fontRef idx="minor">
            <a:schemeClr val="tx1"/>
          </a:fontRef>
        </p:style>
      </p:cxnSp>
      <p:pic>
        <p:nvPicPr>
          <p:cNvPr id="39941" name="Image 4">
            <a:extLst>
              <a:ext uri="{FF2B5EF4-FFF2-40B4-BE49-F238E27FC236}">
                <a16:creationId xmlns:a16="http://schemas.microsoft.com/office/drawing/2014/main" id="{6ED5459C-0B27-48EC-B272-13F5D9AD15A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b="33939"/>
          <a:stretch>
            <a:fillRect/>
          </a:stretch>
        </p:blipFill>
        <p:spPr bwMode="auto">
          <a:xfrm>
            <a:off x="1076325" y="1911350"/>
            <a:ext cx="10079038" cy="3206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6" name="Tableau 5">
            <a:extLst>
              <a:ext uri="{FF2B5EF4-FFF2-40B4-BE49-F238E27FC236}">
                <a16:creationId xmlns:a16="http://schemas.microsoft.com/office/drawing/2014/main" id="{C3587D5D-5C3B-44BA-AD63-D0D0997C63DA}"/>
              </a:ext>
            </a:extLst>
          </p:cNvPr>
          <p:cNvGraphicFramePr>
            <a:graphicFrameLocks noGrp="1"/>
          </p:cNvGraphicFramePr>
          <p:nvPr/>
        </p:nvGraphicFramePr>
        <p:xfrm>
          <a:off x="1096963" y="4886325"/>
          <a:ext cx="9858375" cy="982663"/>
        </p:xfrm>
        <a:graphic>
          <a:graphicData uri="http://schemas.openxmlformats.org/drawingml/2006/table">
            <a:tbl>
              <a:tblPr firstRow="1" bandRow="1">
                <a:tableStyleId>{5C22544A-7EE6-4342-B048-85BDC9FD1C3A}</a:tableStyleId>
              </a:tblPr>
              <a:tblGrid>
                <a:gridCol w="9858375">
                  <a:extLst>
                    <a:ext uri="{9D8B030D-6E8A-4147-A177-3AD203B41FA5}">
                      <a16:colId xmlns:a16="http://schemas.microsoft.com/office/drawing/2014/main" val="20000"/>
                    </a:ext>
                  </a:extLst>
                </a:gridCol>
              </a:tblGrid>
              <a:tr h="982663">
                <a:tc>
                  <a:txBody>
                    <a:bodyPr/>
                    <a:lstStyle/>
                    <a:p>
                      <a:pPr algn="just">
                        <a:lnSpc>
                          <a:spcPct val="115000"/>
                        </a:lnSpc>
                        <a:spcAft>
                          <a:spcPts val="0"/>
                        </a:spcAft>
                      </a:pPr>
                      <a:r>
                        <a:rPr lang="fr-FR" sz="1400" b="1" u="sng" dirty="0">
                          <a:solidFill>
                            <a:schemeClr val="tx1"/>
                          </a:solidFill>
                          <a:effectLst/>
                          <a:latin typeface="Calibri" panose="020F0502020204030204" pitchFamily="34" charset="0"/>
                          <a:ea typeface="Times New Roman" panose="02020603050405020304" pitchFamily="18" charset="0"/>
                          <a:cs typeface="Arial" panose="020B0604020202020204" pitchFamily="34" charset="0"/>
                        </a:rPr>
                        <a:t>Récidive axiale</a:t>
                      </a:r>
                      <a:r>
                        <a:rPr lang="fr-FR" sz="1400" b="1" dirty="0">
                          <a:solidFill>
                            <a:schemeClr val="tx1"/>
                          </a:solidFill>
                          <a:effectLst/>
                          <a:latin typeface="Calibri" panose="020F0502020204030204" pitchFamily="34" charset="0"/>
                          <a:ea typeface="Times New Roman" panose="02020603050405020304" pitchFamily="18" charset="0"/>
                          <a:cs typeface="Arial" panose="020B0604020202020204" pitchFamily="34" charset="0"/>
                        </a:rPr>
                        <a:t> : Patient de 76 ans, opéré pour ADK du bas rectum, ayant bénéficié d’une AAP avec CPC. IRM pelvienne en coupes axiales pondérée en T2 (A), diffusion (B) et en T1 Fat-</a:t>
                      </a:r>
                      <a:r>
                        <a:rPr lang="fr-FR" sz="1400" b="1" dirty="0" err="1">
                          <a:solidFill>
                            <a:schemeClr val="tx1"/>
                          </a:solidFill>
                          <a:effectLst/>
                          <a:latin typeface="Calibri" panose="020F0502020204030204" pitchFamily="34" charset="0"/>
                          <a:ea typeface="Times New Roman" panose="02020603050405020304" pitchFamily="18" charset="0"/>
                          <a:cs typeface="Arial" panose="020B0604020202020204" pitchFamily="34" charset="0"/>
                        </a:rPr>
                        <a:t>Sat</a:t>
                      </a:r>
                      <a:r>
                        <a:rPr lang="fr-FR" sz="1400" b="1" dirty="0">
                          <a:solidFill>
                            <a:schemeClr val="tx1"/>
                          </a:solidFill>
                          <a:effectLst/>
                          <a:latin typeface="Calibri" panose="020F0502020204030204" pitchFamily="34" charset="0"/>
                          <a:ea typeface="Times New Roman" panose="02020603050405020304" pitchFamily="18" charset="0"/>
                          <a:cs typeface="Arial" panose="020B0604020202020204" pitchFamily="34" charset="0"/>
                        </a:rPr>
                        <a:t> après </a:t>
                      </a:r>
                      <a:r>
                        <a:rPr lang="fr-FR" sz="1400" b="1" dirty="0" err="1">
                          <a:solidFill>
                            <a:schemeClr val="tx1"/>
                          </a:solidFill>
                          <a:effectLst/>
                          <a:latin typeface="Calibri" panose="020F0502020204030204" pitchFamily="34" charset="0"/>
                          <a:ea typeface="Times New Roman" panose="02020603050405020304" pitchFamily="18" charset="0"/>
                          <a:cs typeface="Arial" panose="020B0604020202020204" pitchFamily="34" charset="0"/>
                        </a:rPr>
                        <a:t>Gado</a:t>
                      </a:r>
                      <a:r>
                        <a:rPr lang="fr-FR" sz="1400" b="1" dirty="0">
                          <a:solidFill>
                            <a:schemeClr val="tx1"/>
                          </a:solidFill>
                          <a:effectLst/>
                          <a:latin typeface="Calibri" panose="020F0502020204030204" pitchFamily="34" charset="0"/>
                          <a:ea typeface="Times New Roman" panose="02020603050405020304" pitchFamily="18" charset="0"/>
                          <a:cs typeface="Arial" panose="020B0604020202020204" pitchFamily="34" charset="0"/>
                        </a:rPr>
                        <a:t> (C) montrant un processus tumoral pelvien latéralisé à droite, accolé au moignon colique en signal hétérogène T2, restreignant la diffusion et se rehaussant fortement après injection de PDC ( flèches jaunes) en faveur d’une récidive tumorale pelvienne.</a:t>
                      </a:r>
                      <a:endParaRPr lang="fr-FR" sz="1100" dirty="0">
                        <a:solidFill>
                          <a:schemeClr val="tx1"/>
                        </a:solidFill>
                        <a:effectLst/>
                        <a:latin typeface="Calibri" panose="020F0502020204030204" pitchFamily="34" charset="0"/>
                        <a:ea typeface="Times New Roman" panose="02020603050405020304" pitchFamily="18" charset="0"/>
                        <a:cs typeface="Arial" panose="020B0604020202020204" pitchFamily="34" charset="0"/>
                      </a:endParaRPr>
                    </a:p>
                  </a:txBody>
                  <a:tcPr marL="68581" marR="68581" marT="0" marB="0">
                    <a:solidFill>
                      <a:schemeClr val="bg1"/>
                    </a:solidFill>
                  </a:tcPr>
                </a:tc>
                <a:extLst>
                  <a:ext uri="{0D108BD9-81ED-4DB2-BD59-A6C34878D82A}">
                    <a16:rowId xmlns:a16="http://schemas.microsoft.com/office/drawing/2014/main" val="10000"/>
                  </a:ext>
                </a:extLst>
              </a:tr>
            </a:tbl>
          </a:graphicData>
        </a:graphic>
      </p:graphicFrame>
    </p:spTree>
  </p:cSld>
  <p:clrMapOvr>
    <a:masterClrMapping/>
  </p:clrMapOvr>
  <p:transition spd="slow"/>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 name="PlaceHolder 1">
            <a:extLst>
              <a:ext uri="{FF2B5EF4-FFF2-40B4-BE49-F238E27FC236}">
                <a16:creationId xmlns:a16="http://schemas.microsoft.com/office/drawing/2014/main" id="{135EC26C-3943-476A-B0C8-69E72BEF707D}"/>
              </a:ext>
            </a:extLst>
          </p:cNvPr>
          <p:cNvSpPr>
            <a:spLocks noGrp="1"/>
          </p:cNvSpPr>
          <p:nvPr>
            <p:ph type="title" idx="4294967295"/>
          </p:nvPr>
        </p:nvSpPr>
        <p:spPr>
          <a:xfrm>
            <a:off x="1087438" y="1266825"/>
            <a:ext cx="10056812" cy="644525"/>
          </a:xfrm>
        </p:spPr>
        <p:txBody>
          <a:bodyPr lIns="90000" tIns="45000" rIns="90000" bIns="45000" anchor="b">
            <a:noAutofit/>
          </a:bodyPr>
          <a:lstStyle/>
          <a:p>
            <a:pPr marL="91440" indent="-91440" eaLnBrk="1" fontAlgn="auto" hangingPunct="1">
              <a:spcBef>
                <a:spcPts val="1199"/>
              </a:spcBef>
              <a:spcAft>
                <a:spcPts val="201"/>
              </a:spcAft>
              <a:buClr>
                <a:srgbClr val="FFFFFF"/>
              </a:buClr>
              <a:buFont typeface="Calibri"/>
              <a:buChar char=" "/>
              <a:defRPr/>
            </a:pPr>
            <a:r>
              <a:rPr lang="fr-FR" sz="3200" b="1" dirty="0"/>
              <a:t>COMPARTIMENT LATERAL</a:t>
            </a:r>
            <a:endParaRPr lang="fr-FR" sz="3200" spc="-1" dirty="0">
              <a:solidFill>
                <a:srgbClr val="000000"/>
              </a:solidFill>
              <a:latin typeface="Calibri"/>
            </a:endParaRPr>
          </a:p>
        </p:txBody>
      </p:sp>
      <p:cxnSp>
        <p:nvCxnSpPr>
          <p:cNvPr id="2" name="Connecteur droit 1">
            <a:extLst>
              <a:ext uri="{FF2B5EF4-FFF2-40B4-BE49-F238E27FC236}">
                <a16:creationId xmlns:a16="http://schemas.microsoft.com/office/drawing/2014/main" id="{13300663-AC9F-44A9-AA05-9B8AD2B742B3}"/>
              </a:ext>
            </a:extLst>
          </p:cNvPr>
          <p:cNvCxnSpPr>
            <a:cxnSpLocks/>
          </p:cNvCxnSpPr>
          <p:nvPr/>
        </p:nvCxnSpPr>
        <p:spPr>
          <a:xfrm>
            <a:off x="0" y="1123950"/>
            <a:ext cx="12192000" cy="0"/>
          </a:xfrm>
          <a:prstGeom prst="line">
            <a:avLst/>
          </a:prstGeom>
          <a:ln w="22225">
            <a:solidFill>
              <a:srgbClr val="FFC000"/>
            </a:solidFill>
          </a:ln>
        </p:spPr>
        <p:style>
          <a:lnRef idx="1">
            <a:schemeClr val="accent2"/>
          </a:lnRef>
          <a:fillRef idx="0">
            <a:schemeClr val="accent2"/>
          </a:fillRef>
          <a:effectRef idx="0">
            <a:schemeClr val="accent2"/>
          </a:effectRef>
          <a:fontRef idx="minor">
            <a:schemeClr val="tx1"/>
          </a:fontRef>
        </p:style>
      </p:cxnSp>
      <p:pic>
        <p:nvPicPr>
          <p:cNvPr id="41988" name="Image 5">
            <a:extLst>
              <a:ext uri="{FF2B5EF4-FFF2-40B4-BE49-F238E27FC236}">
                <a16:creationId xmlns:a16="http://schemas.microsoft.com/office/drawing/2014/main" id="{075E6FC7-1692-408B-9C3F-2E226C5CF09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18500" t="5074" r="20074" b="17709"/>
          <a:stretch>
            <a:fillRect/>
          </a:stretch>
        </p:blipFill>
        <p:spPr bwMode="auto">
          <a:xfrm>
            <a:off x="768350" y="2054225"/>
            <a:ext cx="3273425" cy="3062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989" name="Image 9">
            <a:extLst>
              <a:ext uri="{FF2B5EF4-FFF2-40B4-BE49-F238E27FC236}">
                <a16:creationId xmlns:a16="http://schemas.microsoft.com/office/drawing/2014/main" id="{BD5585E7-E2F9-4FD0-8DA2-6992413D89A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12988" t="11491" r="16139" b="22115"/>
          <a:stretch>
            <a:fillRect/>
          </a:stretch>
        </p:blipFill>
        <p:spPr bwMode="auto">
          <a:xfrm>
            <a:off x="4041775" y="2054225"/>
            <a:ext cx="3887788" cy="3062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990" name="Image 10">
            <a:extLst>
              <a:ext uri="{FF2B5EF4-FFF2-40B4-BE49-F238E27FC236}">
                <a16:creationId xmlns:a16="http://schemas.microsoft.com/office/drawing/2014/main" id="{4D131CD5-7185-4AD4-88F9-458A2875FCE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l="18500" t="11736" r="21651" b="19653"/>
          <a:stretch>
            <a:fillRect/>
          </a:stretch>
        </p:blipFill>
        <p:spPr bwMode="auto">
          <a:xfrm>
            <a:off x="7929563" y="2054225"/>
            <a:ext cx="3763962" cy="3062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13" name="Tableau 12">
            <a:extLst>
              <a:ext uri="{FF2B5EF4-FFF2-40B4-BE49-F238E27FC236}">
                <a16:creationId xmlns:a16="http://schemas.microsoft.com/office/drawing/2014/main" id="{87E919D7-6A29-4028-A539-2129BE12B9FB}"/>
              </a:ext>
            </a:extLst>
          </p:cNvPr>
          <p:cNvGraphicFramePr>
            <a:graphicFrameLocks noGrp="1"/>
          </p:cNvGraphicFramePr>
          <p:nvPr/>
        </p:nvGraphicFramePr>
        <p:xfrm>
          <a:off x="695325" y="4856163"/>
          <a:ext cx="10925175" cy="1698625"/>
        </p:xfrm>
        <a:graphic>
          <a:graphicData uri="http://schemas.openxmlformats.org/drawingml/2006/table">
            <a:tbl>
              <a:tblPr>
                <a:tableStyleId>{2D5ABB26-0587-4C30-8999-92F81FD0307C}</a:tableStyleId>
              </a:tblPr>
              <a:tblGrid>
                <a:gridCol w="10925175">
                  <a:extLst>
                    <a:ext uri="{9D8B030D-6E8A-4147-A177-3AD203B41FA5}">
                      <a16:colId xmlns:a16="http://schemas.microsoft.com/office/drawing/2014/main" val="20000"/>
                    </a:ext>
                  </a:extLst>
                </a:gridCol>
              </a:tblGrid>
              <a:tr h="303726">
                <a:tc>
                  <a:txBody>
                    <a:bodyPr/>
                    <a:lstStyle/>
                    <a:p>
                      <a:pPr algn="l">
                        <a:lnSpc>
                          <a:spcPct val="115000"/>
                        </a:lnSpc>
                        <a:spcAft>
                          <a:spcPts val="1000"/>
                        </a:spcAft>
                      </a:pPr>
                      <a:r>
                        <a:rPr lang="fr-FR" sz="1100" dirty="0">
                          <a:effectLst/>
                        </a:rPr>
                        <a:t> </a:t>
                      </a:r>
                      <a:endParaRPr lang="fr-FR" sz="1100" dirty="0">
                        <a:effectLst/>
                        <a:latin typeface="Calibri" panose="020F0502020204030204" pitchFamily="34" charset="0"/>
                        <a:ea typeface="Times New Roman" panose="02020603050405020304" pitchFamily="18" charset="0"/>
                        <a:cs typeface="Arial" panose="020B0604020202020204" pitchFamily="34" charset="0"/>
                      </a:endParaRPr>
                    </a:p>
                  </a:txBody>
                  <a:tcPr marL="89531" marR="89531" marT="0" marB="0"/>
                </a:tc>
                <a:extLst>
                  <a:ext uri="{0D108BD9-81ED-4DB2-BD59-A6C34878D82A}">
                    <a16:rowId xmlns:a16="http://schemas.microsoft.com/office/drawing/2014/main" val="10000"/>
                  </a:ext>
                </a:extLst>
              </a:tr>
              <a:tr h="1394899">
                <a:tc>
                  <a:txBody>
                    <a:bodyPr/>
                    <a:lstStyle/>
                    <a:p>
                      <a:pPr algn="just">
                        <a:lnSpc>
                          <a:spcPct val="115000"/>
                        </a:lnSpc>
                        <a:spcAft>
                          <a:spcPts val="0"/>
                        </a:spcAft>
                      </a:pPr>
                      <a:r>
                        <a:rPr lang="fr-FR" sz="1400" u="sng" dirty="0">
                          <a:effectLst/>
                        </a:rPr>
                        <a:t>Récidive latérale :</a:t>
                      </a:r>
                      <a:r>
                        <a:rPr lang="fr-FR" sz="1400" dirty="0">
                          <a:effectLst/>
                        </a:rPr>
                        <a:t> Patient de 45 ans, ADK du bas rectum opéré, AAP + CPC, présente une récidive tumorale 2 ans plus tard. IRM en coupes axiale pondérée en T2 (A), T1 fat-</a:t>
                      </a:r>
                      <a:r>
                        <a:rPr lang="fr-FR" sz="1400" dirty="0" err="1">
                          <a:effectLst/>
                        </a:rPr>
                        <a:t>sat</a:t>
                      </a:r>
                      <a:r>
                        <a:rPr lang="fr-FR" sz="1400" dirty="0">
                          <a:effectLst/>
                        </a:rPr>
                        <a:t> après injection de PDC (B), et diffusion(C), montrant un processus tumoral centré sur la région obturatrice gauche, de signal intermédiaire en T2, restrictive à la diffusion, rehaussé de façon hétérogène après injection de PDC infiltrant la vésicule séminale gauche ainsi que l’aile iliaque gauche ( flèches rouges).</a:t>
                      </a:r>
                      <a:endParaRPr lang="fr-FR" sz="1100" dirty="0">
                        <a:effectLst/>
                        <a:latin typeface="Calibri" panose="020F0502020204030204" pitchFamily="34" charset="0"/>
                        <a:ea typeface="Times New Roman" panose="02020603050405020304" pitchFamily="18" charset="0"/>
                        <a:cs typeface="Arial" panose="020B0604020202020204" pitchFamily="34" charset="0"/>
                      </a:endParaRPr>
                    </a:p>
                  </a:txBody>
                  <a:tcPr marL="68577" marR="68577" marT="0" marB="0"/>
                </a:tc>
                <a:extLst>
                  <a:ext uri="{0D108BD9-81ED-4DB2-BD59-A6C34878D82A}">
                    <a16:rowId xmlns:a16="http://schemas.microsoft.com/office/drawing/2014/main" val="10001"/>
                  </a:ext>
                </a:extLst>
              </a:tr>
            </a:tbl>
          </a:graphicData>
        </a:graphic>
      </p:graphicFrame>
    </p:spTree>
  </p:cSld>
  <p:clrMapOvr>
    <a:masterClrMapping/>
  </p:clrMapOvr>
  <p:transition spd="slow"/>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TotalTime>
  <Words>457</Words>
  <Application>Microsoft Office PowerPoint</Application>
  <PresentationFormat>Grand écran</PresentationFormat>
  <Paragraphs>43</Paragraphs>
  <Slides>5</Slides>
  <Notes>0</Notes>
  <HiddenSlides>0</HiddenSlides>
  <MMClips>0</MMClips>
  <ScaleCrop>false</ScaleCrop>
  <HeadingPairs>
    <vt:vector size="6" baseType="variant">
      <vt:variant>
        <vt:lpstr>Polices utilisées</vt:lpstr>
      </vt:variant>
      <vt:variant>
        <vt:i4>3</vt:i4>
      </vt:variant>
      <vt:variant>
        <vt:lpstr>Thème</vt:lpstr>
      </vt:variant>
      <vt:variant>
        <vt:i4>1</vt:i4>
      </vt:variant>
      <vt:variant>
        <vt:lpstr>Titres des diapositives</vt:lpstr>
      </vt:variant>
      <vt:variant>
        <vt:i4>5</vt:i4>
      </vt:variant>
    </vt:vector>
  </HeadingPairs>
  <TitlesOfParts>
    <vt:vector size="9" baseType="lpstr">
      <vt:lpstr>Arial</vt:lpstr>
      <vt:lpstr>Calibri</vt:lpstr>
      <vt:lpstr>Calibri Light</vt:lpstr>
      <vt:lpstr>Thème Office</vt:lpstr>
      <vt:lpstr>Introduction</vt:lpstr>
      <vt:lpstr>I-TECHNIQUES CHIRURGICALES </vt:lpstr>
      <vt:lpstr>IV-IRM D’EVALUATION </vt:lpstr>
      <vt:lpstr>COMPARTIMENT AXIAL</vt:lpstr>
      <vt:lpstr>COMPARTIMENT LATERAL</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Introduction</dc:title>
  <dc:creator>abdellah bouelhaz</dc:creator>
  <cp:lastModifiedBy>abdellah bouelhaz</cp:lastModifiedBy>
  <cp:revision>1</cp:revision>
  <dcterms:created xsi:type="dcterms:W3CDTF">2026-03-06T23:33:40Z</dcterms:created>
  <dcterms:modified xsi:type="dcterms:W3CDTF">2026-03-06T23:37:02Z</dcterms:modified>
</cp:coreProperties>
</file>