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0" r:id="rId3"/>
    <p:sldId id="256" r:id="rId4"/>
    <p:sldId id="266" r:id="rId5"/>
  </p:sldIdLst>
  <p:sldSz cx="18288000" cy="10287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Now Light" panose="020B0604020202020204" charset="0"/>
      <p:regular r:id="rId10"/>
    </p:embeddedFont>
    <p:embeddedFont>
      <p:font typeface="Playfair Display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00100" y="2476500"/>
            <a:ext cx="4533900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dirty="0" smtClean="0">
                <a:solidFill>
                  <a:srgbClr val="2A1B1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ESPACE PAROTIDIEN</a:t>
            </a:r>
            <a:endParaRPr lang="en-US" sz="5600" dirty="0">
              <a:solidFill>
                <a:srgbClr val="2A1B1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34200" y="8780781"/>
            <a:ext cx="8915400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400" b="1" i="1" u="sng" dirty="0" smtClean="0">
                <a:sym typeface="Now Light"/>
              </a:rPr>
              <a:t>Figure </a:t>
            </a:r>
            <a:r>
              <a:rPr lang="en-US" sz="2400" b="1" i="1" u="sng" dirty="0">
                <a:sym typeface="Now Light"/>
              </a:rPr>
              <a:t>1</a:t>
            </a:r>
            <a:r>
              <a:rPr lang="en-US" sz="2400" dirty="0">
                <a:sym typeface="Now Light"/>
              </a:rPr>
              <a:t>.</a:t>
            </a:r>
            <a:r>
              <a:rPr lang="fr-FR" sz="2400" dirty="0"/>
              <a:t> </a:t>
            </a:r>
            <a:r>
              <a:rPr lang="fr-FR" sz="2400" dirty="0"/>
              <a:t>Images en </a:t>
            </a:r>
            <a:r>
              <a:rPr lang="fr-FR" sz="2400" dirty="0" smtClean="0"/>
              <a:t>coupes axiales de </a:t>
            </a:r>
            <a:r>
              <a:rPr lang="fr-FR" sz="2400" dirty="0"/>
              <a:t>l’espace parotidien </a:t>
            </a:r>
            <a:r>
              <a:rPr lang="fr-FR" sz="2400" dirty="0" smtClean="0"/>
              <a:t>en IRM séquence pondérée en </a:t>
            </a:r>
            <a:r>
              <a:rPr lang="fr-FR" sz="2400" dirty="0"/>
              <a:t>T1 et </a:t>
            </a:r>
            <a:r>
              <a:rPr lang="fr-FR" sz="2400" dirty="0" smtClean="0"/>
              <a:t>sur une coupe scannographique injectée</a:t>
            </a:r>
            <a:endParaRPr lang="en-US" sz="2200" spc="44" dirty="0">
              <a:solidFill>
                <a:srgbClr val="000000"/>
              </a:solidFill>
              <a:latin typeface="Now Light"/>
              <a:ea typeface="Now Light"/>
              <a:cs typeface="Now Light"/>
              <a:sym typeface="Now Light"/>
            </a:endParaRPr>
          </a:p>
        </p:txBody>
      </p:sp>
      <p:pic>
        <p:nvPicPr>
          <p:cNvPr id="2050" name="Picture 2" descr="https://epos.myesr.org/posterimage/esr/ecr2024/165302/media/9816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1333500"/>
            <a:ext cx="12733865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762000" y="952500"/>
            <a:ext cx="172593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4800" spc="384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ADENOME PLEOMORPHE</a:t>
            </a:r>
            <a:endParaRPr lang="en-US" sz="4800" spc="384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0" y="4457700"/>
            <a:ext cx="6477000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b="1" i="1" u="sng" dirty="0" smtClean="0"/>
              <a:t>Figure 2</a:t>
            </a:r>
            <a:r>
              <a:rPr lang="fr-FR" sz="2400" dirty="0" smtClean="0"/>
              <a:t>. L’IRM </a:t>
            </a:r>
            <a:r>
              <a:rPr lang="fr-FR" sz="2400" dirty="0"/>
              <a:t>coronale pondérée T2 (A) montre une lésion de la glande parotide gauche (flèche), majoritairement en hypersignal. Cette lésion apparaît en hyposignal sur la séquence pondérée T1 (B).</a:t>
            </a:r>
          </a:p>
          <a:p>
            <a:r>
              <a:rPr lang="fr-FR" sz="2400" dirty="0"/>
              <a:t>Elle intéresse à la fois les lobes superficiel et profond de la parotide, adoptant une configuration en « sablier ».</a:t>
            </a:r>
          </a:p>
          <a:p>
            <a:r>
              <a:rPr lang="fr-FR" sz="2400" dirty="0"/>
              <a:t>Les séquences coronale (C) et axiale (D) après injection intraveineuse de gadolinium, avec suppression du signal de la graisse, mettent en évidence un rehaussement hétérogène de la lésion.</a:t>
            </a:r>
          </a:p>
          <a:p>
            <a:r>
              <a:rPr lang="fr-FR" sz="2400" dirty="0"/>
              <a:t>En diffusion (DWI) (E), la lésion présente un hypersignal</a:t>
            </a:r>
            <a:r>
              <a:rPr lang="fr-FR" sz="2400" dirty="0" smtClean="0"/>
              <a:t>, avec </a:t>
            </a:r>
            <a:r>
              <a:rPr lang="fr-FR" sz="2400" dirty="0"/>
              <a:t>des valeurs d’ADC </a:t>
            </a:r>
            <a:r>
              <a:rPr lang="fr-FR" sz="2400" dirty="0" smtClean="0"/>
              <a:t>élevées</a:t>
            </a:r>
            <a:endParaRPr lang="fr-FR" sz="2400" dirty="0"/>
          </a:p>
        </p:txBody>
      </p:sp>
      <p:pic>
        <p:nvPicPr>
          <p:cNvPr id="3074" name="Picture 2" descr="fig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10533492" cy="73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6058" y="876300"/>
            <a:ext cx="15895881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3840" dirty="0" smtClean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TUMEUR DE WHARTON</a:t>
            </a:r>
            <a:endParaRPr lang="en-US" sz="4800" spc="384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1500" y="7822883"/>
            <a:ext cx="177165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400" b="1" i="1" u="sng" dirty="0" smtClean="0"/>
              <a:t>Figure 3. </a:t>
            </a:r>
            <a:r>
              <a:rPr lang="fr-FR" sz="2400" dirty="0" smtClean="0"/>
              <a:t>L’IRM </a:t>
            </a:r>
            <a:r>
              <a:rPr lang="fr-FR" sz="2400" dirty="0"/>
              <a:t>en coupe axiale pondérée T1 (A) met en évidence des masses bilatérales en hyposignal au sein des glandes parotides.</a:t>
            </a:r>
          </a:p>
          <a:p>
            <a:pPr algn="ctr"/>
            <a:r>
              <a:rPr lang="fr-FR" sz="2400" dirty="0"/>
              <a:t>Les séquences </a:t>
            </a:r>
            <a:r>
              <a:rPr lang="fr-FR" sz="2400" dirty="0" smtClean="0"/>
              <a:t>pondérées </a:t>
            </a:r>
            <a:r>
              <a:rPr lang="fr-FR" sz="2400" dirty="0"/>
              <a:t>T2 </a:t>
            </a:r>
            <a:r>
              <a:rPr lang="fr-FR" sz="2400" dirty="0" smtClean="0"/>
              <a:t>suppression </a:t>
            </a:r>
            <a:r>
              <a:rPr lang="fr-FR" sz="2400" dirty="0"/>
              <a:t>du signal de la graisse (B–C) montrent un hypersignal hétérogène des lésions.</a:t>
            </a:r>
          </a:p>
          <a:p>
            <a:pPr algn="ctr"/>
            <a:r>
              <a:rPr lang="fr-FR" sz="2400" dirty="0"/>
              <a:t>La séquence axiale T1 après injection de gadolinium (D) objective un rehaussement hétérogène.</a:t>
            </a:r>
          </a:p>
          <a:p>
            <a:pPr algn="ctr"/>
            <a:r>
              <a:rPr lang="fr-FR" sz="2400" dirty="0"/>
              <a:t>Il existe une restriction de diffusion au niveau des portions rehaussées, caractérisée par un hyposignal sur la cartographie ADC (E) et un hypersignal sur les images de diffusion à b élevé (F).</a:t>
            </a:r>
          </a:p>
        </p:txBody>
      </p:sp>
      <p:pic>
        <p:nvPicPr>
          <p:cNvPr id="1026" name="Picture 2" descr="https://epos.myesr.org/posterimage/esr/ecr2024/165302/media/9816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532" y="1955482"/>
            <a:ext cx="10430934" cy="586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62000" y="800100"/>
            <a:ext cx="17320542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spc="3840" dirty="0" smtClean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HEMANGIOME INFANTILE</a:t>
            </a:r>
            <a:endParaRPr lang="en-US" sz="4800" spc="384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10800" y="7277100"/>
            <a:ext cx="746760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b="1" i="1" u="sng" dirty="0" smtClean="0"/>
              <a:t>Figure 4. </a:t>
            </a:r>
            <a:r>
              <a:rPr lang="fr-FR" sz="2400" dirty="0" smtClean="0"/>
              <a:t>Nourrisson </a:t>
            </a:r>
            <a:r>
              <a:rPr lang="fr-FR" sz="2400" dirty="0"/>
              <a:t>de 4 mois présentant une masse vasculaire droite évolutive.</a:t>
            </a:r>
          </a:p>
          <a:p>
            <a:r>
              <a:rPr lang="fr-FR" sz="2400" dirty="0"/>
              <a:t>L’échographie Doppler montre une lésion </a:t>
            </a:r>
            <a:r>
              <a:rPr lang="fr-FR" sz="2400" dirty="0" err="1"/>
              <a:t>hypervasculaire</a:t>
            </a:r>
            <a:r>
              <a:rPr lang="fr-FR" sz="2400" dirty="0"/>
              <a:t>. En IRM, elle est en hyposignal T1, hypersignal T2, avec rehaussement homogène après injection.</a:t>
            </a:r>
          </a:p>
          <a:p>
            <a:r>
              <a:rPr lang="fr-FR" sz="2400" dirty="0"/>
              <a:t>Présence de vides de signal </a:t>
            </a:r>
            <a:r>
              <a:rPr lang="fr-FR" sz="2400" dirty="0" err="1"/>
              <a:t>intralésionnels</a:t>
            </a:r>
            <a:r>
              <a:rPr lang="fr-FR" sz="2400" dirty="0"/>
              <a:t> traduisant des flux vasculaires rapides.</a:t>
            </a:r>
          </a:p>
        </p:txBody>
      </p:sp>
      <p:pic>
        <p:nvPicPr>
          <p:cNvPr id="4098" name="Picture 2" descr="fig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32603"/>
            <a:ext cx="8610600" cy="817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50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294</Words>
  <Application>Microsoft Office PowerPoint</Application>
  <PresentationFormat>Personnalisé</PresentationFormat>
  <Paragraphs>16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Calibri</vt:lpstr>
      <vt:lpstr>Arial</vt:lpstr>
      <vt:lpstr>Now Light</vt:lpstr>
      <vt:lpstr>Playfair Display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hp</cp:lastModifiedBy>
  <cp:revision>6</cp:revision>
  <dcterms:created xsi:type="dcterms:W3CDTF">2006-08-16T00:00:00Z</dcterms:created>
  <dcterms:modified xsi:type="dcterms:W3CDTF">2026-02-22T22:22:23Z</dcterms:modified>
  <dc:identifier>DAHCFfzsS1E</dc:identifier>
</cp:coreProperties>
</file>