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8" r:id="rId4"/>
    <p:sldId id="259" r:id="rId5"/>
    <p:sldId id="257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A358"/>
    <a:srgbClr val="C6A55A"/>
    <a:srgbClr val="102341"/>
    <a:srgbClr val="C9A558"/>
    <a:srgbClr val="00153E"/>
    <a:srgbClr val="806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43" d="100"/>
          <a:sy n="43" d="100"/>
        </p:scale>
        <p:origin x="68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8A442-6E64-448F-7C94-307D3B2125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80F4A6-1BD2-35F2-09B8-F5132E75AD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6C6EFD-346C-EB5F-DB44-9D816A274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52B49-89C9-4E6D-BED9-10EDA4A16D01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F15031-6939-2305-2B2C-2C258E233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5E0F26-0C93-88D3-E8EB-AA2DA109A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78FC0-F447-4C1D-ABEF-FF3BECA9308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6830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6DB8E-DF02-8E71-11E3-0DEC18560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ACB2C-A382-8B9F-FBE1-E90E82D692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1D49C1-3CA1-763D-C0E5-72748480E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52B49-89C9-4E6D-BED9-10EDA4A16D01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709AF9-B065-CA04-0E0A-F25B7B737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D5456D-CB5B-7487-1EDF-732F9A2D4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78FC0-F447-4C1D-ABEF-FF3BECA9308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3504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79AFD-1A79-0766-5ADE-6DEB4DC05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5AE60F-D68B-71A3-2DAB-935B71924C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0DA6EF-576B-93F1-A023-7A7FB9489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52B49-89C9-4E6D-BED9-10EDA4A16D01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488AA3-77C1-4E76-6734-DE5065231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43C473-A536-B2E7-0D7D-1FFBD19DC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78FC0-F447-4C1D-ABEF-FF3BECA9308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5100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BDCB5-62D4-0A07-6C23-077F89258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FC54D-9111-7444-20CA-B433F7C14F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0B68F2-CC5A-55A0-B2C3-B615DC246B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3D574C-8C0E-CEC7-2603-4B2BE29B7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52B49-89C9-4E6D-BED9-10EDA4A16D01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A92DB9-8E15-FE7C-7418-FC62F644B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80DA58-8911-247E-770C-4FD532995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78FC0-F447-4C1D-ABEF-FF3BECA9308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296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48374-D5F7-6020-9D2F-EB23C6E73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CE2F61-F130-9B4A-D134-AAF2B8AB6A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51276E-D174-FF67-5845-E9D1B22162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DF9286-2164-1C0B-7E4E-514D1961C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8E099C-EBA0-8795-12A0-FE103C601F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52DADB-CF9E-922B-1639-539E37D42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52B49-89C9-4E6D-BED9-10EDA4A16D01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CC9735-3562-1519-7A96-F86662FA9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6BC4D7-E0A0-4294-45E6-A2F2AFAC7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78FC0-F447-4C1D-ABEF-FF3BECA9308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2862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202F2-78BE-488A-7346-7C0BC8719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846A36-D7C2-6810-D139-13512180B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52B49-89C9-4E6D-BED9-10EDA4A16D01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83BDFA-33C7-255F-3B77-9A04AB4CB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1EC6F5-47B2-A4EC-C8E0-3B2DA0EB4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78FC0-F447-4C1D-ABEF-FF3BECA9308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8241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3E5F93-F78B-2EFF-D9D6-841B9A2FA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52B49-89C9-4E6D-BED9-10EDA4A16D01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D592A3-C628-17ED-7132-3447DA65D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D4C127-CC6C-53C5-0199-D4DE49B3B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78FC0-F447-4C1D-ABEF-FF3BECA9308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6387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2C59D-D963-9824-5C12-E983FC311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3930A-4446-43D6-2CFB-F9F958E2BE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77F3DA-8BA5-6C80-B931-17146FF2E5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E8414A-F012-8CA4-2A6B-45D8E8D76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52B49-89C9-4E6D-BED9-10EDA4A16D01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F358D4-8174-B579-A3B0-87AE86339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CDAC81-F931-0BB0-B8D8-0B570FE4A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78FC0-F447-4C1D-ABEF-FF3BECA9308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2443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D5358-2A9C-7171-255A-DED0D6B43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77C59A-FC56-24E8-4A3B-A70E55D3BC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00ED33-82C3-B369-290D-ABF67325E3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ED625F-277B-A506-4C0F-AC8702CE0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52B49-89C9-4E6D-BED9-10EDA4A16D01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BF617-27EE-EBC3-BCB2-8C3C89D2E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D2C2E2-257F-A116-EF47-92EB33DAD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78FC0-F447-4C1D-ABEF-FF3BECA9308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007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EDA11-0987-523E-8C00-4D7BFF746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629A4D-06C1-F323-21E6-DFC8B587B7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2F8841-1A5E-D572-BEBF-3DE96F063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52B49-89C9-4E6D-BED9-10EDA4A16D01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E8F8C7-F20D-443F-F075-FE0064495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D8AA91-D85F-E2E8-0D0C-DC4A9847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78FC0-F447-4C1D-ABEF-FF3BECA9308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7686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54AC67-4F3D-CC8A-A67B-701B42CCFD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6E4176-BA97-33D5-7E12-36A5B6DECD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D83F42-972F-511B-7B93-212C66CF7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52B49-89C9-4E6D-BED9-10EDA4A16D01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39A5F2-B025-9A92-2DF3-B4138ED86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3FFF65-1364-BACC-7EDE-1390E3ED8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78FC0-F447-4C1D-ABEF-FF3BECA9308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9639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DCBF2A-6F97-41CF-8C8A-9399EB6F3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EF44BB-B790-72BA-6F6B-0FCCBB4092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D89B75-AE89-B3DE-7F0A-89F1838B7E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452B49-89C9-4E6D-BED9-10EDA4A16D01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2A1B64-2121-DCF7-AAC6-1B15885271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22849-2BA2-407E-78BF-E1FEE0F3A0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378FC0-F447-4C1D-ABEF-FF3BECA9308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3006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png"/><Relationship Id="rId9" Type="http://schemas.microsoft.com/office/2007/relationships/hdphoto" Target="../media/hdphoto4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EBF1B1B-686B-FEA6-268E-9F8D6FE022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3914" y="781049"/>
            <a:ext cx="3686175" cy="52959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E6866F1-9F1F-B22B-9444-D884ECC91A63}"/>
              </a:ext>
            </a:extLst>
          </p:cNvPr>
          <p:cNvSpPr txBox="1"/>
          <p:nvPr/>
        </p:nvSpPr>
        <p:spPr>
          <a:xfrm>
            <a:off x="171450" y="2028615"/>
            <a:ext cx="7913914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  <a:buNone/>
            </a:pPr>
            <a:r>
              <a:rPr lang="fr-FR" sz="4400" b="1" kern="1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Embolisation Super-Sélective dans les Traumatismes Rénaux : Optimisation Conservatrice sous l'Égide de l'AAST 2018</a:t>
            </a:r>
          </a:p>
        </p:txBody>
      </p:sp>
    </p:spTree>
    <p:extLst>
      <p:ext uri="{BB962C8B-B14F-4D97-AF65-F5344CB8AC3E}">
        <p14:creationId xmlns:p14="http://schemas.microsoft.com/office/powerpoint/2010/main" val="883124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A6E7D-685C-6D2D-802A-7620BF338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84B1824-64AD-1FBC-7015-A66B44C639F5}"/>
              </a:ext>
            </a:extLst>
          </p:cNvPr>
          <p:cNvSpPr txBox="1"/>
          <p:nvPr/>
        </p:nvSpPr>
        <p:spPr>
          <a:xfrm>
            <a:off x="2276605" y="1493138"/>
            <a:ext cx="9915395" cy="830997"/>
          </a:xfrm>
          <a:prstGeom prst="rect">
            <a:avLst/>
          </a:prstGeom>
          <a:solidFill>
            <a:srgbClr val="102341"/>
          </a:solidFill>
        </p:spPr>
        <p:txBody>
          <a:bodyPr wrap="square" rtlCol="0">
            <a:spAutoFit/>
          </a:bodyPr>
          <a:lstStyle/>
          <a:p>
            <a:pPr lvl="0"/>
            <a:r>
              <a:rPr lang="fr-FR" sz="2400" b="1" dirty="0">
                <a:solidFill>
                  <a:srgbClr val="C9A558"/>
                </a:solidFill>
                <a:effectLst>
                  <a:glow rad="101600">
                    <a:srgbClr val="10234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Bilan diagnostique pré-interventionnel</a:t>
            </a:r>
          </a:p>
          <a:p>
            <a:pPr lvl="0"/>
            <a:r>
              <a:rPr lang="fr-FR" sz="2400" b="1" dirty="0">
                <a:solidFill>
                  <a:srgbClr val="C9A558"/>
                </a:solidFill>
                <a:effectLst>
                  <a:glow rad="101600">
                    <a:srgbClr val="10234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(Cartographie TDM)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8569A6-AE32-C668-37B9-BCC111E5940E}"/>
              </a:ext>
            </a:extLst>
          </p:cNvPr>
          <p:cNvSpPr txBox="1"/>
          <p:nvPr/>
        </p:nvSpPr>
        <p:spPr>
          <a:xfrm>
            <a:off x="2276605" y="2867970"/>
            <a:ext cx="9915395" cy="830997"/>
          </a:xfrm>
          <a:prstGeom prst="rect">
            <a:avLst/>
          </a:prstGeom>
          <a:solidFill>
            <a:srgbClr val="102341"/>
          </a:solidFill>
        </p:spPr>
        <p:txBody>
          <a:bodyPr wrap="square">
            <a:spAutoFit/>
          </a:bodyPr>
          <a:lstStyle/>
          <a:p>
            <a:pPr lvl="0"/>
            <a:r>
              <a:rPr lang="fr-FR" sz="2400" b="1" dirty="0">
                <a:solidFill>
                  <a:srgbClr val="C9A558"/>
                </a:solidFill>
                <a:effectLst>
                  <a:glow rad="101600">
                    <a:srgbClr val="10234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Voie d’accès : fémorale++</a:t>
            </a:r>
          </a:p>
          <a:p>
            <a:pPr lvl="0"/>
            <a:r>
              <a:rPr lang="fr-FR" sz="2400" b="1" dirty="0">
                <a:solidFill>
                  <a:srgbClr val="C9A558"/>
                </a:solidFill>
                <a:effectLst>
                  <a:glow rad="101600">
                    <a:srgbClr val="10234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(Standard, rapide et sûr en urgence)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BD60F0-86B4-ED9B-E63E-2F8A9F6BD521}"/>
              </a:ext>
            </a:extLst>
          </p:cNvPr>
          <p:cNvSpPr txBox="1"/>
          <p:nvPr/>
        </p:nvSpPr>
        <p:spPr>
          <a:xfrm>
            <a:off x="2276605" y="4180584"/>
            <a:ext cx="9915395" cy="830997"/>
          </a:xfrm>
          <a:prstGeom prst="rect">
            <a:avLst/>
          </a:prstGeom>
          <a:solidFill>
            <a:srgbClr val="102341"/>
          </a:solidFill>
        </p:spPr>
        <p:txBody>
          <a:bodyPr wrap="square">
            <a:spAutoFit/>
          </a:bodyPr>
          <a:lstStyle/>
          <a:p>
            <a:pPr lvl="0"/>
            <a:r>
              <a:rPr lang="fr-FR" sz="2400" b="1" dirty="0">
                <a:solidFill>
                  <a:srgbClr val="C9A558"/>
                </a:solidFill>
                <a:effectLst>
                  <a:glow rad="101600">
                    <a:srgbClr val="10234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Cathétérisme sélectif</a:t>
            </a:r>
          </a:p>
          <a:p>
            <a:pPr lvl="0"/>
            <a:r>
              <a:rPr lang="fr-FR" sz="2400" b="1" dirty="0">
                <a:solidFill>
                  <a:srgbClr val="C9A558"/>
                </a:solidFill>
                <a:effectLst>
                  <a:glow rad="101600">
                    <a:srgbClr val="10234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(Navigation distale)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171B86-9CA2-FA5E-D939-CE2FDEFC4784}"/>
              </a:ext>
            </a:extLst>
          </p:cNvPr>
          <p:cNvSpPr txBox="1"/>
          <p:nvPr/>
        </p:nvSpPr>
        <p:spPr>
          <a:xfrm>
            <a:off x="2276605" y="5493199"/>
            <a:ext cx="9915395" cy="830997"/>
          </a:xfrm>
          <a:prstGeom prst="rect">
            <a:avLst/>
          </a:prstGeom>
          <a:solidFill>
            <a:srgbClr val="102341"/>
          </a:solidFill>
        </p:spPr>
        <p:txBody>
          <a:bodyPr wrap="square">
            <a:spAutoFit/>
          </a:bodyPr>
          <a:lstStyle/>
          <a:p>
            <a:pPr lvl="0"/>
            <a:r>
              <a:rPr lang="fr-FR" sz="2400" b="1" dirty="0">
                <a:solidFill>
                  <a:srgbClr val="C9A558"/>
                </a:solidFill>
                <a:effectLst>
                  <a:glow rad="101600">
                    <a:srgbClr val="10234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Agents d’embolisation</a:t>
            </a:r>
            <a:br>
              <a:rPr lang="fr-FR" sz="2400" b="1" dirty="0">
                <a:solidFill>
                  <a:srgbClr val="C9A558"/>
                </a:solidFill>
                <a:effectLst>
                  <a:glow rad="101600">
                    <a:srgbClr val="10234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2400" b="1" dirty="0">
                <a:solidFill>
                  <a:srgbClr val="C9A558"/>
                </a:solidFill>
                <a:effectLst>
                  <a:glow rad="101600">
                    <a:srgbClr val="10234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(Adaptation au type de lésion)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74BF470-DF40-F4C7-B805-9E433DDA29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2605" y="0"/>
            <a:ext cx="1044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884D739-A3D8-01E5-8361-C66B1147720F}"/>
              </a:ext>
            </a:extLst>
          </p:cNvPr>
          <p:cNvSpPr txBox="1"/>
          <p:nvPr/>
        </p:nvSpPr>
        <p:spPr>
          <a:xfrm>
            <a:off x="2139043" y="286815"/>
            <a:ext cx="791391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  <a:buNone/>
            </a:pPr>
            <a:r>
              <a:rPr lang="fr-FR" sz="4400" b="1" kern="1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4 Piliers de l’Embolisation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33B8279-EEC5-FF9E-A9CA-2E390E4D47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901" y="2809129"/>
            <a:ext cx="1905266" cy="227679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9978E6D-BDC1-B4CE-1BE3-90306CB169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898" y="2805753"/>
            <a:ext cx="1966562" cy="227679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8EE66EE-0651-630A-73F5-B7158E5879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898" y="5318064"/>
            <a:ext cx="4077269" cy="118126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5DC075B-014A-ECAC-5550-1885885FD7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898" y="1170345"/>
            <a:ext cx="4096322" cy="147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038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BDBB0-5376-A5DB-E232-33E0F5849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F5CDCA9A-E6D9-001E-87C1-FE03572F4182}"/>
              </a:ext>
            </a:extLst>
          </p:cNvPr>
          <p:cNvGrpSpPr/>
          <p:nvPr/>
        </p:nvGrpSpPr>
        <p:grpSpPr>
          <a:xfrm>
            <a:off x="5807313" y="4259403"/>
            <a:ext cx="3311017" cy="2336037"/>
            <a:chOff x="6348370" y="2898800"/>
            <a:chExt cx="2952000" cy="2232000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4629583F-5ADB-A36D-B9A7-F2EB30073FD0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728" b="95395" l="5000" r="90000">
                          <a14:foregroundMark x1="40588" y1="33114" x2="87941" y2="55263"/>
                          <a14:foregroundMark x1="87941" y1="55263" x2="76176" y2="54386"/>
                          <a14:foregroundMark x1="88529" y1="46053" x2="88529" y2="46053"/>
                          <a14:foregroundMark x1="88529" y1="46053" x2="88529" y2="46053"/>
                          <a14:foregroundMark x1="88529" y1="45395" x2="88529" y2="45395"/>
                          <a14:foregroundMark x1="88529" y1="42544" x2="75735" y2="23246"/>
                          <a14:foregroundMark x1="75735" y1="23246" x2="58676" y2="16447"/>
                          <a14:foregroundMark x1="58676" y1="16447" x2="41324" y2="18421"/>
                          <a14:foregroundMark x1="41324" y1="18421" x2="23676" y2="37061"/>
                          <a14:foregroundMark x1="23676" y1="37061" x2="22500" y2="62500"/>
                          <a14:foregroundMark x1="22500" y1="62500" x2="37794" y2="83333"/>
                          <a14:foregroundMark x1="37794" y1="83333" x2="62353" y2="83991"/>
                          <a14:foregroundMark x1="62353" y1="83991" x2="84412" y2="67544"/>
                          <a14:foregroundMark x1="84412" y1="67544" x2="86471" y2="61623"/>
                          <a14:foregroundMark x1="66912" y1="54386" x2="66912" y2="54386"/>
                          <a14:foregroundMark x1="15147" y1="28070" x2="53676" y2="8333"/>
                          <a14:foregroundMark x1="53676" y1="8333" x2="72794" y2="14474"/>
                          <a14:foregroundMark x1="11765" y1="30263" x2="12059" y2="60088"/>
                          <a14:foregroundMark x1="12059" y1="60088" x2="26618" y2="77632"/>
                          <a14:foregroundMark x1="26618" y1="77632" x2="44853" y2="88816"/>
                          <a14:foregroundMark x1="44853" y1="88816" x2="55882" y2="89693"/>
                          <a14:foregroundMark x1="55882" y1="89693" x2="27059" y2="93421"/>
                          <a14:foregroundMark x1="27059" y1="93421" x2="8824" y2="60965"/>
                          <a14:foregroundMark x1="8824" y1="60965" x2="8382" y2="38816"/>
                          <a14:foregroundMark x1="5000" y1="63377" x2="5735" y2="37061"/>
                          <a14:foregroundMark x1="35147" y1="6140" x2="55588" y2="3947"/>
                          <a14:foregroundMark x1="55588" y1="3947" x2="68971" y2="5044"/>
                          <a14:foregroundMark x1="63971" y1="93640" x2="28676" y2="9539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348370" y="2898800"/>
              <a:ext cx="2952000" cy="2232000"/>
            </a:xfrm>
            <a:prstGeom prst="rect">
              <a:avLst/>
            </a:prstGeom>
          </p:spPr>
        </p:pic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CE484F18-74BA-ADC8-8D45-1ADC714F10FB}"/>
                </a:ext>
              </a:extLst>
            </p:cNvPr>
            <p:cNvCxnSpPr>
              <a:cxnSpLocks/>
            </p:cNvCxnSpPr>
            <p:nvPr/>
          </p:nvCxnSpPr>
          <p:spPr>
            <a:xfrm>
              <a:off x="7168845" y="3781941"/>
              <a:ext cx="137184" cy="103157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ED3F053-4045-C444-FD14-A123ABF2ABD2}"/>
              </a:ext>
            </a:extLst>
          </p:cNvPr>
          <p:cNvGrpSpPr/>
          <p:nvPr/>
        </p:nvGrpSpPr>
        <p:grpSpPr>
          <a:xfrm>
            <a:off x="94186" y="4363439"/>
            <a:ext cx="2979486" cy="2232001"/>
            <a:chOff x="3146964" y="2883620"/>
            <a:chExt cx="2979486" cy="2232001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5574753F-50B2-31AF-9EC7-5871498A7A15}"/>
                </a:ext>
              </a:extLst>
            </p:cNvPr>
            <p:cNvGrpSpPr/>
            <p:nvPr/>
          </p:nvGrpSpPr>
          <p:grpSpPr>
            <a:xfrm>
              <a:off x="3146964" y="2883620"/>
              <a:ext cx="2979486" cy="2232001"/>
              <a:chOff x="2806897" y="2941894"/>
              <a:chExt cx="2979486" cy="2232001"/>
            </a:xfrm>
          </p:grpSpPr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46511C95-1069-DC0A-98E9-BB0EB22288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4450" b="94614" l="3509" r="99474">
                            <a14:foregroundMark x1="14211" y1="29274" x2="38070" y2="14988"/>
                            <a14:foregroundMark x1="38070" y1="14988" x2="59474" y2="23653"/>
                            <a14:foregroundMark x1="59474" y1="23653" x2="52456" y2="44496"/>
                            <a14:foregroundMark x1="52456" y1="44496" x2="71228" y2="49415"/>
                            <a14:foregroundMark x1="71228" y1="49415" x2="74737" y2="59953"/>
                            <a14:foregroundMark x1="59825" y1="44496" x2="42632" y2="36534"/>
                            <a14:foregroundMark x1="42632" y1="36534" x2="30526" y2="12412"/>
                            <a14:foregroundMark x1="30526" y1="12412" x2="48246" y2="8899"/>
                            <a14:foregroundMark x1="48246" y1="8899" x2="66316" y2="11241"/>
                            <a14:foregroundMark x1="66316" y1="11241" x2="84386" y2="37237"/>
                            <a14:foregroundMark x1="84386" y1="37237" x2="92105" y2="78220"/>
                            <a14:foregroundMark x1="92105" y1="78220" x2="53333" y2="89930"/>
                            <a14:foregroundMark x1="53333" y1="89930" x2="23684" y2="86651"/>
                            <a14:foregroundMark x1="23684" y1="86651" x2="13158" y2="51054"/>
                            <a14:foregroundMark x1="13158" y1="51054" x2="23158" y2="24122"/>
                            <a14:foregroundMark x1="23158" y1="24122" x2="30351" y2="18033"/>
                            <a14:foregroundMark x1="18246" y1="21780" x2="32281" y2="6323"/>
                            <a14:foregroundMark x1="32281" y1="6323" x2="61579" y2="4684"/>
                            <a14:foregroundMark x1="61579" y1="4684" x2="84035" y2="18735"/>
                            <a14:foregroundMark x1="84035" y1="18735" x2="94561" y2="54801"/>
                            <a14:foregroundMark x1="94561" y1="54801" x2="88421" y2="77986"/>
                            <a14:foregroundMark x1="88421" y1="77986" x2="51228" y2="91803"/>
                            <a14:foregroundMark x1="51228" y1="91803" x2="24737" y2="89461"/>
                            <a14:foregroundMark x1="24737" y1="89461" x2="6667" y2="69087"/>
                            <a14:foregroundMark x1="6667" y1="69087" x2="7544" y2="40749"/>
                            <a14:foregroundMark x1="7544" y1="40749" x2="15614" y2="19438"/>
                            <a14:foregroundMark x1="15614" y1="19438" x2="24386" y2="11475"/>
                            <a14:foregroundMark x1="73158" y1="35129" x2="65965" y2="39578"/>
                            <a14:foregroundMark x1="73684" y1="50351" x2="68772" y2="26230"/>
                            <a14:foregroundMark x1="68772" y1="26230" x2="67193" y2="44965"/>
                            <a14:foregroundMark x1="75965" y1="44965" x2="74035" y2="46604"/>
                            <a14:foregroundMark x1="69123" y1="42155" x2="72456" y2="44496"/>
                            <a14:foregroundMark x1="99221" y1="75246" x2="99474" y2="77283"/>
                            <a14:foregroundMark x1="93860" y1="32084" x2="98904" y2="72693"/>
                            <a14:foregroundMark x1="98357" y1="76059" x2="94561" y2="71897"/>
                            <a14:foregroundMark x1="99474" y1="77283" x2="98984" y2="76746"/>
                            <a14:foregroundMark x1="70000" y1="88525" x2="29649" y2="92974"/>
                            <a14:foregroundMark x1="33684" y1="94614" x2="48947" y2="90867"/>
                            <a14:foregroundMark x1="3684" y1="66511" x2="3684" y2="52459"/>
                            <a14:foregroundMark x1="75263" y1="5621" x2="34912" y2="4450"/>
                            <a14:backgroundMark x1="98596" y1="83841" x2="99825" y2="64403"/>
                            <a14:backgroundMark x1="97018" y1="86885" x2="99825" y2="69087"/>
                            <a14:backgroundMark x1="98246" y1="83138" x2="99825" y2="64871"/>
                            <a14:backgroundMark x1="97895" y1="81499" x2="99123" y2="68150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806897" y="2941894"/>
                <a:ext cx="2979486" cy="2232001"/>
              </a:xfrm>
              <a:prstGeom prst="rect">
                <a:avLst/>
              </a:prstGeom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576D5B8-7C8A-D22F-C435-E91901B76656}"/>
                  </a:ext>
                </a:extLst>
              </p:cNvPr>
              <p:cNvSpPr txBox="1"/>
              <p:nvPr/>
            </p:nvSpPr>
            <p:spPr>
              <a:xfrm>
                <a:off x="2981618" y="4247151"/>
                <a:ext cx="431963" cy="338554"/>
              </a:xfrm>
              <a:prstGeom prst="rect">
                <a:avLst/>
              </a:prstGeom>
              <a:noFill/>
              <a:ln w="38100">
                <a:solidFill>
                  <a:srgbClr val="FF2D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600" b="1" dirty="0">
                    <a:solidFill>
                      <a:srgbClr val="FF2D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anose="020B0502020202020204" pitchFamily="34" charset="0"/>
                  </a:rPr>
                  <a:t>TA</a:t>
                </a:r>
              </a:p>
            </p:txBody>
          </p:sp>
        </p:grp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888356D4-53DE-35E1-DCD1-2BD3A3C5807B}"/>
                </a:ext>
              </a:extLst>
            </p:cNvPr>
            <p:cNvCxnSpPr>
              <a:cxnSpLocks/>
            </p:cNvCxnSpPr>
            <p:nvPr/>
          </p:nvCxnSpPr>
          <p:spPr>
            <a:xfrm>
              <a:off x="4179236" y="3850009"/>
              <a:ext cx="10489" cy="206315"/>
            </a:xfrm>
            <a:prstGeom prst="straightConnector1">
              <a:avLst/>
            </a:prstGeom>
            <a:ln w="76200">
              <a:solidFill>
                <a:srgbClr val="FF2D0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07AA456-661A-1B75-DE71-00E15A4ECF90}"/>
              </a:ext>
            </a:extLst>
          </p:cNvPr>
          <p:cNvGrpSpPr/>
          <p:nvPr/>
        </p:nvGrpSpPr>
        <p:grpSpPr>
          <a:xfrm>
            <a:off x="5979647" y="1409750"/>
            <a:ext cx="2952000" cy="2232000"/>
            <a:chOff x="3450560" y="2969704"/>
            <a:chExt cx="2952000" cy="2232000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C3DFFE0D-5C14-BBDF-02A9-43BEC3704AF6}"/>
                </a:ext>
              </a:extLst>
            </p:cNvPr>
            <p:cNvGrpSpPr/>
            <p:nvPr/>
          </p:nvGrpSpPr>
          <p:grpSpPr>
            <a:xfrm>
              <a:off x="3450560" y="2969704"/>
              <a:ext cx="2952000" cy="2232000"/>
              <a:chOff x="4571880" y="2954420"/>
              <a:chExt cx="2952000" cy="2232000"/>
            </a:xfrm>
          </p:grpSpPr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154A7C88-801D-C934-4199-4B4EC54049C2}"/>
                  </a:ext>
                </a:extLst>
              </p:cNvPr>
              <p:cNvPicPr>
                <a:picLocks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2331" b="94492" l="5615" r="93627">
                            <a14:foregroundMark x1="10015" y1="36229" x2="25341" y2="19068"/>
                            <a14:foregroundMark x1="25341" y1="19068" x2="43399" y2="10805"/>
                            <a14:foregroundMark x1="43399" y1="10805" x2="62215" y2="24364"/>
                            <a14:foregroundMark x1="62215" y1="24364" x2="67375" y2="54661"/>
                            <a14:foregroundMark x1="67375" y1="54661" x2="29894" y2="72034"/>
                            <a14:foregroundMark x1="29894" y1="72034" x2="14719" y2="68432"/>
                            <a14:foregroundMark x1="14719" y1="68432" x2="13202" y2="66525"/>
                            <a14:foregroundMark x1="20030" y1="17797" x2="61760" y2="2542"/>
                            <a14:foregroundMark x1="61760" y1="2542" x2="86495" y2="32203"/>
                            <a14:foregroundMark x1="86495" y1="32203" x2="85432" y2="61864"/>
                            <a14:foregroundMark x1="85432" y1="61864" x2="26859" y2="74153"/>
                            <a14:foregroundMark x1="26859" y1="74153" x2="13202" y2="58686"/>
                            <a14:foregroundMark x1="9560" y1="44703" x2="20941" y2="78178"/>
                            <a14:foregroundMark x1="20941" y1="78178" x2="44310" y2="90466"/>
                            <a14:foregroundMark x1="44310" y1="90466" x2="61760" y2="90042"/>
                            <a14:foregroundMark x1="61760" y1="90042" x2="73293" y2="82839"/>
                            <a14:foregroundMark x1="7132" y1="55297" x2="26707" y2="86017"/>
                            <a14:foregroundMark x1="26707" y1="86017" x2="43247" y2="90042"/>
                            <a14:foregroundMark x1="43247" y1="90042" x2="70258" y2="90042"/>
                            <a14:foregroundMark x1="70258" y1="90042" x2="87253" y2="83051"/>
                            <a14:foregroundMark x1="87253" y1="83051" x2="91502" y2="49576"/>
                            <a14:foregroundMark x1="91502" y1="49576" x2="85736" y2="29449"/>
                            <a14:foregroundMark x1="85736" y1="29449" x2="67982" y2="24153"/>
                            <a14:foregroundMark x1="67982" y1="24153" x2="64492" y2="26695"/>
                            <a14:foregroundMark x1="71624" y1="27331" x2="68437" y2="35593"/>
                            <a14:foregroundMark x1="69347" y1="43008" x2="66464" y2="41949"/>
                            <a14:foregroundMark x1="91806" y1="39619" x2="93778" y2="61229"/>
                            <a14:foregroundMark x1="93778" y1="61229" x2="87405" y2="82839"/>
                            <a14:foregroundMark x1="87405" y1="82839" x2="87405" y2="82839"/>
                            <a14:foregroundMark x1="66464" y1="94703" x2="28528" y2="94703"/>
                            <a14:foregroundMark x1="6829" y1="72669" x2="5615" y2="39619"/>
                          </a14:backgroundRemoval>
                        </a14:imgEffect>
                      </a14:imgLayer>
                    </a14:imgProps>
                  </a:ext>
                </a:extLst>
              </a:blip>
              <a:srcRect l="2491" r="2510"/>
              <a:stretch/>
            </p:blipFill>
            <p:spPr>
              <a:xfrm>
                <a:off x="4571880" y="2954420"/>
                <a:ext cx="2952000" cy="2232000"/>
              </a:xfrm>
              <a:prstGeom prst="rect">
                <a:avLst/>
              </a:prstGeom>
            </p:spPr>
          </p:pic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F5B64D90-1D71-8926-0FDF-608EB0E0AB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72247" y="3908969"/>
                <a:ext cx="10489" cy="206315"/>
              </a:xfrm>
              <a:prstGeom prst="straightConnector1">
                <a:avLst/>
              </a:prstGeom>
              <a:ln w="76200">
                <a:solidFill>
                  <a:srgbClr val="FFFF00"/>
                </a:solidFill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2D9E704-00B0-CFA3-95BE-FEEFCF6E02F3}"/>
                </a:ext>
              </a:extLst>
            </p:cNvPr>
            <p:cNvSpPr txBox="1"/>
            <p:nvPr/>
          </p:nvSpPr>
          <p:spPr>
            <a:xfrm>
              <a:off x="3747627" y="4279234"/>
              <a:ext cx="431963" cy="338554"/>
            </a:xfrm>
            <a:prstGeom prst="rect">
              <a:avLst/>
            </a:prstGeom>
            <a:noFill/>
            <a:ln w="381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TP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22C2140-C422-8B63-8F65-D496564DF51F}"/>
              </a:ext>
            </a:extLst>
          </p:cNvPr>
          <p:cNvGrpSpPr/>
          <p:nvPr/>
        </p:nvGrpSpPr>
        <p:grpSpPr>
          <a:xfrm>
            <a:off x="121672" y="1409750"/>
            <a:ext cx="2952000" cy="2232000"/>
            <a:chOff x="-19216" y="2875959"/>
            <a:chExt cx="2952000" cy="2232000"/>
          </a:xfrm>
        </p:grpSpPr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025D3407-7847-BEF6-98D2-8D6BBA0614BD}"/>
                </a:ext>
              </a:extLst>
            </p:cNvPr>
            <p:cNvPicPr>
              <a:picLocks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3687" b="97005" l="4976" r="93098">
                          <a14:foregroundMark x1="29535" y1="17972" x2="23274" y2="48157"/>
                          <a14:foregroundMark x1="23274" y1="48157" x2="25682" y2="1613"/>
                          <a14:foregroundMark x1="25682" y1="1613" x2="42215" y2="42396"/>
                          <a14:foregroundMark x1="42215" y1="42396" x2="62119" y2="59908"/>
                          <a14:foregroundMark x1="62119" y1="59908" x2="29053" y2="53917"/>
                          <a14:foregroundMark x1="29053" y1="53917" x2="56822" y2="74424"/>
                          <a14:foregroundMark x1="56822" y1="74424" x2="44783" y2="96544"/>
                          <a14:foregroundMark x1="44783" y1="96544" x2="43660" y2="52535"/>
                          <a14:foregroundMark x1="43660" y1="52535" x2="19101" y2="62903"/>
                          <a14:foregroundMark x1="19101" y1="62903" x2="37400" y2="20507"/>
                          <a14:foregroundMark x1="37400" y1="20507" x2="43178" y2="44470"/>
                          <a14:foregroundMark x1="43178" y1="44470" x2="22953" y2="34332"/>
                          <a14:foregroundMark x1="22953" y1="34332" x2="24238" y2="57373"/>
                          <a14:foregroundMark x1="24238" y1="57373" x2="58909" y2="56452"/>
                          <a14:foregroundMark x1="58909" y1="56452" x2="68539" y2="35023"/>
                          <a14:foregroundMark x1="68539" y1="35023" x2="86517" y2="47005"/>
                          <a14:foregroundMark x1="86517" y1="47005" x2="65329" y2="92627"/>
                          <a14:foregroundMark x1="65329" y1="92627" x2="93098" y2="70046"/>
                          <a14:foregroundMark x1="39326" y1="93088" x2="15891" y2="75346"/>
                          <a14:foregroundMark x1="15891" y1="75346" x2="11236" y2="36175"/>
                          <a14:foregroundMark x1="11236" y1="36175" x2="12681" y2="33180"/>
                          <a14:foregroundMark x1="36918" y1="10599" x2="79294" y2="17972"/>
                          <a14:foregroundMark x1="79294" y1="17972" x2="62119" y2="25806"/>
                          <a14:foregroundMark x1="62119" y1="25806" x2="39326" y2="70276"/>
                          <a14:foregroundMark x1="39326" y1="70276" x2="16854" y2="82949"/>
                          <a14:foregroundMark x1="16854" y1="82949" x2="40770" y2="69124"/>
                          <a14:foregroundMark x1="40770" y1="69124" x2="7544" y2="56912"/>
                          <a14:foregroundMark x1="7544" y1="56912" x2="6100" y2="61060"/>
                          <a14:foregroundMark x1="78973" y1="9447" x2="31140" y2="10138"/>
                          <a14:foregroundMark x1="32584" y1="6221" x2="54093" y2="691"/>
                          <a14:foregroundMark x1="54093" y1="691" x2="76404" y2="4147"/>
                          <a14:foregroundMark x1="76404" y1="4147" x2="77528" y2="5069"/>
                          <a14:foregroundMark x1="61798" y1="97005" x2="41573" y2="95161"/>
                          <a14:foregroundMark x1="41573" y1="95161" x2="51685" y2="97005"/>
                          <a14:foregroundMark x1="8828" y1="64516" x2="4976" y2="42627"/>
                          <a14:foregroundMark x1="4976" y1="42627" x2="4976" y2="42627"/>
                          <a14:backgroundMark x1="15088" y1="8295" x2="15891" y2="10599"/>
                          <a14:backgroundMark x1="13965" y1="2765" x2="7223" y2="6682"/>
                        </a14:backgroundRemoval>
                      </a14:imgEffect>
                    </a14:imgLayer>
                  </a14:imgProps>
                </a:ext>
              </a:extLst>
            </a:blip>
            <a:srcRect l="4162" r="3961"/>
            <a:stretch/>
          </p:blipFill>
          <p:spPr>
            <a:xfrm>
              <a:off x="-19216" y="2875959"/>
              <a:ext cx="2952000" cy="2232000"/>
            </a:xfrm>
            <a:prstGeom prst="rect">
              <a:avLst/>
            </a:prstGeom>
          </p:spPr>
        </p:pic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3C2CAEEC-CE3D-E8F2-DF06-6D28C8191BA7}"/>
                </a:ext>
              </a:extLst>
            </p:cNvPr>
            <p:cNvGrpSpPr/>
            <p:nvPr/>
          </p:nvGrpSpPr>
          <p:grpSpPr>
            <a:xfrm>
              <a:off x="613605" y="3885362"/>
              <a:ext cx="504315" cy="608638"/>
              <a:chOff x="596726" y="3928193"/>
              <a:chExt cx="504315" cy="608638"/>
            </a:xfrm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4EB2EADF-11CA-0557-1F66-01903C6509E0}"/>
                  </a:ext>
                </a:extLst>
              </p:cNvPr>
              <p:cNvSpPr/>
              <p:nvPr/>
            </p:nvSpPr>
            <p:spPr>
              <a:xfrm>
                <a:off x="596726" y="3928193"/>
                <a:ext cx="504315" cy="608638"/>
              </a:xfrm>
              <a:custGeom>
                <a:avLst/>
                <a:gdLst>
                  <a:gd name="connsiteX0" fmla="*/ 993081 w 1204096"/>
                  <a:gd name="connsiteY0" fmla="*/ 1446963 h 1507253"/>
                  <a:gd name="connsiteX1" fmla="*/ 993081 w 1204096"/>
                  <a:gd name="connsiteY1" fmla="*/ 1446963 h 1507253"/>
                  <a:gd name="connsiteX2" fmla="*/ 892597 w 1204096"/>
                  <a:gd name="connsiteY2" fmla="*/ 1477108 h 1507253"/>
                  <a:gd name="connsiteX3" fmla="*/ 862452 w 1204096"/>
                  <a:gd name="connsiteY3" fmla="*/ 1487156 h 1507253"/>
                  <a:gd name="connsiteX4" fmla="*/ 731823 w 1204096"/>
                  <a:gd name="connsiteY4" fmla="*/ 1507253 h 1507253"/>
                  <a:gd name="connsiteX5" fmla="*/ 410276 w 1204096"/>
                  <a:gd name="connsiteY5" fmla="*/ 1497204 h 1507253"/>
                  <a:gd name="connsiteX6" fmla="*/ 380131 w 1204096"/>
                  <a:gd name="connsiteY6" fmla="*/ 1477108 h 1507253"/>
                  <a:gd name="connsiteX7" fmla="*/ 360034 w 1204096"/>
                  <a:gd name="connsiteY7" fmla="*/ 1446963 h 1507253"/>
                  <a:gd name="connsiteX8" fmla="*/ 349986 w 1204096"/>
                  <a:gd name="connsiteY8" fmla="*/ 1416818 h 1507253"/>
                  <a:gd name="connsiteX9" fmla="*/ 319841 w 1204096"/>
                  <a:gd name="connsiteY9" fmla="*/ 1386673 h 1507253"/>
                  <a:gd name="connsiteX10" fmla="*/ 229406 w 1204096"/>
                  <a:gd name="connsiteY10" fmla="*/ 1326382 h 1507253"/>
                  <a:gd name="connsiteX11" fmla="*/ 199261 w 1204096"/>
                  <a:gd name="connsiteY11" fmla="*/ 1296237 h 1507253"/>
                  <a:gd name="connsiteX12" fmla="*/ 159067 w 1204096"/>
                  <a:gd name="connsiteY12" fmla="*/ 1266092 h 1507253"/>
                  <a:gd name="connsiteX13" fmla="*/ 138971 w 1204096"/>
                  <a:gd name="connsiteY13" fmla="*/ 1225899 h 1507253"/>
                  <a:gd name="connsiteX14" fmla="*/ 68632 w 1204096"/>
                  <a:gd name="connsiteY14" fmla="*/ 1185706 h 1507253"/>
                  <a:gd name="connsiteX15" fmla="*/ 28439 w 1204096"/>
                  <a:gd name="connsiteY15" fmla="*/ 1105319 h 1507253"/>
                  <a:gd name="connsiteX16" fmla="*/ 18390 w 1204096"/>
                  <a:gd name="connsiteY16" fmla="*/ 984738 h 1507253"/>
                  <a:gd name="connsiteX17" fmla="*/ 18390 w 1204096"/>
                  <a:gd name="connsiteY17" fmla="*/ 773723 h 1507253"/>
                  <a:gd name="connsiteX18" fmla="*/ 38487 w 1204096"/>
                  <a:gd name="connsiteY18" fmla="*/ 743578 h 1507253"/>
                  <a:gd name="connsiteX19" fmla="*/ 58584 w 1204096"/>
                  <a:gd name="connsiteY19" fmla="*/ 683288 h 1507253"/>
                  <a:gd name="connsiteX20" fmla="*/ 78681 w 1204096"/>
                  <a:gd name="connsiteY20" fmla="*/ 622998 h 1507253"/>
                  <a:gd name="connsiteX21" fmla="*/ 118874 w 1204096"/>
                  <a:gd name="connsiteY21" fmla="*/ 552659 h 1507253"/>
                  <a:gd name="connsiteX22" fmla="*/ 149019 w 1204096"/>
                  <a:gd name="connsiteY22" fmla="*/ 482321 h 1507253"/>
                  <a:gd name="connsiteX23" fmla="*/ 159067 w 1204096"/>
                  <a:gd name="connsiteY23" fmla="*/ 452176 h 1507253"/>
                  <a:gd name="connsiteX24" fmla="*/ 199261 w 1204096"/>
                  <a:gd name="connsiteY24" fmla="*/ 411982 h 1507253"/>
                  <a:gd name="connsiteX25" fmla="*/ 219357 w 1204096"/>
                  <a:gd name="connsiteY25" fmla="*/ 371789 h 1507253"/>
                  <a:gd name="connsiteX26" fmla="*/ 289696 w 1204096"/>
                  <a:gd name="connsiteY26" fmla="*/ 311499 h 1507253"/>
                  <a:gd name="connsiteX27" fmla="*/ 309793 w 1204096"/>
                  <a:gd name="connsiteY27" fmla="*/ 281354 h 1507253"/>
                  <a:gd name="connsiteX28" fmla="*/ 339938 w 1204096"/>
                  <a:gd name="connsiteY28" fmla="*/ 271306 h 1507253"/>
                  <a:gd name="connsiteX29" fmla="*/ 410276 w 1204096"/>
                  <a:gd name="connsiteY29" fmla="*/ 241160 h 1507253"/>
                  <a:gd name="connsiteX30" fmla="*/ 470566 w 1204096"/>
                  <a:gd name="connsiteY30" fmla="*/ 180870 h 1507253"/>
                  <a:gd name="connsiteX31" fmla="*/ 500711 w 1204096"/>
                  <a:gd name="connsiteY31" fmla="*/ 160774 h 1507253"/>
                  <a:gd name="connsiteX32" fmla="*/ 530856 w 1204096"/>
                  <a:gd name="connsiteY32" fmla="*/ 130629 h 1507253"/>
                  <a:gd name="connsiteX33" fmla="*/ 571050 w 1204096"/>
                  <a:gd name="connsiteY33" fmla="*/ 110532 h 1507253"/>
                  <a:gd name="connsiteX34" fmla="*/ 631340 w 1204096"/>
                  <a:gd name="connsiteY34" fmla="*/ 50242 h 1507253"/>
                  <a:gd name="connsiteX35" fmla="*/ 661485 w 1204096"/>
                  <a:gd name="connsiteY35" fmla="*/ 40193 h 1507253"/>
                  <a:gd name="connsiteX36" fmla="*/ 711727 w 1204096"/>
                  <a:gd name="connsiteY36" fmla="*/ 20097 h 1507253"/>
                  <a:gd name="connsiteX37" fmla="*/ 792114 w 1204096"/>
                  <a:gd name="connsiteY37" fmla="*/ 0 h 1507253"/>
                  <a:gd name="connsiteX38" fmla="*/ 912694 w 1204096"/>
                  <a:gd name="connsiteY38" fmla="*/ 10048 h 1507253"/>
                  <a:gd name="connsiteX39" fmla="*/ 993081 w 1204096"/>
                  <a:gd name="connsiteY39" fmla="*/ 30145 h 1507253"/>
                  <a:gd name="connsiteX40" fmla="*/ 1053371 w 1204096"/>
                  <a:gd name="connsiteY40" fmla="*/ 70338 h 1507253"/>
                  <a:gd name="connsiteX41" fmla="*/ 1113661 w 1204096"/>
                  <a:gd name="connsiteY41" fmla="*/ 150725 h 1507253"/>
                  <a:gd name="connsiteX42" fmla="*/ 1143806 w 1204096"/>
                  <a:gd name="connsiteY42" fmla="*/ 180870 h 1507253"/>
                  <a:gd name="connsiteX43" fmla="*/ 1173951 w 1204096"/>
                  <a:gd name="connsiteY43" fmla="*/ 251209 h 1507253"/>
                  <a:gd name="connsiteX44" fmla="*/ 1183999 w 1204096"/>
                  <a:gd name="connsiteY44" fmla="*/ 291402 h 1507253"/>
                  <a:gd name="connsiteX45" fmla="*/ 1204096 w 1204096"/>
                  <a:gd name="connsiteY45" fmla="*/ 432079 h 1507253"/>
                  <a:gd name="connsiteX46" fmla="*/ 1043322 w 1204096"/>
                  <a:gd name="connsiteY46" fmla="*/ 492369 h 1507253"/>
                  <a:gd name="connsiteX47" fmla="*/ 1003129 w 1204096"/>
                  <a:gd name="connsiteY47" fmla="*/ 512466 h 1507253"/>
                  <a:gd name="connsiteX48" fmla="*/ 952887 w 1204096"/>
                  <a:gd name="connsiteY48" fmla="*/ 532563 h 1507253"/>
                  <a:gd name="connsiteX49" fmla="*/ 892597 w 1204096"/>
                  <a:gd name="connsiteY49" fmla="*/ 552659 h 1507253"/>
                  <a:gd name="connsiteX50" fmla="*/ 812210 w 1204096"/>
                  <a:gd name="connsiteY50" fmla="*/ 612949 h 1507253"/>
                  <a:gd name="connsiteX51" fmla="*/ 782065 w 1204096"/>
                  <a:gd name="connsiteY51" fmla="*/ 633046 h 1507253"/>
                  <a:gd name="connsiteX52" fmla="*/ 711727 w 1204096"/>
                  <a:gd name="connsiteY52" fmla="*/ 653143 h 1507253"/>
                  <a:gd name="connsiteX53" fmla="*/ 631340 w 1204096"/>
                  <a:gd name="connsiteY53" fmla="*/ 673240 h 1507253"/>
                  <a:gd name="connsiteX54" fmla="*/ 540905 w 1204096"/>
                  <a:gd name="connsiteY54" fmla="*/ 743578 h 1507253"/>
                  <a:gd name="connsiteX55" fmla="*/ 530856 w 1204096"/>
                  <a:gd name="connsiteY55" fmla="*/ 773723 h 1507253"/>
                  <a:gd name="connsiteX56" fmla="*/ 510760 w 1204096"/>
                  <a:gd name="connsiteY56" fmla="*/ 803868 h 1507253"/>
                  <a:gd name="connsiteX57" fmla="*/ 530856 w 1204096"/>
                  <a:gd name="connsiteY57" fmla="*/ 994787 h 1507253"/>
                  <a:gd name="connsiteX58" fmla="*/ 550953 w 1204096"/>
                  <a:gd name="connsiteY58" fmla="*/ 1034980 h 1507253"/>
                  <a:gd name="connsiteX59" fmla="*/ 571050 w 1204096"/>
                  <a:gd name="connsiteY59" fmla="*/ 1095270 h 1507253"/>
                  <a:gd name="connsiteX60" fmla="*/ 591146 w 1204096"/>
                  <a:gd name="connsiteY60" fmla="*/ 1205802 h 1507253"/>
                  <a:gd name="connsiteX61" fmla="*/ 621292 w 1204096"/>
                  <a:gd name="connsiteY61" fmla="*/ 1235947 h 1507253"/>
                  <a:gd name="connsiteX62" fmla="*/ 661485 w 1204096"/>
                  <a:gd name="connsiteY62" fmla="*/ 1296237 h 1507253"/>
                  <a:gd name="connsiteX63" fmla="*/ 681582 w 1204096"/>
                  <a:gd name="connsiteY63" fmla="*/ 1336431 h 1507253"/>
                  <a:gd name="connsiteX64" fmla="*/ 711727 w 1204096"/>
                  <a:gd name="connsiteY64" fmla="*/ 1356527 h 1507253"/>
                  <a:gd name="connsiteX65" fmla="*/ 731823 w 1204096"/>
                  <a:gd name="connsiteY65" fmla="*/ 1396721 h 1507253"/>
                  <a:gd name="connsiteX66" fmla="*/ 812210 w 1204096"/>
                  <a:gd name="connsiteY66" fmla="*/ 1426866 h 1507253"/>
                  <a:gd name="connsiteX67" fmla="*/ 892597 w 1204096"/>
                  <a:gd name="connsiteY67" fmla="*/ 1436914 h 1507253"/>
                  <a:gd name="connsiteX68" fmla="*/ 993081 w 1204096"/>
                  <a:gd name="connsiteY68" fmla="*/ 1446963 h 1507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1204096" h="1507253">
                    <a:moveTo>
                      <a:pt x="993081" y="1446963"/>
                    </a:moveTo>
                    <a:lnTo>
                      <a:pt x="993081" y="1446963"/>
                    </a:lnTo>
                    <a:lnTo>
                      <a:pt x="892597" y="1477108"/>
                    </a:lnTo>
                    <a:cubicBezTo>
                      <a:pt x="882474" y="1480223"/>
                      <a:pt x="872728" y="1484587"/>
                      <a:pt x="862452" y="1487156"/>
                    </a:cubicBezTo>
                    <a:cubicBezTo>
                      <a:pt x="816422" y="1498663"/>
                      <a:pt x="780629" y="1501152"/>
                      <a:pt x="731823" y="1507253"/>
                    </a:cubicBezTo>
                    <a:cubicBezTo>
                      <a:pt x="624641" y="1503903"/>
                      <a:pt x="517119" y="1506362"/>
                      <a:pt x="410276" y="1497204"/>
                    </a:cubicBezTo>
                    <a:cubicBezTo>
                      <a:pt x="398244" y="1496173"/>
                      <a:pt x="388670" y="1485647"/>
                      <a:pt x="380131" y="1477108"/>
                    </a:cubicBezTo>
                    <a:cubicBezTo>
                      <a:pt x="371591" y="1468569"/>
                      <a:pt x="366733" y="1457011"/>
                      <a:pt x="360034" y="1446963"/>
                    </a:cubicBezTo>
                    <a:cubicBezTo>
                      <a:pt x="356685" y="1436915"/>
                      <a:pt x="355861" y="1425631"/>
                      <a:pt x="349986" y="1416818"/>
                    </a:cubicBezTo>
                    <a:cubicBezTo>
                      <a:pt x="342103" y="1404994"/>
                      <a:pt x="330630" y="1395921"/>
                      <a:pt x="319841" y="1386673"/>
                    </a:cubicBezTo>
                    <a:cubicBezTo>
                      <a:pt x="242283" y="1320193"/>
                      <a:pt x="319362" y="1393849"/>
                      <a:pt x="229406" y="1326382"/>
                    </a:cubicBezTo>
                    <a:cubicBezTo>
                      <a:pt x="218038" y="1317856"/>
                      <a:pt x="210050" y="1305485"/>
                      <a:pt x="199261" y="1296237"/>
                    </a:cubicBezTo>
                    <a:cubicBezTo>
                      <a:pt x="186545" y="1285338"/>
                      <a:pt x="172465" y="1276140"/>
                      <a:pt x="159067" y="1266092"/>
                    </a:cubicBezTo>
                    <a:cubicBezTo>
                      <a:pt x="152368" y="1252694"/>
                      <a:pt x="150478" y="1235488"/>
                      <a:pt x="138971" y="1225899"/>
                    </a:cubicBezTo>
                    <a:cubicBezTo>
                      <a:pt x="72358" y="1170389"/>
                      <a:pt x="121541" y="1268849"/>
                      <a:pt x="68632" y="1185706"/>
                    </a:cubicBezTo>
                    <a:cubicBezTo>
                      <a:pt x="52548" y="1160431"/>
                      <a:pt x="28439" y="1105319"/>
                      <a:pt x="28439" y="1105319"/>
                    </a:cubicBezTo>
                    <a:cubicBezTo>
                      <a:pt x="25089" y="1065125"/>
                      <a:pt x="23103" y="1024795"/>
                      <a:pt x="18390" y="984738"/>
                    </a:cubicBezTo>
                    <a:cubicBezTo>
                      <a:pt x="4971" y="870674"/>
                      <a:pt x="-15231" y="986659"/>
                      <a:pt x="18390" y="773723"/>
                    </a:cubicBezTo>
                    <a:cubicBezTo>
                      <a:pt x="20273" y="761794"/>
                      <a:pt x="31788" y="753626"/>
                      <a:pt x="38487" y="743578"/>
                    </a:cubicBezTo>
                    <a:lnTo>
                      <a:pt x="58584" y="683288"/>
                    </a:lnTo>
                    <a:cubicBezTo>
                      <a:pt x="65283" y="663191"/>
                      <a:pt x="69208" y="641946"/>
                      <a:pt x="78681" y="622998"/>
                    </a:cubicBezTo>
                    <a:cubicBezTo>
                      <a:pt x="104178" y="572002"/>
                      <a:pt x="90468" y="595267"/>
                      <a:pt x="118874" y="552659"/>
                    </a:cubicBezTo>
                    <a:cubicBezTo>
                      <a:pt x="142438" y="481964"/>
                      <a:pt x="111769" y="569238"/>
                      <a:pt x="149019" y="482321"/>
                    </a:cubicBezTo>
                    <a:cubicBezTo>
                      <a:pt x="153191" y="472586"/>
                      <a:pt x="152911" y="460795"/>
                      <a:pt x="159067" y="452176"/>
                    </a:cubicBezTo>
                    <a:cubicBezTo>
                      <a:pt x="170080" y="436758"/>
                      <a:pt x="185863" y="425380"/>
                      <a:pt x="199261" y="411982"/>
                    </a:cubicBezTo>
                    <a:cubicBezTo>
                      <a:pt x="205960" y="398584"/>
                      <a:pt x="210651" y="383978"/>
                      <a:pt x="219357" y="371789"/>
                    </a:cubicBezTo>
                    <a:cubicBezTo>
                      <a:pt x="246699" y="333510"/>
                      <a:pt x="255395" y="345800"/>
                      <a:pt x="289696" y="311499"/>
                    </a:cubicBezTo>
                    <a:cubicBezTo>
                      <a:pt x="298235" y="302960"/>
                      <a:pt x="300363" y="288898"/>
                      <a:pt x="309793" y="281354"/>
                    </a:cubicBezTo>
                    <a:cubicBezTo>
                      <a:pt x="318064" y="274737"/>
                      <a:pt x="330203" y="275478"/>
                      <a:pt x="339938" y="271306"/>
                    </a:cubicBezTo>
                    <a:cubicBezTo>
                      <a:pt x="426868" y="234050"/>
                      <a:pt x="339571" y="264730"/>
                      <a:pt x="410276" y="241160"/>
                    </a:cubicBezTo>
                    <a:cubicBezTo>
                      <a:pt x="430373" y="221063"/>
                      <a:pt x="446918" y="196635"/>
                      <a:pt x="470566" y="180870"/>
                    </a:cubicBezTo>
                    <a:cubicBezTo>
                      <a:pt x="480614" y="174171"/>
                      <a:pt x="491434" y="168505"/>
                      <a:pt x="500711" y="160774"/>
                    </a:cubicBezTo>
                    <a:cubicBezTo>
                      <a:pt x="511628" y="151677"/>
                      <a:pt x="519292" y="138889"/>
                      <a:pt x="530856" y="130629"/>
                    </a:cubicBezTo>
                    <a:cubicBezTo>
                      <a:pt x="543045" y="121922"/>
                      <a:pt x="559353" y="119890"/>
                      <a:pt x="571050" y="110532"/>
                    </a:cubicBezTo>
                    <a:cubicBezTo>
                      <a:pt x="593243" y="92778"/>
                      <a:pt x="604378" y="59230"/>
                      <a:pt x="631340" y="50242"/>
                    </a:cubicBezTo>
                    <a:cubicBezTo>
                      <a:pt x="641388" y="46892"/>
                      <a:pt x="651567" y="43912"/>
                      <a:pt x="661485" y="40193"/>
                    </a:cubicBezTo>
                    <a:cubicBezTo>
                      <a:pt x="678374" y="33860"/>
                      <a:pt x="694487" y="25401"/>
                      <a:pt x="711727" y="20097"/>
                    </a:cubicBezTo>
                    <a:cubicBezTo>
                      <a:pt x="738126" y="11974"/>
                      <a:pt x="792114" y="0"/>
                      <a:pt x="792114" y="0"/>
                    </a:cubicBezTo>
                    <a:cubicBezTo>
                      <a:pt x="832307" y="3349"/>
                      <a:pt x="872808" y="4065"/>
                      <a:pt x="912694" y="10048"/>
                    </a:cubicBezTo>
                    <a:cubicBezTo>
                      <a:pt x="940009" y="14145"/>
                      <a:pt x="993081" y="30145"/>
                      <a:pt x="993081" y="30145"/>
                    </a:cubicBezTo>
                    <a:cubicBezTo>
                      <a:pt x="1013178" y="43543"/>
                      <a:pt x="1036292" y="53259"/>
                      <a:pt x="1053371" y="70338"/>
                    </a:cubicBezTo>
                    <a:cubicBezTo>
                      <a:pt x="1077055" y="94022"/>
                      <a:pt x="1089977" y="127041"/>
                      <a:pt x="1113661" y="150725"/>
                    </a:cubicBezTo>
                    <a:lnTo>
                      <a:pt x="1143806" y="180870"/>
                    </a:lnTo>
                    <a:cubicBezTo>
                      <a:pt x="1172652" y="296261"/>
                      <a:pt x="1132316" y="154061"/>
                      <a:pt x="1173951" y="251209"/>
                    </a:cubicBezTo>
                    <a:cubicBezTo>
                      <a:pt x="1179391" y="263902"/>
                      <a:pt x="1181291" y="277860"/>
                      <a:pt x="1183999" y="291402"/>
                    </a:cubicBezTo>
                    <a:cubicBezTo>
                      <a:pt x="1193660" y="339707"/>
                      <a:pt x="1197920" y="382665"/>
                      <a:pt x="1204096" y="432079"/>
                    </a:cubicBezTo>
                    <a:cubicBezTo>
                      <a:pt x="1180843" y="525097"/>
                      <a:pt x="1211086" y="457051"/>
                      <a:pt x="1043322" y="492369"/>
                    </a:cubicBezTo>
                    <a:cubicBezTo>
                      <a:pt x="1028664" y="495455"/>
                      <a:pt x="1016817" y="506382"/>
                      <a:pt x="1003129" y="512466"/>
                    </a:cubicBezTo>
                    <a:cubicBezTo>
                      <a:pt x="986646" y="519792"/>
                      <a:pt x="969839" y="526399"/>
                      <a:pt x="952887" y="532563"/>
                    </a:cubicBezTo>
                    <a:cubicBezTo>
                      <a:pt x="932979" y="539802"/>
                      <a:pt x="892597" y="552659"/>
                      <a:pt x="892597" y="552659"/>
                    </a:cubicBezTo>
                    <a:cubicBezTo>
                      <a:pt x="865801" y="572756"/>
                      <a:pt x="840079" y="594369"/>
                      <a:pt x="812210" y="612949"/>
                    </a:cubicBezTo>
                    <a:cubicBezTo>
                      <a:pt x="802162" y="619648"/>
                      <a:pt x="792867" y="627645"/>
                      <a:pt x="782065" y="633046"/>
                    </a:cubicBezTo>
                    <a:cubicBezTo>
                      <a:pt x="765999" y="641079"/>
                      <a:pt x="726757" y="648849"/>
                      <a:pt x="711727" y="653143"/>
                    </a:cubicBezTo>
                    <a:cubicBezTo>
                      <a:pt x="639626" y="673743"/>
                      <a:pt x="733494" y="652808"/>
                      <a:pt x="631340" y="673240"/>
                    </a:cubicBezTo>
                    <a:cubicBezTo>
                      <a:pt x="563560" y="741020"/>
                      <a:pt x="598013" y="724543"/>
                      <a:pt x="540905" y="743578"/>
                    </a:cubicBezTo>
                    <a:cubicBezTo>
                      <a:pt x="537555" y="753626"/>
                      <a:pt x="535593" y="764249"/>
                      <a:pt x="530856" y="773723"/>
                    </a:cubicBezTo>
                    <a:cubicBezTo>
                      <a:pt x="525455" y="784525"/>
                      <a:pt x="511469" y="791812"/>
                      <a:pt x="510760" y="803868"/>
                    </a:cubicBezTo>
                    <a:cubicBezTo>
                      <a:pt x="509868" y="819029"/>
                      <a:pt x="516005" y="950234"/>
                      <a:pt x="530856" y="994787"/>
                    </a:cubicBezTo>
                    <a:cubicBezTo>
                      <a:pt x="535593" y="1008997"/>
                      <a:pt x="545390" y="1021072"/>
                      <a:pt x="550953" y="1034980"/>
                    </a:cubicBezTo>
                    <a:cubicBezTo>
                      <a:pt x="558821" y="1054649"/>
                      <a:pt x="571050" y="1095270"/>
                      <a:pt x="571050" y="1095270"/>
                    </a:cubicBezTo>
                    <a:cubicBezTo>
                      <a:pt x="571444" y="1098025"/>
                      <a:pt x="582122" y="1190010"/>
                      <a:pt x="591146" y="1205802"/>
                    </a:cubicBezTo>
                    <a:cubicBezTo>
                      <a:pt x="598197" y="1218140"/>
                      <a:pt x="612567" y="1224730"/>
                      <a:pt x="621292" y="1235947"/>
                    </a:cubicBezTo>
                    <a:cubicBezTo>
                      <a:pt x="636121" y="1255012"/>
                      <a:pt x="650683" y="1274634"/>
                      <a:pt x="661485" y="1296237"/>
                    </a:cubicBezTo>
                    <a:cubicBezTo>
                      <a:pt x="668184" y="1309635"/>
                      <a:pt x="671992" y="1324924"/>
                      <a:pt x="681582" y="1336431"/>
                    </a:cubicBezTo>
                    <a:cubicBezTo>
                      <a:pt x="689313" y="1345708"/>
                      <a:pt x="701679" y="1349828"/>
                      <a:pt x="711727" y="1356527"/>
                    </a:cubicBezTo>
                    <a:cubicBezTo>
                      <a:pt x="718426" y="1369925"/>
                      <a:pt x="722234" y="1385213"/>
                      <a:pt x="731823" y="1396721"/>
                    </a:cubicBezTo>
                    <a:cubicBezTo>
                      <a:pt x="751629" y="1420489"/>
                      <a:pt x="784844" y="1422656"/>
                      <a:pt x="812210" y="1426866"/>
                    </a:cubicBezTo>
                    <a:cubicBezTo>
                      <a:pt x="838900" y="1430972"/>
                      <a:pt x="865864" y="1433095"/>
                      <a:pt x="892597" y="1436914"/>
                    </a:cubicBezTo>
                    <a:cubicBezTo>
                      <a:pt x="966794" y="1447514"/>
                      <a:pt x="930770" y="1446963"/>
                      <a:pt x="993081" y="1446963"/>
                    </a:cubicBezTo>
                    <a:close/>
                  </a:path>
                </a:pathLst>
              </a:custGeom>
              <a:solidFill>
                <a:srgbClr val="D90000">
                  <a:alpha val="12000"/>
                </a:srgbClr>
              </a:solidFill>
              <a:ln w="3175">
                <a:solidFill>
                  <a:srgbClr val="D90000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endParaRPr>
              </a:p>
            </p:txBody>
          </p: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B65CA00A-46BA-9438-9EC1-4300398BFC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2231" y="4020300"/>
                <a:ext cx="137184" cy="103157"/>
              </a:xfrm>
              <a:prstGeom prst="straightConnector1">
                <a:avLst/>
              </a:prstGeom>
              <a:ln w="762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91280A8A-084C-34AF-993A-3DA2B527DE82}"/>
              </a:ext>
            </a:extLst>
          </p:cNvPr>
          <p:cNvSpPr txBox="1"/>
          <p:nvPr/>
        </p:nvSpPr>
        <p:spPr>
          <a:xfrm>
            <a:off x="2139043" y="411733"/>
            <a:ext cx="791391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  <a:buNone/>
            </a:pPr>
            <a:r>
              <a:rPr lang="fr-FR" sz="4400" b="1" kern="1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Protocole TDM Multiphasique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89C6DC5-0CE0-5DB1-FCDF-EC3EF3E80FA1}"/>
              </a:ext>
            </a:extLst>
          </p:cNvPr>
          <p:cNvSpPr txBox="1"/>
          <p:nvPr/>
        </p:nvSpPr>
        <p:spPr>
          <a:xfrm>
            <a:off x="2796758" y="1971074"/>
            <a:ext cx="312093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fr-FR" dirty="0">
                <a:ln>
                  <a:solidFill>
                    <a:srgbClr val="FFC000"/>
                  </a:solidFill>
                </a:ln>
                <a:solidFill>
                  <a:srgbClr val="C6A55A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Phase Sans Injection :</a:t>
            </a:r>
            <a:r>
              <a:rPr lang="fr-FR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Détection de l'hémorragie aiguë et des calcifications. Image de référence.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FC89D8C-B01C-74C3-CA41-1E5FB853D370}"/>
              </a:ext>
            </a:extLst>
          </p:cNvPr>
          <p:cNvSpPr txBox="1"/>
          <p:nvPr/>
        </p:nvSpPr>
        <p:spPr>
          <a:xfrm>
            <a:off x="2950544" y="4688757"/>
            <a:ext cx="281336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 startAt="2"/>
            </a:pPr>
            <a:r>
              <a:rPr lang="fr-FR" dirty="0">
                <a:ln>
                  <a:solidFill>
                    <a:srgbClr val="FFC000"/>
                  </a:solidFill>
                </a:ln>
                <a:solidFill>
                  <a:srgbClr val="C4A358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Phase Artérielle (25-30s) : </a:t>
            </a:r>
            <a:r>
              <a:rPr lang="fr-FR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Supérieure pour la détection des pseudo anévrismes et fistules artério- veineuses (FAV).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0DA4C13-FDB0-12C9-F16F-B1DEA34FC43A}"/>
              </a:ext>
            </a:extLst>
          </p:cNvPr>
          <p:cNvSpPr txBox="1"/>
          <p:nvPr/>
        </p:nvSpPr>
        <p:spPr>
          <a:xfrm>
            <a:off x="8675500" y="1741149"/>
            <a:ext cx="2952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 startAt="3"/>
            </a:pPr>
            <a:r>
              <a:rPr lang="fr-FR" dirty="0">
                <a:ln>
                  <a:solidFill>
                    <a:srgbClr val="C00000"/>
                  </a:solidFill>
                </a:ln>
                <a:solidFill>
                  <a:srgbClr val="EE00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Phase Portale (65-80s) :</a:t>
            </a:r>
            <a:r>
              <a:rPr lang="fr-FR" dirty="0">
                <a:ln>
                  <a:solidFill>
                    <a:srgbClr val="C00000"/>
                  </a:solidFill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Détection optimale des saignements actifs (extravasation) et de la disruption parenchymateuse.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8D8D2E4-DF19-2BAF-A3C5-547732785A2C}"/>
              </a:ext>
            </a:extLst>
          </p:cNvPr>
          <p:cNvSpPr txBox="1"/>
          <p:nvPr/>
        </p:nvSpPr>
        <p:spPr>
          <a:xfrm>
            <a:off x="8675500" y="4740775"/>
            <a:ext cx="317647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 startAt="4"/>
            </a:pPr>
            <a:r>
              <a:rPr lang="fr-FR" dirty="0">
                <a:ln>
                  <a:solidFill>
                    <a:srgbClr val="FFC000"/>
                  </a:solidFill>
                </a:ln>
                <a:solidFill>
                  <a:srgbClr val="C4A358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Phase Tardive (~9 min) : </a:t>
            </a:r>
            <a:r>
              <a:rPr lang="fr-FR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Indiquée pour évaluer l'intégrité du système collecteur et les fuites urinaires (lésions 2 Grade </a:t>
            </a:r>
            <a:r>
              <a:rPr lang="fr-FR" dirty="0" err="1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</a:t>
            </a:r>
            <a:r>
              <a:rPr lang="fr-FR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515945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46AD38-BD02-26D8-100B-AFE2F075F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9F79157-AE5B-A0E9-726F-E9EC7B71C089}"/>
              </a:ext>
            </a:extLst>
          </p:cNvPr>
          <p:cNvGrpSpPr/>
          <p:nvPr/>
        </p:nvGrpSpPr>
        <p:grpSpPr>
          <a:xfrm>
            <a:off x="6622614" y="1523871"/>
            <a:ext cx="5143500" cy="5143500"/>
            <a:chOff x="1799833" y="0"/>
            <a:chExt cx="5143500" cy="514350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EF66F1E-4552-313E-0E11-B51F068666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1799833" y="0"/>
              <a:ext cx="5143500" cy="5143500"/>
            </a:xfrm>
            <a:prstGeom prst="rect">
              <a:avLst/>
            </a:prstGeom>
          </p:spPr>
        </p:pic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BCA73282-66F3-BA6A-73E2-8F5869868DF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66022" y="3144795"/>
              <a:ext cx="370702" cy="228599"/>
            </a:xfrm>
            <a:prstGeom prst="straightConnector1">
              <a:avLst/>
            </a:prstGeom>
            <a:ln w="57150">
              <a:solidFill>
                <a:srgbClr val="FF2D0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FAD56EE5-BF2D-52D7-951D-7BB12F07D99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688857" y="1583428"/>
              <a:ext cx="168876" cy="261036"/>
            </a:xfrm>
            <a:prstGeom prst="straightConnector1">
              <a:avLst/>
            </a:prstGeom>
            <a:ln w="57150">
              <a:solidFill>
                <a:srgbClr val="FF2D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CC2A2F1-E7E1-E734-5901-FE351BB3DC06}"/>
                </a:ext>
              </a:extLst>
            </p:cNvPr>
            <p:cNvSpPr/>
            <p:nvPr/>
          </p:nvSpPr>
          <p:spPr>
            <a:xfrm>
              <a:off x="5026656" y="3357555"/>
              <a:ext cx="1279694" cy="2285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solidFill>
                    <a:srgbClr val="190A3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Microcathéter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A6B28C2-6CD9-E811-DDA2-8788F70A5249}"/>
                </a:ext>
              </a:extLst>
            </p:cNvPr>
            <p:cNvSpPr/>
            <p:nvPr/>
          </p:nvSpPr>
          <p:spPr>
            <a:xfrm>
              <a:off x="4760241" y="1362749"/>
              <a:ext cx="1062681" cy="2285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solidFill>
                    <a:srgbClr val="190A3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Microguide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60B8023F-E038-4FC2-7049-95D6407B263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32638" y="586559"/>
              <a:ext cx="376111" cy="105419"/>
            </a:xfrm>
            <a:prstGeom prst="straightConnector1">
              <a:avLst/>
            </a:prstGeom>
            <a:ln w="57150">
              <a:solidFill>
                <a:srgbClr val="FF2D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580CF71-13B0-3DE6-56EE-624C7E308731}"/>
                </a:ext>
              </a:extLst>
            </p:cNvPr>
            <p:cNvSpPr/>
            <p:nvPr/>
          </p:nvSpPr>
          <p:spPr>
            <a:xfrm>
              <a:off x="5071678" y="447546"/>
              <a:ext cx="1279695" cy="2444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1200" b="1" dirty="0">
                  <a:solidFill>
                    <a:srgbClr val="190A3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Blush artériel polaire supérieur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3F6C9123-7FEE-9013-844B-96817BD51773}"/>
              </a:ext>
            </a:extLst>
          </p:cNvPr>
          <p:cNvSpPr txBox="1"/>
          <p:nvPr/>
        </p:nvSpPr>
        <p:spPr>
          <a:xfrm>
            <a:off x="2139043" y="377718"/>
            <a:ext cx="791391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  <a:buNone/>
            </a:pPr>
            <a:r>
              <a:rPr lang="fr-FR" sz="4400" b="1" kern="1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Cathétérisme Ultra-Sélectif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B77A4BE-0D22-E18F-54A3-65BDDB221E66}"/>
              </a:ext>
            </a:extLst>
          </p:cNvPr>
          <p:cNvSpPr txBox="1"/>
          <p:nvPr/>
        </p:nvSpPr>
        <p:spPr>
          <a:xfrm>
            <a:off x="175364" y="1866024"/>
            <a:ext cx="5920636" cy="156966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fr-FR" sz="2400" dirty="0">
                <a:ln>
                  <a:solidFill>
                    <a:srgbClr val="FFC000"/>
                  </a:solidFill>
                </a:ln>
                <a:solidFill>
                  <a:srgbClr val="C4A358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Principe d'épargne néphronique : </a:t>
            </a:r>
            <a:r>
              <a:rPr lang="fr-FR" sz="24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Objectif principal = stopper l'hémorragie tout en préservant le maximum de parenchyme rénal sain.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2E78EBB-AEF3-2188-521D-4FE772FFD120}"/>
              </a:ext>
            </a:extLst>
          </p:cNvPr>
          <p:cNvCxnSpPr>
            <a:cxnSpLocks/>
            <a:stCxn id="35" idx="3"/>
          </p:cNvCxnSpPr>
          <p:nvPr/>
        </p:nvCxnSpPr>
        <p:spPr>
          <a:xfrm flipV="1">
            <a:off x="6096000" y="2434223"/>
            <a:ext cx="2960408" cy="1661399"/>
          </a:xfrm>
          <a:prstGeom prst="straightConnector1">
            <a:avLst/>
          </a:prstGeom>
          <a:ln w="31750">
            <a:solidFill>
              <a:schemeClr val="bg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CA4FC75-FD56-CC88-BF5A-9D87D82EBDD2}"/>
              </a:ext>
            </a:extLst>
          </p:cNvPr>
          <p:cNvCxnSpPr>
            <a:cxnSpLocks/>
            <a:stCxn id="37" idx="3"/>
          </p:cNvCxnSpPr>
          <p:nvPr/>
        </p:nvCxnSpPr>
        <p:spPr>
          <a:xfrm flipV="1">
            <a:off x="6096000" y="5277470"/>
            <a:ext cx="5033131" cy="370591"/>
          </a:xfrm>
          <a:prstGeom prst="straightConnector1">
            <a:avLst/>
          </a:prstGeom>
          <a:ln w="31750">
            <a:solidFill>
              <a:schemeClr val="bg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F10C72C8-BF14-2595-AEEB-B52F88F2E0F9}"/>
              </a:ext>
            </a:extLst>
          </p:cNvPr>
          <p:cNvSpPr txBox="1"/>
          <p:nvPr/>
        </p:nvSpPr>
        <p:spPr>
          <a:xfrm>
            <a:off x="175364" y="3680123"/>
            <a:ext cx="5920636" cy="830997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fr-FR" sz="2400" dirty="0">
                <a:ln>
                  <a:solidFill>
                    <a:srgbClr val="FFC000"/>
                  </a:solidFill>
                </a:ln>
                <a:solidFill>
                  <a:srgbClr val="C4A358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Matériel : </a:t>
            </a:r>
            <a:r>
              <a:rPr lang="fr-FR" sz="24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Utilisation systématique de micro- cathéters.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EBA52CB-D273-9EA8-B49C-5F37741FC38B}"/>
              </a:ext>
            </a:extLst>
          </p:cNvPr>
          <p:cNvSpPr txBox="1"/>
          <p:nvPr/>
        </p:nvSpPr>
        <p:spPr>
          <a:xfrm>
            <a:off x="175364" y="4678565"/>
            <a:ext cx="5920636" cy="1938992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fr-FR" sz="2400" dirty="0">
                <a:ln>
                  <a:solidFill>
                    <a:srgbClr val="FFC000"/>
                  </a:solidFill>
                </a:ln>
                <a:solidFill>
                  <a:srgbClr val="C4A358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Navigation : </a:t>
            </a:r>
            <a:r>
              <a:rPr lang="fr-FR" sz="24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Progression la plus distale possible dans les branches de l'artère rénale avant l'embolisation. Pas de déclin significatif de la fonction rénale post- procédure démontré.</a:t>
            </a:r>
          </a:p>
        </p:txBody>
      </p:sp>
    </p:spTree>
    <p:extLst>
      <p:ext uri="{BB962C8B-B14F-4D97-AF65-F5344CB8AC3E}">
        <p14:creationId xmlns:p14="http://schemas.microsoft.com/office/powerpoint/2010/main" val="67305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37682-A925-5B47-2DEC-F0EC2F9D4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65104A7-7926-8379-06AE-E8D225082E7D}"/>
              </a:ext>
            </a:extLst>
          </p:cNvPr>
          <p:cNvSpPr txBox="1"/>
          <p:nvPr/>
        </p:nvSpPr>
        <p:spPr>
          <a:xfrm>
            <a:off x="2139043" y="601491"/>
            <a:ext cx="791391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  <a:buNone/>
            </a:pPr>
            <a:r>
              <a:rPr lang="fr-FR" sz="4400" b="1" kern="1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Choix des Agents d’Embolisation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604958-7F53-DA22-F770-454C113B2E1A}"/>
              </a:ext>
            </a:extLst>
          </p:cNvPr>
          <p:cNvSpPr txBox="1"/>
          <p:nvPr/>
        </p:nvSpPr>
        <p:spPr>
          <a:xfrm>
            <a:off x="313267" y="1574800"/>
            <a:ext cx="115654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choix dépend de la dynamique des fluides, de la taille du vaisseau blessé et du type de lésion (pseudo anévrisme vs </a:t>
            </a:r>
            <a:r>
              <a:rPr lang="fr-FR" sz="2800" dirty="0" err="1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extravation</a:t>
            </a:r>
            <a:r>
              <a:rPr lang="fr-FR" sz="28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active).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B06D95F-AED8-1849-60C0-A19F12D582A1}"/>
              </a:ext>
            </a:extLst>
          </p:cNvPr>
          <p:cNvSpPr/>
          <p:nvPr/>
        </p:nvSpPr>
        <p:spPr>
          <a:xfrm>
            <a:off x="609600" y="2794000"/>
            <a:ext cx="10837333" cy="1371600"/>
          </a:xfrm>
          <a:prstGeom prst="roundRect">
            <a:avLst/>
          </a:prstGeom>
          <a:solidFill>
            <a:srgbClr val="00153E"/>
          </a:solidFill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29050" lvl="8" indent="-285750" algn="ctr">
              <a:buFont typeface="Arial" panose="020B0604020202020204" pitchFamily="34" charset="0"/>
              <a:buChar char="•"/>
            </a:pPr>
            <a:r>
              <a:rPr lang="fr-FR" sz="2400" dirty="0"/>
              <a:t>Lésions proximales / larges : </a:t>
            </a:r>
            <a:r>
              <a:rPr lang="fr-FR" sz="2400" dirty="0" err="1"/>
              <a:t>Coils</a:t>
            </a:r>
            <a:r>
              <a:rPr lang="fr-FR" sz="2400" dirty="0"/>
              <a:t> métalliques, Plugs vasculaire.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08BBBB5-AF7F-943F-4858-C697AA6A56BA}"/>
              </a:ext>
            </a:extLst>
          </p:cNvPr>
          <p:cNvSpPr/>
          <p:nvPr/>
        </p:nvSpPr>
        <p:spPr>
          <a:xfrm>
            <a:off x="609599" y="4329094"/>
            <a:ext cx="10837333" cy="1371600"/>
          </a:xfrm>
          <a:prstGeom prst="roundRect">
            <a:avLst/>
          </a:prstGeom>
          <a:solidFill>
            <a:srgbClr val="00153E"/>
          </a:solidFill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714750" lvl="8" indent="-285750" algn="ctr">
              <a:buFont typeface="Arial" panose="020B0604020202020204" pitchFamily="34" charset="0"/>
              <a:buChar char="•"/>
            </a:pPr>
            <a:r>
              <a:rPr lang="fr-FR" sz="2400" dirty="0"/>
              <a:t>Lésions distales / diffuses : Microparticules, Agents liquides (colles, polymère).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19F9FE-72CE-8161-1B02-F8007E3DD79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766" y="2885440"/>
            <a:ext cx="1188720" cy="11933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B746A79-275E-6879-A125-848225FD94F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23" y="2885440"/>
            <a:ext cx="1188720" cy="11887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6ADE714-EEC1-BEA3-EFFE-712AB52CBD1F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23" y="4420534"/>
            <a:ext cx="1188720" cy="11887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E645588-7233-081C-96C6-FFFE64982AB0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766" y="4420534"/>
            <a:ext cx="1188720" cy="11887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C5364E4-9E64-EB93-FD12-2DF41CC1DC69}"/>
              </a:ext>
            </a:extLst>
          </p:cNvPr>
          <p:cNvSpPr txBox="1"/>
          <p:nvPr/>
        </p:nvSpPr>
        <p:spPr>
          <a:xfrm>
            <a:off x="0" y="6087649"/>
            <a:ext cx="12191999" cy="369332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n>
                  <a:solidFill>
                    <a:srgbClr val="FFC000"/>
                  </a:solidFill>
                </a:ln>
                <a:solidFill>
                  <a:schemeClr val="bg1"/>
                </a:solidFill>
                <a:effectLst>
                  <a:glow rad="101600">
                    <a:srgbClr val="806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Endpoint clinique: </a:t>
            </a:r>
            <a:r>
              <a:rPr lang="fr-FR" dirty="0">
                <a:solidFill>
                  <a:schemeClr val="bg1"/>
                </a:solidFill>
                <a:effectLst>
                  <a:glow rad="101600">
                    <a:srgbClr val="806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Occlusion complète du pseudo anévrisme ou arrêt total de l’extravasation active de produit de contraste.</a:t>
            </a:r>
          </a:p>
        </p:txBody>
      </p:sp>
    </p:spTree>
    <p:extLst>
      <p:ext uri="{BB962C8B-B14F-4D97-AF65-F5344CB8AC3E}">
        <p14:creationId xmlns:p14="http://schemas.microsoft.com/office/powerpoint/2010/main" val="39020806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279</Words>
  <Application>Microsoft Office PowerPoint</Application>
  <PresentationFormat>Widescreen</PresentationFormat>
  <Paragraphs>28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 YANDOUZI MARIAM</dc:creator>
  <cp:lastModifiedBy>AL YANDOUZI MARIAM</cp:lastModifiedBy>
  <cp:revision>3</cp:revision>
  <dcterms:created xsi:type="dcterms:W3CDTF">2026-02-28T20:13:01Z</dcterms:created>
  <dcterms:modified xsi:type="dcterms:W3CDTF">2026-02-28T23:10:23Z</dcterms:modified>
</cp:coreProperties>
</file>