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43" d="100"/>
          <a:sy n="43" d="100"/>
        </p:scale>
        <p:origin x="53" y="87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3F5DF3B-42E6-9A87-1840-6412451B9FC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DA3D9428-6873-37EF-B3F3-91D295AC589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51C1AED-4587-E110-9890-696EBF25B4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BB055-8AEE-46EB-B90D-59A989EE61C1}" type="datetimeFigureOut">
              <a:rPr lang="es-ES" smtClean="0"/>
              <a:t>26/02/2026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F8E92EE-53D7-9233-BCA6-3C20A67060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D3C9D4F-D37F-464A-226D-005D16C8F6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26CE2-32E0-4B9A-8C37-1CF17BE43C4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644479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0CC4BE9-8C24-A840-50FA-F4233B370F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99091D8-FE2B-76E7-D41F-184A4B6ABF4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A79B445-9F5E-87AB-E51D-7728C44988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BB055-8AEE-46EB-B90D-59A989EE61C1}" type="datetimeFigureOut">
              <a:rPr lang="es-ES" smtClean="0"/>
              <a:t>26/02/2026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B52C23E-5BA8-23D3-49A8-C2432E95BF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FB041F0-5FC6-0CE5-2705-2C031E248E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26CE2-32E0-4B9A-8C37-1CF17BE43C4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768790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93EA847-329C-0ABB-0505-4ADD865821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483060CF-E3D2-E7CC-C290-F56F55C48FA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E4873F4-75C1-9D3E-951E-7BEFA3ACBE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BB055-8AEE-46EB-B90D-59A989EE61C1}" type="datetimeFigureOut">
              <a:rPr lang="es-ES" smtClean="0"/>
              <a:t>26/02/2026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8869589-D451-3244-DBE1-AEFE983105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5058B9F-9B11-2671-46E1-7BFA6DCD0B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26CE2-32E0-4B9A-8C37-1CF17BE43C4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445861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21C5404-1791-DEA8-7AC2-92A9BA290A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76897E8-397C-C55B-7878-2EB9B7FFCF8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189E0C90-0D1B-8174-3266-4BBC220BD7A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769A53B0-F5C8-AA9D-F319-423108CF88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BB055-8AEE-46EB-B90D-59A989EE61C1}" type="datetimeFigureOut">
              <a:rPr lang="es-ES" smtClean="0"/>
              <a:t>26/02/2026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428C5BFD-3B55-9DAF-6863-43BF47FE0E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8839F709-E305-86BE-39B7-0A145B4DE6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26CE2-32E0-4B9A-8C37-1CF17BE43C4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665893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82442B2-907D-89A7-B8D9-A507AF72E0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AA3D1027-3A6A-D342-9F38-5698A7D8FCB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5962B7A5-5087-AA25-756C-11AE8BAAC51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B4CFCFF9-641A-A22F-3CC1-94FA94BCF0A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09418227-9775-4BE7-E731-1464A6FF0FD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00DD6EBC-2375-B640-A7AD-E2329A0E9D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BB055-8AEE-46EB-B90D-59A989EE61C1}" type="datetimeFigureOut">
              <a:rPr lang="es-ES" smtClean="0"/>
              <a:t>26/02/2026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E49E1493-126F-E34D-D79B-EA6EB085E3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7EF6A932-20E9-FDA4-9715-A12D925B08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26CE2-32E0-4B9A-8C37-1CF17BE43C4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930392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14E5C9D-4EB1-1413-F1BE-574AB444FA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785F2AE9-69EA-9F17-AA76-A1D48443AA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BB055-8AEE-46EB-B90D-59A989EE61C1}" type="datetimeFigureOut">
              <a:rPr lang="es-ES" smtClean="0"/>
              <a:t>26/02/2026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E4F9E37B-EC93-1A8C-F41A-2C32D31B2A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DEE928B5-F37A-A6F5-181B-BFE1893335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26CE2-32E0-4B9A-8C37-1CF17BE43C4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297204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5DC75278-B89C-6BFD-3F42-DDD18C0C94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BB055-8AEE-46EB-B90D-59A989EE61C1}" type="datetimeFigureOut">
              <a:rPr lang="es-ES" smtClean="0"/>
              <a:t>26/02/2026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F11C30CC-4528-D783-EF63-3F24C586C4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68C79D67-5CD1-3AE5-9B8D-9CF50865EB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26CE2-32E0-4B9A-8C37-1CF17BE43C4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323275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A2139A6-6C13-1529-61AA-7FC112E05E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4AA1B61-6655-A118-1442-AA7128C476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169C5CBE-409A-D921-C457-B8D1DF96252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08B7E3E3-8434-670F-765A-66C9BBAE63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BB055-8AEE-46EB-B90D-59A989EE61C1}" type="datetimeFigureOut">
              <a:rPr lang="es-ES" smtClean="0"/>
              <a:t>26/02/2026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C33662D0-2A1A-B387-2B73-10731CF228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9843B472-7E1E-0168-4BC9-16EEC2CB2E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26CE2-32E0-4B9A-8C37-1CF17BE43C4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699984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8E33C5B-FFE5-A1B2-88F7-703C5C45B4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1C3BFAD7-8A9E-0F46-C38C-DAAD64196EE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9CC9CBF8-3A60-80B7-B37A-4DEFEB69F7E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548561B1-0973-E4AA-EE2B-C6C7049BA2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BB055-8AEE-46EB-B90D-59A989EE61C1}" type="datetimeFigureOut">
              <a:rPr lang="es-ES" smtClean="0"/>
              <a:t>26/02/2026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E24E0D39-3858-C08E-6477-92A76C075A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56E6BDB7-96DE-FC66-0BBB-36F4211131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26CE2-32E0-4B9A-8C37-1CF17BE43C4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724290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DE4B2E5-7AA9-6B4C-2D14-F61E468C4A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082DD431-18D6-F716-152D-6AE4E531B61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A11A1F7-D303-F6B8-6F4D-11DA6BB8AA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BB055-8AEE-46EB-B90D-59A989EE61C1}" type="datetimeFigureOut">
              <a:rPr lang="es-ES" smtClean="0"/>
              <a:t>26/02/2026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B82EF89-D7A9-E1CB-BFE0-C13680BCE8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3B73A0D-B29E-FE28-1AC9-1DF89FBFC4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26CE2-32E0-4B9A-8C37-1CF17BE43C4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972066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D46BDE9F-5AD2-12B7-2600-752653AA922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00169379-7E01-3F9C-8D93-4AE9DDA43A8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54B3836-D507-2C5C-D694-E1132CC62F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BB055-8AEE-46EB-B90D-59A989EE61C1}" type="datetimeFigureOut">
              <a:rPr lang="es-ES" smtClean="0"/>
              <a:t>26/02/2026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5660D1A-1D86-A2D3-FB60-AD634C9401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8F0F7C7-6680-607E-E87B-463251B7E1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26CE2-32E0-4B9A-8C37-1CF17BE43C4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571621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80F06AB2-2AC8-B9E3-EA20-483FCEFF87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A63217CF-CCD0-04AC-DF8A-7475CE61B9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8635811-0262-715B-E027-2FF7B45DBC6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6BB055-8AEE-46EB-B90D-59A989EE61C1}" type="datetimeFigureOut">
              <a:rPr lang="es-ES" smtClean="0"/>
              <a:t>26/02/2026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C77C73D-E066-F3F4-7EE0-01AC4DA7D5E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1B50CEA-762A-07F8-BA42-2D0AD18DA4B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826CE2-32E0-4B9A-8C37-1CF17BE43C4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644981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AE9EBF8-1CF3-F195-1079-93058E98612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779929"/>
            <a:ext cx="9144000" cy="1183340"/>
          </a:xfrm>
        </p:spPr>
        <p:txBody>
          <a:bodyPr>
            <a:noAutofit/>
          </a:bodyPr>
          <a:lstStyle/>
          <a:p>
            <a:r>
              <a:rPr lang="fr-FR" sz="4800" b="1" dirty="0"/>
              <a:t>Utilité de la TDM de contrôle dans l’HSA traumatique légère</a:t>
            </a:r>
            <a:br>
              <a:rPr lang="fr-FR" sz="4800" b="1" dirty="0"/>
            </a:br>
            <a:r>
              <a:rPr lang="fr-FR" sz="2000" dirty="0"/>
              <a:t>(Darío Gijón et al.)</a:t>
            </a:r>
            <a:endParaRPr lang="es-ES" sz="6600" dirty="0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3E831C2E-9C65-B99F-B821-D1888288BF9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35106" y="2366683"/>
            <a:ext cx="10739718" cy="4141694"/>
          </a:xfrm>
        </p:spPr>
        <p:txBody>
          <a:bodyPr>
            <a:normAutofit fontScale="62500" lnSpcReduction="20000"/>
          </a:bodyPr>
          <a:lstStyle/>
          <a:p>
            <a:pPr algn="l"/>
            <a:r>
              <a:rPr lang="fr-FR" sz="4500" b="1" dirty="0"/>
              <a:t>Contexte</a:t>
            </a:r>
            <a:endParaRPr lang="fr-FR" sz="4500" dirty="0"/>
          </a:p>
          <a:p>
            <a:pPr algn="l"/>
            <a:r>
              <a:rPr lang="fr-FR" sz="4500" dirty="0"/>
              <a:t>Le traumatisme crânien léger (TCE léger) représente &gt;70 % des TCE</a:t>
            </a:r>
          </a:p>
          <a:p>
            <a:pPr algn="l"/>
            <a:r>
              <a:rPr lang="fr-FR" sz="4500" dirty="0"/>
              <a:t>L’hémorragie sous-arachnoïdienne (HSA) est une lésion fréquente</a:t>
            </a:r>
          </a:p>
          <a:p>
            <a:pPr algn="l"/>
            <a:r>
              <a:rPr lang="fr-FR" sz="4500" dirty="0"/>
              <a:t>Une TDM de contrôle est souvent réalisée systématiquement à 24–72 h</a:t>
            </a:r>
          </a:p>
          <a:p>
            <a:pPr algn="l"/>
            <a:endParaRPr lang="fr-FR" sz="4500" dirty="0"/>
          </a:p>
          <a:p>
            <a:pPr algn="l"/>
            <a:r>
              <a:rPr lang="fr-FR" sz="4500" b="1" dirty="0"/>
              <a:t>Objectif</a:t>
            </a:r>
            <a:endParaRPr lang="fr-FR" sz="4500" dirty="0"/>
          </a:p>
          <a:p>
            <a:pPr algn="l"/>
            <a:r>
              <a:rPr lang="fr-FR" sz="4500" dirty="0"/>
              <a:t>Évaluer l’utilité réelle de la TDM de contrôle systématique</a:t>
            </a:r>
            <a:br>
              <a:rPr lang="fr-FR" sz="4500" dirty="0"/>
            </a:br>
            <a:r>
              <a:rPr lang="fr-FR" sz="4500" dirty="0"/>
              <a:t>chez les patients avec HSA isolée après TCE léger (GCS 14–15)</a:t>
            </a:r>
            <a:br>
              <a:rPr lang="fr-FR" sz="4500" dirty="0"/>
            </a:br>
            <a:r>
              <a:rPr lang="fr-FR" sz="4500" dirty="0"/>
              <a:t>cliniquement stables.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3728044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4E8F48-D084-C975-C30A-44DCD4B8FC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ubtítulo 6">
            <a:extLst>
              <a:ext uri="{FF2B5EF4-FFF2-40B4-BE49-F238E27FC236}">
                <a16:creationId xmlns:a16="http://schemas.microsoft.com/office/drawing/2014/main" id="{A3B7C9E8-276E-9E92-3114-612D62C069C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70965" y="681318"/>
            <a:ext cx="10865223" cy="5576047"/>
          </a:xfrm>
        </p:spPr>
        <p:txBody>
          <a:bodyPr>
            <a:normAutofit/>
          </a:bodyPr>
          <a:lstStyle/>
          <a:p>
            <a:pPr algn="l"/>
            <a:r>
              <a:rPr lang="fr-FR" sz="2800" b="1" dirty="0"/>
              <a:t>Matériel et Méthodes</a:t>
            </a:r>
          </a:p>
          <a:p>
            <a:pPr algn="l"/>
            <a:r>
              <a:rPr lang="fr-FR" sz="2800" dirty="0"/>
              <a:t>- Étude rétrospective monocentrique</a:t>
            </a:r>
            <a:br>
              <a:rPr lang="fr-FR" sz="2800" dirty="0"/>
            </a:br>
            <a:r>
              <a:rPr lang="fr-FR" sz="2800" dirty="0"/>
              <a:t>- Janvier – Juin 2025</a:t>
            </a:r>
          </a:p>
          <a:p>
            <a:pPr algn="l"/>
            <a:r>
              <a:rPr lang="fr-FR" sz="2800" dirty="0"/>
              <a:t>- Population: 47 patients, 18 ans.</a:t>
            </a:r>
          </a:p>
          <a:p>
            <a:pPr algn="l"/>
            <a:r>
              <a:rPr lang="fr-FR" sz="2800" dirty="0"/>
              <a:t>- TCE léger (GCS 14–15)</a:t>
            </a:r>
          </a:p>
          <a:p>
            <a:pPr algn="l"/>
            <a:r>
              <a:rPr lang="fr-FR" sz="2800" dirty="0"/>
              <a:t>- HSA isolée à la TDM initiale</a:t>
            </a:r>
          </a:p>
          <a:p>
            <a:pPr algn="l"/>
            <a:endParaRPr lang="fr-FR" sz="2800" dirty="0"/>
          </a:p>
          <a:p>
            <a:pPr algn="l"/>
            <a:r>
              <a:rPr lang="fr-FR" sz="2800" b="1" dirty="0"/>
              <a:t>Critère principal</a:t>
            </a:r>
            <a:br>
              <a:rPr lang="fr-FR" sz="2800" dirty="0"/>
            </a:br>
            <a:r>
              <a:rPr lang="fr-FR" sz="2800" dirty="0"/>
              <a:t>Progression radiologique à la TDM de contrôle</a:t>
            </a:r>
            <a:br>
              <a:rPr lang="fr-FR" sz="2800" dirty="0"/>
            </a:br>
            <a:r>
              <a:rPr lang="fr-FR" sz="2800" dirty="0"/>
              <a:t>(augmentation de l’HSA ou nouvelles lésions)</a:t>
            </a:r>
          </a:p>
          <a:p>
            <a:pPr algn="l"/>
            <a:r>
              <a:rPr lang="fr-FR" sz="2800" dirty="0"/>
              <a:t>Analyse statistique : p &lt; 0,05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7038650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6E68AD-EC9A-CFAD-D8DE-E9733B749B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ubtítulo 6">
            <a:extLst>
              <a:ext uri="{FF2B5EF4-FFF2-40B4-BE49-F238E27FC236}">
                <a16:creationId xmlns:a16="http://schemas.microsoft.com/office/drawing/2014/main" id="{229553AE-4301-EB68-3D44-C1D8685661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70965" y="681318"/>
            <a:ext cx="10865223" cy="5576047"/>
          </a:xfrm>
        </p:spPr>
        <p:txBody>
          <a:bodyPr>
            <a:normAutofit/>
          </a:bodyPr>
          <a:lstStyle/>
          <a:p>
            <a:pPr algn="l"/>
            <a:r>
              <a:rPr lang="fr-FR" sz="2800" b="1" dirty="0"/>
              <a:t>Résultats principaux</a:t>
            </a:r>
          </a:p>
          <a:p>
            <a:pPr algn="l"/>
            <a:r>
              <a:rPr lang="fr-FR" sz="2800" dirty="0"/>
              <a:t>- Population:  Âge moyen 72 ± 18 ans, 55 % femmes et 43 % sous traitement antithrombotique.</a:t>
            </a:r>
          </a:p>
          <a:p>
            <a:pPr algn="l"/>
            <a:r>
              <a:rPr lang="fr-FR" sz="2800" dirty="0"/>
              <a:t>- Évolution radiologique: 57 % stabilité, 26 % résolution partielle, 2 % résolution complète, 15 % progression.</a:t>
            </a:r>
          </a:p>
          <a:p>
            <a:pPr algn="l"/>
            <a:r>
              <a:rPr lang="fr-FR" sz="2800" dirty="0"/>
              <a:t>- Impact clinique: 4 % détérioration neurologique, aucun lien entre progression radiologique et aggravation clinique, aucun changement de prise en charge lié à la progression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02658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A12752-8B3E-86E5-29B6-32953584C4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ubtítulo 6">
            <a:extLst>
              <a:ext uri="{FF2B5EF4-FFF2-40B4-BE49-F238E27FC236}">
                <a16:creationId xmlns:a16="http://schemas.microsoft.com/office/drawing/2014/main" id="{0EF82F8B-69FE-CBDF-6A7C-8FF3E504BFC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70965" y="681318"/>
            <a:ext cx="10865223" cy="5576047"/>
          </a:xfrm>
        </p:spPr>
        <p:txBody>
          <a:bodyPr>
            <a:normAutofit/>
          </a:bodyPr>
          <a:lstStyle/>
          <a:p>
            <a:pPr algn="l"/>
            <a:r>
              <a:rPr lang="fr-FR" sz="2800" b="1" dirty="0"/>
              <a:t>Analyse des facteurs associés</a:t>
            </a:r>
          </a:p>
          <a:p>
            <a:pPr algn="l"/>
            <a:r>
              <a:rPr lang="fr-FR" sz="2800" dirty="0"/>
              <a:t>Aucune association statistiquement significative entre la progression radiologique et âge ≥ 65 ans (p=0,48), Sexe (p=0,61), Anticoagulation/</a:t>
            </a:r>
            <a:r>
              <a:rPr lang="fr-FR" sz="2800" dirty="0" err="1"/>
              <a:t>antiagrégation</a:t>
            </a:r>
            <a:r>
              <a:rPr lang="fr-FR" sz="2800" dirty="0"/>
              <a:t> (p=0,75), GFAP / UCH-L1 (p=0,4), Localisation de l’HSA (p=0,29), Prise en charge après TDM (p=0,54).</a:t>
            </a:r>
          </a:p>
          <a:p>
            <a:pPr algn="l"/>
            <a:endParaRPr lang="fr-FR" sz="2800" dirty="0"/>
          </a:p>
          <a:p>
            <a:pPr algn="l"/>
            <a:r>
              <a:rPr lang="fr-FR" sz="2800" dirty="0"/>
              <a:t>Tendance à l’association entre détérioration clinique et progression (p=0,08).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440750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DCCB92-711F-43FD-F2AD-49821DD6F8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ubtítulo 6">
            <a:extLst>
              <a:ext uri="{FF2B5EF4-FFF2-40B4-BE49-F238E27FC236}">
                <a16:creationId xmlns:a16="http://schemas.microsoft.com/office/drawing/2014/main" id="{51DF2FCF-28B1-51AB-8A2A-3E4FE5BF9E0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70965" y="681318"/>
            <a:ext cx="10865223" cy="5576047"/>
          </a:xfrm>
        </p:spPr>
        <p:txBody>
          <a:bodyPr>
            <a:normAutofit/>
          </a:bodyPr>
          <a:lstStyle/>
          <a:p>
            <a:pPr algn="l"/>
            <a:r>
              <a:rPr lang="fr-FR" sz="2800" b="1" dirty="0"/>
              <a:t>Conclusion</a:t>
            </a:r>
          </a:p>
          <a:p>
            <a:pPr algn="l"/>
            <a:r>
              <a:rPr lang="fr-FR" sz="2800" dirty="0"/>
              <a:t>La progression radiologique n’a pas été associée à une détérioration clinique.</a:t>
            </a:r>
          </a:p>
          <a:p>
            <a:pPr algn="l"/>
            <a:r>
              <a:rPr lang="fr-FR" sz="2800" dirty="0"/>
              <a:t>Aucun patient n’a nécessité un changement de prise en charge en raison de la progression.</a:t>
            </a:r>
          </a:p>
          <a:p>
            <a:pPr algn="l"/>
            <a:r>
              <a:rPr lang="fr-FR" sz="2800" dirty="0"/>
              <a:t>Aucune variable clinique ou biologique prédictive identifiée.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08370576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</TotalTime>
  <Words>325</Words>
  <Application>Microsoft Office PowerPoint</Application>
  <PresentationFormat>Panorámica</PresentationFormat>
  <Paragraphs>28</Paragraphs>
  <Slides>5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Tema de Office</vt:lpstr>
      <vt:lpstr>Utilité de la TDM de contrôle dans l’HSA traumatique légère (Darío Gijón et al.)</vt:lpstr>
      <vt:lpstr>Presentación de PowerPoint</vt:lpstr>
      <vt:lpstr>Presentación de PowerPoint</vt:lpstr>
      <vt:lpstr>Presentación de PowerPoint</vt:lpstr>
      <vt:lpstr>Presentación de PowerPoint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Darío Henares</dc:creator>
  <cp:lastModifiedBy>Darío Henares</cp:lastModifiedBy>
  <cp:revision>1</cp:revision>
  <dcterms:created xsi:type="dcterms:W3CDTF">2026-02-26T16:36:18Z</dcterms:created>
  <dcterms:modified xsi:type="dcterms:W3CDTF">2026-02-26T16:46:16Z</dcterms:modified>
</cp:coreProperties>
</file>