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7" r:id="rId2"/>
    <p:sldId id="300" r:id="rId3"/>
    <p:sldId id="283" r:id="rId4"/>
    <p:sldId id="281" r:id="rId5"/>
    <p:sldId id="296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/>
    <p:restoredTop sz="72629"/>
  </p:normalViewPr>
  <p:slideViewPr>
    <p:cSldViewPr snapToGrid="0" showGuides="1">
      <p:cViewPr varScale="1">
        <p:scale>
          <a:sx n="86" d="100"/>
          <a:sy n="86" d="100"/>
        </p:scale>
        <p:origin x="202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9A4A5-03D1-FC47-B237-EDB9BFCE65D5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DA466-6141-A94E-A207-977215F0D6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912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41D25-0911-724F-85B7-E7233D12BE2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4780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MA" b="0" i="0" dirty="0">
              <a:solidFill>
                <a:srgbClr val="333333"/>
              </a:solidFill>
              <a:effectLst/>
              <a:latin typeface="Montserrat" pitchFamily="2" charset="77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41D25-0911-724F-85B7-E7233D12BE2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93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41D25-0911-724F-85B7-E7233D12BE2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168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41D25-0911-724F-85B7-E7233D12BE2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1163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041D25-0911-724F-85B7-E7233D12BE2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18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385ED6-36F8-EA5C-5E24-2E707DA3C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39C506-4773-5863-FE75-CEBD7067B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6F58EE-3FF6-AF2E-F950-6308600C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7CC978-8B1C-F785-554E-A3CAE9EC5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413593-C5F3-FB5B-13CD-4BA4AC3A7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033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BF54A-320F-256B-5AF3-B2216D44A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D2A9DB-504B-F9E9-C53F-539B0F5C4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9C044C-FBAE-2784-1A56-5C13FD655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9DC0BD-D3AD-1090-0EE6-B31B7F825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B5DA49-D06C-735E-9F40-BED34046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213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6A2D5-9E0E-9548-FC23-AA2B4B662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E60285-B9B3-39D4-F615-440B1031F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A7A4A7-18E3-D64F-FC42-125AF5F81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9569EF-4857-1B38-5C6D-A34C7F36B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8F8269-9FEB-8B83-DFE6-8BC3D026B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771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D934B-0D11-85A0-2494-9904B64E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C2933C-AADE-96A0-6A90-E77D51291B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92DE9D-DCAA-5D85-DA37-6D16308F5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405655-80E6-1946-0AF2-2285C2239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29758F-8EB5-235C-A42A-08D7058E2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980FA8-2499-8183-1F92-59B1DEF35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4113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2BFF94-D429-C3AD-2AC3-22677B93F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E71703-0E9A-E9F0-279F-F7C0C0341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8EF1F2-484B-5B77-0499-A1DFFA466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B1D0E2-9CDE-4718-B9EA-941287A7C5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F499CD9-9DA7-3E1F-9902-E13F4FBA1C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A65572A-F51D-D74D-D8A9-8D8335A0A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F9E056-0850-014D-9A4C-9889E24F3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27E02C5-127D-D9CB-7B28-ABBCB3CA9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364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16B112-9AAC-CC40-F051-95365C370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D8DFB97-C31C-7905-78D4-04AA16024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32D689-3F48-B3E7-5D07-CE40E980F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99D830E-D6FC-5593-DF84-AE8B222BE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161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0609A0-E05F-F283-71F2-4F8E7C9F3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2B89F75-D375-83C4-28B0-A1C4F7680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FAA8D4-6D04-3FDF-2FA0-CE0985406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401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0A6506-1D03-D632-A193-E54C2653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556C08-F180-57D2-930B-1738D265D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7B6F7EB-57C5-6411-56DA-18705C0DE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D69A7E-72F3-C1D9-BB91-BFC1296DA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CC0484-E927-5CFD-6CA6-A56850FF3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C2C11F-AC63-74F4-8F79-733D85D99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825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E239C-0F8F-3EDF-5AD3-663C216A0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C0727C8-F92C-F682-A680-F9784C1127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489CD5-7B8B-21C8-3AFC-DFA400B42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58CDB3-6623-72DF-A652-4FF226A48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218C58-1386-F3A8-2F7B-52025469D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C33A9-5BD4-C019-E317-E3506BA6D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516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A3CC7-B0EB-2947-BA03-9775B9C74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19C262-0841-0937-AC1E-8E5A7C423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C03D5B-F09B-997F-00CC-04D6529DB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8A2DD0-C0B4-CE79-6CE2-21D7AC832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67F8C4-1C2C-791C-EFF6-A8BFB068A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27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51EA958-5622-1E80-24F9-11F867C8FF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A9AF9D1-21CE-437E-614A-A790367335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FAFF96-3950-357B-32EE-F325EC46D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62B11D-F380-63A0-90C9-C039F5962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EB0314-2479-D060-0E9E-B6A27F132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02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63D4E94-AF17-2446-A034-98085E9EA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C59828-0A13-9A92-F20A-D198BEA6E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71511D-0CD8-CCE0-3D69-2A69ECBB8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7435B-EACB-5046-9B69-981A67EE424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70F004-6C49-2A4D-FD2E-AC1B039D0A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646875-EDC1-9A22-CA10-3A5828F46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1A5C6-869A-DC4D-9A11-F709CEB9F3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727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C3FBCF-09BA-70AD-C895-99828004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RAPPEL ANATOMIQUE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B89408-A68E-516E-BF9F-AA5D3613E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123" y="3722825"/>
            <a:ext cx="3482731" cy="26569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30DA2A-18B1-B09A-01F4-6F49E4CD4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1407" y="643958"/>
            <a:ext cx="4935542" cy="27209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845F28-DC52-D144-6DEC-7A345AB6CE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4676" y="4112137"/>
            <a:ext cx="1622273" cy="23807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EF9B0A-E7E3-3856-2400-107B727CB213}"/>
              </a:ext>
            </a:extLst>
          </p:cNvPr>
          <p:cNvSpPr/>
          <p:nvPr/>
        </p:nvSpPr>
        <p:spPr>
          <a:xfrm>
            <a:off x="391886" y="1690688"/>
            <a:ext cx="6243237" cy="4802187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>
                <a:solidFill>
                  <a:schemeClr val="tx1"/>
                </a:solidFill>
              </a:rPr>
              <a:t>Conduit </a:t>
            </a:r>
            <a:r>
              <a:rPr lang="fr-MA" sz="2400" dirty="0" err="1">
                <a:solidFill>
                  <a:schemeClr val="tx1"/>
                </a:solidFill>
              </a:rPr>
              <a:t>membrano</a:t>
            </a:r>
            <a:r>
              <a:rPr lang="fr-MA" sz="2400" dirty="0">
                <a:solidFill>
                  <a:schemeClr val="tx1"/>
                </a:solidFill>
              </a:rPr>
              <a:t>-cartilagineux.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000" dirty="0">
                <a:solidFill>
                  <a:schemeClr val="tx1"/>
                </a:solidFill>
              </a:rPr>
              <a:t>Face postérieure : ¼ de la circonférence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000" dirty="0">
                <a:solidFill>
                  <a:schemeClr val="tx1"/>
                </a:solidFill>
              </a:rPr>
              <a:t>Partie antérieure : anneaux trachéaux </a:t>
            </a:r>
          </a:p>
          <a:p>
            <a:endParaRPr lang="fr-MA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MA" sz="2400" dirty="0">
                <a:solidFill>
                  <a:schemeClr val="tx1"/>
                </a:solidFill>
              </a:rPr>
              <a:t>Constituée de deux tuniques 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000" dirty="0">
                <a:solidFill>
                  <a:schemeClr val="tx1"/>
                </a:solidFill>
              </a:rPr>
              <a:t>Externe : </a:t>
            </a:r>
            <a:r>
              <a:rPr lang="fr-MA" sz="2000" dirty="0" err="1">
                <a:solidFill>
                  <a:schemeClr val="tx1"/>
                </a:solidFill>
              </a:rPr>
              <a:t>fibro</a:t>
            </a:r>
            <a:r>
              <a:rPr lang="fr-MA" sz="2000" dirty="0">
                <a:solidFill>
                  <a:schemeClr val="tx1"/>
                </a:solidFill>
              </a:rPr>
              <a:t>-musculo-cartilagineuse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000" dirty="0">
                <a:solidFill>
                  <a:schemeClr val="tx1"/>
                </a:solidFill>
              </a:rPr>
              <a:t>Interne : muqueuse. </a:t>
            </a:r>
          </a:p>
          <a:p>
            <a:pPr marL="3429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</a:rPr>
              <a:t>Epaisseur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paroi</a:t>
            </a:r>
            <a:r>
              <a:rPr lang="en-US" sz="2400" dirty="0">
                <a:solidFill>
                  <a:schemeClr val="tx1"/>
                </a:solidFill>
              </a:rPr>
              <a:t> :  1–3mm </a:t>
            </a:r>
            <a:endParaRPr lang="fr-MA" sz="240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MA" sz="2400" dirty="0">
                <a:solidFill>
                  <a:schemeClr val="tx1"/>
                </a:solidFill>
              </a:rPr>
              <a:t>Sur toute sa hauteur, la trachée est entourée d’un tissu </a:t>
            </a:r>
            <a:r>
              <a:rPr lang="fr-MA" sz="2400" dirty="0" err="1">
                <a:solidFill>
                  <a:schemeClr val="tx1"/>
                </a:solidFill>
              </a:rPr>
              <a:t>cellulo</a:t>
            </a:r>
            <a:r>
              <a:rPr lang="fr-MA" sz="2400" dirty="0">
                <a:solidFill>
                  <a:schemeClr val="tx1"/>
                </a:solidFill>
              </a:rPr>
              <a:t>-adipeux, jouant le rôle de séreuse et favorisant ses mouvements.</a:t>
            </a:r>
          </a:p>
        </p:txBody>
      </p:sp>
    </p:spTree>
    <p:extLst>
      <p:ext uri="{BB962C8B-B14F-4D97-AF65-F5344CB8AC3E}">
        <p14:creationId xmlns:p14="http://schemas.microsoft.com/office/powerpoint/2010/main" val="3979721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D640CB-1D5F-1065-F82B-245F5EEF2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SCANNER</a:t>
            </a:r>
            <a:r>
              <a:rPr lang="fr-FR" sz="4400" b="1" dirty="0">
                <a:solidFill>
                  <a:srgbClr val="002060"/>
                </a:solidFill>
              </a:rPr>
              <a:t> </a:t>
            </a:r>
            <a:endParaRPr lang="fr-FR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D411AC1-6775-2AD4-268A-96A95EBFE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107" y="2590874"/>
            <a:ext cx="3248659" cy="377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E54918-487A-75CC-E804-33DDA7F795B8}"/>
              </a:ext>
            </a:extLst>
          </p:cNvPr>
          <p:cNvSpPr/>
          <p:nvPr/>
        </p:nvSpPr>
        <p:spPr>
          <a:xfrm>
            <a:off x="4560913" y="1557672"/>
            <a:ext cx="2863989" cy="65246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accent5">
                    <a:lumMod val="50000"/>
                  </a:schemeClr>
                </a:solidFill>
              </a:rPr>
              <a:t>PHASE AIGUE 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3447FEB5-D867-3EFB-5692-1939652E5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972" y="2904443"/>
            <a:ext cx="4380068" cy="321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641A63-A430-1320-622A-464832A75FF6}"/>
              </a:ext>
            </a:extLst>
          </p:cNvPr>
          <p:cNvSpPr/>
          <p:nvPr/>
        </p:nvSpPr>
        <p:spPr>
          <a:xfrm>
            <a:off x="1965960" y="2481855"/>
            <a:ext cx="8412480" cy="40110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01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D640CB-1D5F-1065-F82B-245F5EEF2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SCANNER</a:t>
            </a:r>
            <a:r>
              <a:rPr lang="fr-FR" sz="4400" b="1" dirty="0">
                <a:solidFill>
                  <a:srgbClr val="002060"/>
                </a:solidFill>
              </a:rPr>
              <a:t> </a:t>
            </a:r>
            <a:endParaRPr lang="fr-FR" dirty="0"/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EFE437C9-C29C-ED98-9C8C-5D25F3FA3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681" y="2844824"/>
            <a:ext cx="3964826" cy="318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2D16E0-5B1D-1285-5CD2-F6370A0163E1}"/>
              </a:ext>
            </a:extLst>
          </p:cNvPr>
          <p:cNvSpPr/>
          <p:nvPr/>
        </p:nvSpPr>
        <p:spPr>
          <a:xfrm>
            <a:off x="1376628" y="1627162"/>
            <a:ext cx="3195372" cy="74416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accent5">
                    <a:lumMod val="50000"/>
                  </a:schemeClr>
                </a:solidFill>
              </a:rPr>
              <a:t>PHASE CHRONIQUE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B25E9B-3D79-6205-8D11-BE6C51229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395" y="2844824"/>
            <a:ext cx="3559781" cy="31836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89937F-7FEE-D063-34E0-CB60C6145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2592" y="703035"/>
            <a:ext cx="1605167" cy="134386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47290C9-6011-1E59-B1EC-DC1BDB0C5A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758811"/>
            <a:ext cx="1389773" cy="1232311"/>
          </a:xfrm>
          <a:prstGeom prst="rect">
            <a:avLst/>
          </a:prstGeom>
        </p:spPr>
      </p:pic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62A83364-14E0-B1A0-6237-E81BFA03CBCF}"/>
              </a:ext>
            </a:extLst>
          </p:cNvPr>
          <p:cNvSpPr/>
          <p:nvPr/>
        </p:nvSpPr>
        <p:spPr>
          <a:xfrm>
            <a:off x="7645285" y="1132650"/>
            <a:ext cx="812915" cy="438975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FCBC33-9D37-FE0F-5DC3-11568E7E587F}"/>
              </a:ext>
            </a:extLst>
          </p:cNvPr>
          <p:cNvSpPr/>
          <p:nvPr/>
        </p:nvSpPr>
        <p:spPr>
          <a:xfrm>
            <a:off x="1554480" y="2641995"/>
            <a:ext cx="8092440" cy="3635219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8D4495-DE4F-12B3-3F0A-C087D36CA94B}"/>
              </a:ext>
            </a:extLst>
          </p:cNvPr>
          <p:cNvSpPr/>
          <p:nvPr/>
        </p:nvSpPr>
        <p:spPr>
          <a:xfrm>
            <a:off x="9215233" y="5843474"/>
            <a:ext cx="2844573" cy="867479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Privilégier les acquisitions en expiration dynamique </a:t>
            </a:r>
            <a:r>
              <a:rPr lang="fr-FR" sz="2400" b="1" dirty="0">
                <a:solidFill>
                  <a:srgbClr val="FF0000"/>
                </a:solidFill>
              </a:rPr>
              <a:t>!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745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EC3129C-FA9D-789C-A591-F61B5E650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956" y="169101"/>
            <a:ext cx="4646852" cy="541035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8A4382-8CCB-4517-5221-3C9C254C85C6}"/>
              </a:ext>
            </a:extLst>
          </p:cNvPr>
          <p:cNvSpPr/>
          <p:nvPr/>
        </p:nvSpPr>
        <p:spPr>
          <a:xfrm>
            <a:off x="3915644" y="5833605"/>
            <a:ext cx="4181475" cy="854119"/>
          </a:xfrm>
          <a:prstGeom prst="rect">
            <a:avLst/>
          </a:prstGeom>
          <a:ln w="2222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2000" b="1" i="0" dirty="0">
                <a:solidFill>
                  <a:srgbClr val="0A0A0A"/>
                </a:solidFill>
                <a:effectLst/>
                <a:latin typeface="Google Sans"/>
              </a:rPr>
              <a:t>CLASSIFICATION DE MYER-COTTON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036397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451598-8411-7589-18E7-326CEED16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DIAGNOSTICS DIFFÉRENTIELS </a:t>
            </a:r>
          </a:p>
        </p:txBody>
      </p:sp>
      <p:pic>
        <p:nvPicPr>
          <p:cNvPr id="8194" name="Picture 2" descr="Comment penser en anglais ?">
            <a:extLst>
              <a:ext uri="{FF2B5EF4-FFF2-40B4-BE49-F238E27FC236}">
                <a16:creationId xmlns:a16="http://schemas.microsoft.com/office/drawing/2014/main" id="{12889402-EA3A-B6DC-5DE2-7A2CD64AB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056" y="392960"/>
            <a:ext cx="1751012" cy="116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273C98-1FF7-0C25-D311-AA302D6F52E9}"/>
              </a:ext>
            </a:extLst>
          </p:cNvPr>
          <p:cNvSpPr/>
          <p:nvPr/>
        </p:nvSpPr>
        <p:spPr>
          <a:xfrm>
            <a:off x="755072" y="2145725"/>
            <a:ext cx="2209800" cy="1066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Epaississement </a:t>
            </a:r>
          </a:p>
          <a:p>
            <a:pPr algn="ctr"/>
            <a:r>
              <a:rPr lang="fr-FR" b="1" dirty="0"/>
              <a:t>Diffus 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C73BFE-BF3E-C9DD-BD01-2AE947F6979E}"/>
              </a:ext>
            </a:extLst>
          </p:cNvPr>
          <p:cNvSpPr/>
          <p:nvPr/>
        </p:nvSpPr>
        <p:spPr>
          <a:xfrm>
            <a:off x="4630396" y="2351314"/>
            <a:ext cx="3812960" cy="575479"/>
          </a:xfrm>
          <a:prstGeom prst="rect">
            <a:avLst/>
          </a:prstGeom>
          <a:ln w="254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200" b="1" dirty="0">
                <a:solidFill>
                  <a:schemeClr val="accent6">
                    <a:lumMod val="50000"/>
                  </a:schemeClr>
                </a:solidFill>
              </a:rPr>
              <a:t>Maladies inflammatoires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6B0AA56-5FCE-7C67-FC9C-E0CD55D65773}"/>
              </a:ext>
            </a:extLst>
          </p:cNvPr>
          <p:cNvSpPr/>
          <p:nvPr/>
        </p:nvSpPr>
        <p:spPr>
          <a:xfrm>
            <a:off x="4931391" y="3429000"/>
            <a:ext cx="6635175" cy="2247405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fr-FR" sz="2000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tx1"/>
                </a:solidFill>
              </a:rPr>
              <a:t>Granulomatose avec </a:t>
            </a:r>
            <a:r>
              <a:rPr lang="fr-FR" sz="2000" b="1" dirty="0" err="1">
                <a:solidFill>
                  <a:schemeClr val="tx1"/>
                </a:solidFill>
              </a:rPr>
              <a:t>polyangéite</a:t>
            </a:r>
            <a:r>
              <a:rPr lang="fr-FR" sz="2000" b="1" dirty="0">
                <a:solidFill>
                  <a:schemeClr val="tx1"/>
                </a:solidFill>
              </a:rPr>
              <a:t> : Maladie de Wegener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b="1" dirty="0" err="1">
                <a:solidFill>
                  <a:schemeClr val="tx1"/>
                </a:solidFill>
              </a:rPr>
              <a:t>Polychondrite</a:t>
            </a:r>
            <a:r>
              <a:rPr lang="fr-FR" sz="2000" b="1" dirty="0">
                <a:solidFill>
                  <a:schemeClr val="tx1"/>
                </a:solidFill>
              </a:rPr>
              <a:t> chronique atrophiante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b="1" dirty="0" err="1">
                <a:solidFill>
                  <a:schemeClr val="tx1"/>
                </a:solidFill>
              </a:rPr>
              <a:t>Trachéobronchopathie</a:t>
            </a:r>
            <a:r>
              <a:rPr lang="fr-FR" sz="2000" b="1" dirty="0">
                <a:solidFill>
                  <a:schemeClr val="tx1"/>
                </a:solidFill>
              </a:rPr>
              <a:t> </a:t>
            </a:r>
            <a:r>
              <a:rPr lang="fr-FR" sz="2000" b="1" dirty="0" err="1">
                <a:solidFill>
                  <a:schemeClr val="tx1"/>
                </a:solidFill>
              </a:rPr>
              <a:t>ostéochondroplastique</a:t>
            </a:r>
            <a:endParaRPr lang="fr-FR" sz="2000" b="1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tx1"/>
                </a:solidFill>
              </a:rPr>
              <a:t>Amylose </a:t>
            </a:r>
            <a:endParaRPr lang="fr-FR" sz="14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fr-FR" sz="1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4" name="Flèche vers la droite 33">
            <a:extLst>
              <a:ext uri="{FF2B5EF4-FFF2-40B4-BE49-F238E27FC236}">
                <a16:creationId xmlns:a16="http://schemas.microsoft.com/office/drawing/2014/main" id="{F3AA4215-AF49-B5B3-8837-1A7FBC6BF07B}"/>
              </a:ext>
            </a:extLst>
          </p:cNvPr>
          <p:cNvSpPr/>
          <p:nvPr/>
        </p:nvSpPr>
        <p:spPr>
          <a:xfrm>
            <a:off x="3308430" y="2442161"/>
            <a:ext cx="978408" cy="484632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24839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98</Words>
  <Application>Microsoft Macintosh PowerPoint</Application>
  <PresentationFormat>Grand écran</PresentationFormat>
  <Paragraphs>32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Google Sans</vt:lpstr>
      <vt:lpstr>Montserrat</vt:lpstr>
      <vt:lpstr>Thème Office</vt:lpstr>
      <vt:lpstr>RAPPEL ANATOMIQUE </vt:lpstr>
      <vt:lpstr>SCANNER </vt:lpstr>
      <vt:lpstr>SCANNER </vt:lpstr>
      <vt:lpstr>Présentation PowerPoint</vt:lpstr>
      <vt:lpstr>DIAGNOSTICS DIFFÉRENTIELS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RAPPEL ANATOMIQUE </dc:title>
  <dc:creator>Nawal Mabrouk</dc:creator>
  <cp:lastModifiedBy>Nawal Mabrouk</cp:lastModifiedBy>
  <cp:revision>2</cp:revision>
  <dcterms:created xsi:type="dcterms:W3CDTF">2026-02-27T22:57:16Z</dcterms:created>
  <dcterms:modified xsi:type="dcterms:W3CDTF">2026-02-27T23:11:04Z</dcterms:modified>
</cp:coreProperties>
</file>