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CC9E3-75AD-88EE-B25F-8E5D6497B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79274A-1DD6-BFCA-A541-DEAD39D9B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093010-6CDA-256E-5D7D-45E48849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D5A10D-49DD-A336-2A70-085D0283A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48DF25-DE8A-60E0-463A-2E5970FCB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97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BEC10E-DDED-45C5-3D05-CAF49EC4F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0732A9-8573-1215-101E-4D49D0DC9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08241F-08A8-706C-F9E9-215F17AE2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08EC7C-37F3-CC58-2168-CA59797B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E86FCD-F617-CCE3-F7C4-5980C7E2D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61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F0A7-37CC-DE88-BB4B-F11E8D6D6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A9A95-9F34-9579-4D64-B31DB2164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03DF7E-7A45-EA75-93C2-EBB6D683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10A1C4-7B92-C77C-0B85-D4BC2CB47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B28D07-BDF3-5F54-3553-34D9715B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91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1D1A0A-F773-2ED4-D67E-2A90F375A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DEA328-712B-0F68-83EE-A2BC239D3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C62407-EAF2-ADD4-80B7-B75CDC102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2D5A25-694C-4C54-0726-68FA19A7D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C3580D-A5A3-E014-693A-285EC616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1A1FFA-A5C4-1F6E-B4C8-D27660169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70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382B8-4610-AF18-56B2-85210AED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98C448-BF33-87B0-166E-0D61F42A6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107FA8-C849-67E6-FCA9-9D1B2488B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C469C8-B399-54B5-082B-C5883082F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80B37C-F660-8AAB-192F-D8D64F38B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E8F59C-2953-AF27-E30E-3045BB9C5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6FB81D-87CF-B9C0-6944-777E0ACC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741EBB6-E79F-42F8-6F11-A47C53F8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80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83BA8-B861-E32A-E4BF-EAE71C5B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49117F-1B10-EDF5-6B16-180851A48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B4F582-5B73-F670-CA4A-F0217E85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1E3772-F3C9-E09C-CAE5-B032BFF8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40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027B12F-62C2-D4C7-6129-8C91B4E34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363A557-6D7B-B2BA-3041-819A2C0F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B4E2C1-3237-38A1-7C24-FC771912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77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D7B6EB-1400-C150-8B19-254F01B9A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2B9DA1-5AF7-8256-D4CD-1C24B4305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5425AA-1222-84D8-9EBD-60A229E2D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59FCD3-3710-90EC-4843-A7CA760B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B60566-862F-D18B-CD7C-CD71CBB6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6A58AA-21E2-9148-14F3-FC8267F65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66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A2261-62C6-B97D-1371-A43E95103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83BD1A7-2DB8-0183-77BA-BD4518F32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D4BFAC-CFDD-A495-2DCA-9CED38545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2CEE2E-4896-2208-D22D-D237EB71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E723C9-586B-EBCD-1EC7-2F551887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6105E0-C427-61DD-917A-F3733E61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39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3C0E6-DE5E-4FAE-347B-2F6F7B2C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95B177-714D-506A-4286-75CA7BDEF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BEBA1D-26A0-F5B7-8AF4-90D2E013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D7E2B0-E99A-37B8-A725-B9DE916E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61FE1-625F-6EE9-446A-0F936DD07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88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DA15B10-2E6C-34DB-1F8B-F524CF32F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3585E2-40D8-5010-3A79-7A420F53D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8C6115-E018-F142-38B9-D3514280F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5A300F-98CD-B99F-85E5-2E41ECDA4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9A365A-0E2B-6014-D4CC-C05750876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92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94A2069-B39D-8F42-B1FB-D0716124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5F9FB6-3CB2-AAC9-8F81-1A08B6F61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7E1AD0-D6C4-6FCB-7F31-AE27DA3A0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C8D9-15FB-47B2-9EB1-0125BCF0EBF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761021-2C67-EBC2-73DE-D4B25CA2A9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B23332-0625-11DC-AE4B-A664DE86E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EC7CD-AC7D-4EB3-ADD1-220B98B92B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87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3DF4E1C-100F-12AA-8A31-EC8ECDDABA69}"/>
              </a:ext>
            </a:extLst>
          </p:cNvPr>
          <p:cNvSpPr/>
          <p:nvPr/>
        </p:nvSpPr>
        <p:spPr>
          <a:xfrm>
            <a:off x="876300" y="1910080"/>
            <a:ext cx="10764520" cy="232664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fr-FR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fr-FR" sz="5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MALADIE DE HIRSHPRUNG :</a:t>
            </a:r>
          </a:p>
          <a:p>
            <a:pPr algn="ctr"/>
            <a:r>
              <a:rPr lang="fr-FR" sz="4000" b="1" dirty="0">
                <a:solidFill>
                  <a:srgbClr val="0070C0"/>
                </a:solidFill>
              </a:rPr>
              <a:t>CE QUE L’IMAGERIE PEUT MASQUER !</a:t>
            </a:r>
            <a:br>
              <a:rPr lang="fr-FR" sz="9600" b="1" dirty="0">
                <a:solidFill>
                  <a:srgbClr val="0070C0"/>
                </a:solidFill>
              </a:rPr>
            </a:br>
            <a:endParaRPr lang="fr-FR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fr-FR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337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FFA10-8E0A-D4C3-B3D5-E868DFE26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FORME RECTO-SIGMOIDIENNE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82441F7-ABEE-A7FE-F797-CD5549337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1361" y="1770000"/>
            <a:ext cx="3119120" cy="36091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310550-4557-728F-4D05-6C57B9119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770000"/>
            <a:ext cx="2780926" cy="36091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41590BA-5B13-0FCE-ABAF-F145DDBD2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880" y="1763904"/>
            <a:ext cx="2780926" cy="361524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2181FEE-DDCD-52A4-57D3-2DA5021CDBFE}"/>
              </a:ext>
            </a:extLst>
          </p:cNvPr>
          <p:cNvSpPr txBox="1"/>
          <p:nvPr/>
        </p:nvSpPr>
        <p:spPr>
          <a:xfrm>
            <a:off x="324671" y="5458456"/>
            <a:ext cx="41539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b="1" dirty="0"/>
              <a:t>Radiographie thoraco-abdominal de face objectivant  une importante distension colique ( flèche jaune ) avec vacuité pelvienne ( étoile ) 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0E38A8-F1A1-8E8C-7BAC-01342567B050}"/>
              </a:ext>
            </a:extLst>
          </p:cNvPr>
          <p:cNvSpPr txBox="1"/>
          <p:nvPr/>
        </p:nvSpPr>
        <p:spPr>
          <a:xfrm>
            <a:off x="5553149" y="5458456"/>
            <a:ext cx="61598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b="1" dirty="0"/>
              <a:t>Clichés réalisés pendant (A) et après 24 H ( B) du lavement opaque objectivant une zone de disparité de calibre au niveau de la région recto-</a:t>
            </a:r>
            <a:r>
              <a:rPr lang="fr-FR" b="1" dirty="0" err="1"/>
              <a:t>sigmoidienne</a:t>
            </a:r>
            <a:r>
              <a:rPr lang="fr-FR" b="1" dirty="0"/>
              <a:t> avec retard d’évacuation du produit de contraste (tête de flèche ) 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2B4BD9-84A1-E5CC-D483-22CBC5FD2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179" y="5064761"/>
            <a:ext cx="241484" cy="31438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140B9B-1A98-3859-5313-935EC4CF8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852717">
            <a:off x="1138914" y="2263635"/>
            <a:ext cx="506012" cy="298730"/>
          </a:xfrm>
          <a:prstGeom prst="rect">
            <a:avLst/>
          </a:prstGeom>
        </p:spPr>
      </p:pic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8FFED2FF-8B51-73C7-6134-B6BC2DBB9776}"/>
              </a:ext>
            </a:extLst>
          </p:cNvPr>
          <p:cNvSpPr/>
          <p:nvPr/>
        </p:nvSpPr>
        <p:spPr>
          <a:xfrm rot="14746704">
            <a:off x="6860924" y="2944187"/>
            <a:ext cx="206240" cy="518160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B33A76A-7CED-1956-F41D-856CB17AE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5167" y="3919717"/>
            <a:ext cx="377985" cy="23776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DFFA29C-A537-1A7A-877A-6C80AA0231A0}"/>
              </a:ext>
            </a:extLst>
          </p:cNvPr>
          <p:cNvSpPr txBox="1"/>
          <p:nvPr/>
        </p:nvSpPr>
        <p:spPr>
          <a:xfrm>
            <a:off x="5826761" y="5009813"/>
            <a:ext cx="33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D5BF831-61BC-0106-0C25-DD22C6B8E406}"/>
              </a:ext>
            </a:extLst>
          </p:cNvPr>
          <p:cNvSpPr txBox="1"/>
          <p:nvPr/>
        </p:nvSpPr>
        <p:spPr>
          <a:xfrm>
            <a:off x="8818880" y="5009813"/>
            <a:ext cx="37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02406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04484-F266-DB78-33FB-904A2600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133881"/>
            <a:ext cx="10515600" cy="1325563"/>
          </a:xfrm>
        </p:spPr>
        <p:txBody>
          <a:bodyPr/>
          <a:lstStyle/>
          <a:p>
            <a:pPr algn="ctr"/>
            <a:r>
              <a:rPr lang="fr-FR" b="1" u="sng" dirty="0"/>
              <a:t>ILÉUS MÉCONIAL 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06825C7-A37F-9EDC-574D-2AC1ACA85B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9385" y="1589088"/>
            <a:ext cx="3322608" cy="39200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BCF3D8-E7DC-78D2-41E5-292BD2A2C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566" y="1589088"/>
            <a:ext cx="3438442" cy="3920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183344-E5DF-7C62-40C8-0E2D18B4ACE9}"/>
              </a:ext>
            </a:extLst>
          </p:cNvPr>
          <p:cNvSpPr txBox="1"/>
          <p:nvPr/>
        </p:nvSpPr>
        <p:spPr>
          <a:xfrm>
            <a:off x="1483360" y="5800789"/>
            <a:ext cx="89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b="1" dirty="0"/>
              <a:t>Clichés de face (A) et de profil (B) réalisés pendant un lavement opaque objectivant des </a:t>
            </a:r>
            <a:r>
              <a:rPr lang="fr-FR" sz="1800" b="1" dirty="0"/>
              <a:t>opacités granitées ( flèches oranges </a:t>
            </a:r>
            <a:r>
              <a:rPr lang="fr-FR" b="1" dirty="0"/>
              <a:t>) </a:t>
            </a:r>
            <a:r>
              <a:rPr lang="fr-FR" sz="1800" b="1" dirty="0"/>
              <a:t>en rapport avec un méconium épais avec dilatation des anses en amont de l’obstacle ( étoiles ) .</a:t>
            </a:r>
            <a:endParaRPr lang="fr-FR" b="1" dirty="0"/>
          </a:p>
        </p:txBody>
      </p:sp>
      <p:sp>
        <p:nvSpPr>
          <p:cNvPr id="7" name="Flèche : haut 6">
            <a:extLst>
              <a:ext uri="{FF2B5EF4-FFF2-40B4-BE49-F238E27FC236}">
                <a16:creationId xmlns:a16="http://schemas.microsoft.com/office/drawing/2014/main" id="{7CBF7E9E-01A8-3034-21D1-58F98E78549B}"/>
              </a:ext>
            </a:extLst>
          </p:cNvPr>
          <p:cNvSpPr/>
          <p:nvPr/>
        </p:nvSpPr>
        <p:spPr>
          <a:xfrm rot="14195635">
            <a:off x="4335383" y="3193926"/>
            <a:ext cx="139197" cy="487680"/>
          </a:xfrm>
          <a:prstGeom prst="up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34212D-4A06-20A5-966A-06DC7FC73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539192">
            <a:off x="7394427" y="2282938"/>
            <a:ext cx="451143" cy="341406"/>
          </a:xfrm>
          <a:prstGeom prst="rect">
            <a:avLst/>
          </a:prstGeom>
        </p:spPr>
      </p:pic>
      <p:sp>
        <p:nvSpPr>
          <p:cNvPr id="9" name="Étoile : 5 branches 8">
            <a:extLst>
              <a:ext uri="{FF2B5EF4-FFF2-40B4-BE49-F238E27FC236}">
                <a16:creationId xmlns:a16="http://schemas.microsoft.com/office/drawing/2014/main" id="{5066456E-DCD0-2D8F-0F3A-8782083DED91}"/>
              </a:ext>
            </a:extLst>
          </p:cNvPr>
          <p:cNvSpPr/>
          <p:nvPr/>
        </p:nvSpPr>
        <p:spPr>
          <a:xfrm>
            <a:off x="8432800" y="3352800"/>
            <a:ext cx="254000" cy="27731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0BE5E4-FE43-9CB8-DB24-A2368972C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320" y="3428999"/>
            <a:ext cx="292633" cy="31701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5D7769E-8F18-7C6C-9F7B-D90044EA0D86}"/>
              </a:ext>
            </a:extLst>
          </p:cNvPr>
          <p:cNvSpPr txBox="1"/>
          <p:nvPr/>
        </p:nvSpPr>
        <p:spPr>
          <a:xfrm>
            <a:off x="2041451" y="5114260"/>
            <a:ext cx="31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F0750D-F032-D00A-BC18-B13575271B1A}"/>
              </a:ext>
            </a:extLst>
          </p:cNvPr>
          <p:cNvSpPr txBox="1"/>
          <p:nvPr/>
        </p:nvSpPr>
        <p:spPr>
          <a:xfrm>
            <a:off x="6259566" y="5114260"/>
            <a:ext cx="35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19591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2C50F-3E19-343F-56F1-A5E180412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440" y="253365"/>
            <a:ext cx="10515600" cy="1325563"/>
          </a:xfrm>
        </p:spPr>
        <p:txBody>
          <a:bodyPr/>
          <a:lstStyle/>
          <a:p>
            <a:pPr algn="ctr"/>
            <a:r>
              <a:rPr lang="fr-FR" b="1" u="sng" dirty="0"/>
              <a:t>SYNDROME DU PETIT COLON GAUCHE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DBA6057-D922-D0A3-C6EA-260AB2D0D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0643" y="1578928"/>
            <a:ext cx="3449321" cy="40192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C7F3A6-A737-0D3B-6D95-D26712429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641" y="1578928"/>
            <a:ext cx="3449321" cy="40192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4D8F669-ABB3-E407-2B78-B56BBD5B8A75}"/>
              </a:ext>
            </a:extLst>
          </p:cNvPr>
          <p:cNvSpPr txBox="1"/>
          <p:nvPr/>
        </p:nvSpPr>
        <p:spPr>
          <a:xfrm>
            <a:off x="2178593" y="5810071"/>
            <a:ext cx="7213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fr-FR" b="1" dirty="0"/>
              <a:t>Clichés de face (A) et de profil (B) réalisés au cours d’un lavement opaque objectivant un petit colon gauche ( flèches jaunes ) avec distension du segment colique d’amont ( flèche bleu) .</a:t>
            </a:r>
          </a:p>
        </p:txBody>
      </p:sp>
      <p:sp>
        <p:nvSpPr>
          <p:cNvPr id="9" name="Flèche : haut 8">
            <a:extLst>
              <a:ext uri="{FF2B5EF4-FFF2-40B4-BE49-F238E27FC236}">
                <a16:creationId xmlns:a16="http://schemas.microsoft.com/office/drawing/2014/main" id="{D6C1EF6E-370E-2358-2A30-C427D04257DA}"/>
              </a:ext>
            </a:extLst>
          </p:cNvPr>
          <p:cNvSpPr/>
          <p:nvPr/>
        </p:nvSpPr>
        <p:spPr>
          <a:xfrm rot="14975342">
            <a:off x="9162085" y="3355233"/>
            <a:ext cx="185901" cy="494073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 : haut 10">
            <a:extLst>
              <a:ext uri="{FF2B5EF4-FFF2-40B4-BE49-F238E27FC236}">
                <a16:creationId xmlns:a16="http://schemas.microsoft.com/office/drawing/2014/main" id="{ACC2053E-663E-6555-8AF2-23C428C2C801}"/>
              </a:ext>
            </a:extLst>
          </p:cNvPr>
          <p:cNvSpPr/>
          <p:nvPr/>
        </p:nvSpPr>
        <p:spPr>
          <a:xfrm rot="6134302">
            <a:off x="2921696" y="2333141"/>
            <a:ext cx="180880" cy="568827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422DBC3-B2D9-D55D-CEF8-DD455F567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5" y="3279635"/>
            <a:ext cx="506012" cy="29873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64E9197-2153-BF40-2B4C-5B5CE7E21088}"/>
              </a:ext>
            </a:extLst>
          </p:cNvPr>
          <p:cNvSpPr txBox="1"/>
          <p:nvPr/>
        </p:nvSpPr>
        <p:spPr>
          <a:xfrm>
            <a:off x="1945641" y="5217779"/>
            <a:ext cx="406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AA01FD5-D384-E022-CB55-02FD229AA1A8}"/>
              </a:ext>
            </a:extLst>
          </p:cNvPr>
          <p:cNvSpPr txBox="1"/>
          <p:nvPr/>
        </p:nvSpPr>
        <p:spPr>
          <a:xfrm>
            <a:off x="6390643" y="5217779"/>
            <a:ext cx="406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071837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169</Words>
  <Application>Microsoft Office PowerPoint</Application>
  <PresentationFormat>Grand écran</PresentationFormat>
  <Paragraphs>17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Thème Office</vt:lpstr>
      <vt:lpstr>Présentation PowerPoint</vt:lpstr>
      <vt:lpstr>FORME RECTO-SIGMOIDIENNE</vt:lpstr>
      <vt:lpstr>ILÉUS MÉCONIAL  </vt:lpstr>
      <vt:lpstr>SYNDROME DU PETIT COLON GAUCHE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Lenovo</cp:lastModifiedBy>
  <cp:revision>4</cp:revision>
  <dcterms:created xsi:type="dcterms:W3CDTF">2026-02-28T16:52:48Z</dcterms:created>
  <dcterms:modified xsi:type="dcterms:W3CDTF">2026-02-28T22:52:32Z</dcterms:modified>
</cp:coreProperties>
</file>