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D4C8A-BC72-348C-BDCC-81C349A42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6243FCF-23AB-00E4-5685-627E66C15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A1F343-7BA6-2E91-ABEF-FAF509B1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BC4FBE-F221-BB6C-03E8-72040343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8F1C06-F590-F768-CB70-A6EA1ECA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04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9E512-467B-8F76-AC24-168EF14E4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CA6D86-5B28-641C-AAFD-A1EC624FB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CA5F2E-6FE3-0E6E-E61A-5BE6A0965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DABB75-E682-5EA2-4008-CDB0E4797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B659D4-508A-2334-276F-9932CA15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53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97E88-D4FA-29BA-B9F4-B82E0F0D0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7BFB2A-B5A0-80EE-236C-6132B9CD5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90EA43-E9F3-0B18-65CB-2B2425CD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131952-99C4-2309-32D5-3BF7B196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8770D-6D04-2B34-733D-282A0826A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400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E0AAA3-8714-4A53-DF96-FC47C2410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B6A1C6-2304-5722-FD18-8C1B2E286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76C478-A057-EC56-D239-CECBF0984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0F7950-7AA3-83F8-0008-AE04F1861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C15904-D59F-FFD5-B5AB-05FF8E8A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F57C8A-22A1-B9BB-6051-F532F8508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16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7D7B3-EA06-0F99-8BC7-25C195D04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49CE71-1944-6BDC-3F79-415853EA3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0F97BC-03E8-278A-D1E9-97FF04837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CCADBCD-3589-0836-F643-3FE227C9B9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857A8B-7604-1D1E-84F4-70CCA65D6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9D8F72D-18A0-C059-EFEB-8702EE431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EF6E20-843B-C404-E7E9-B070137C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063A21C-2275-87E5-A59F-253EC1E3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75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F03C85-9E3D-F375-D4BB-AC1D08DE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27EB64-0F52-C3B3-B866-545FE104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59BE89-06EB-BB48-0197-F0CFE9041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D37CAB-2E4F-2BC4-9B50-C09362702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24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D63877F-5439-6936-D489-DC46D67D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24ECB8A-9DF0-E8DD-782C-80084B264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3B9716-9C02-332E-9DAC-E8545DF45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47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3D2575-33A5-2808-578E-693F4FB0C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E62B63-05E2-7C53-22F6-86C4A430B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1C7088-1B7C-1918-FE28-F4C5D8D40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6796EA-B2B9-B76F-A381-32EDB5FA5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939745-218A-14E9-DAF7-8F6443D6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0A744C-F373-50C6-1939-7B2A321A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A36ECB-0D9C-BBFA-2C81-827EE7B32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728702A-6514-C1C8-336B-812EED053C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A251F4E-CFF3-0C2B-70BE-8F9E41F13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B4E875-3935-1D2E-8BE4-5273CC2E5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C0E4A7-9293-EB35-84B1-973B3F4CD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54A8FD-B0EA-FCDF-D6E0-245321893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806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CE9FF-8BD6-20FE-2232-7C9C10568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FE3C88E-7A61-3891-5DEE-29B207BD1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3D58ED-3C44-9E88-5A53-0A5A225C5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A8BEC3-55C9-C02A-9EF4-489738FF2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ED7C6E-55FA-8782-FF65-DD5CE1600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31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E3FD2B-1C47-C1B0-5CE8-8AAF2DCD4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F8E63A-EA2F-A57E-4930-5EB2232EF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818786-85AA-E738-2692-DA3BA184A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310772-BC28-D314-6DFF-ED778743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F8E9DD-A35D-6E53-0116-03E6805A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339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70586D-8F6F-B8F1-FA19-E12726230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A1846C-108B-99C5-45A8-0CA07C459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56A38-F35E-A8D5-7AA2-9E0B43A81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77B62-F32D-4056-B76E-CA35F3AE52B2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E10921-4B6D-6447-E54A-9D5C7A99B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C7F160-5D99-768E-3A57-228F49D80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ECB90-7012-453C-B024-4115FF8F3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27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CE96ACD-B2B1-35CE-300F-E8B24D496B77}"/>
              </a:ext>
            </a:extLst>
          </p:cNvPr>
          <p:cNvSpPr txBox="1">
            <a:spLocks/>
          </p:cNvSpPr>
          <p:nvPr/>
        </p:nvSpPr>
        <p:spPr>
          <a:xfrm>
            <a:off x="838200" y="472910"/>
            <a:ext cx="10515600" cy="121777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rgbClr val="880828"/>
                </a:solidFill>
                <a:latin typeface="+mn-lt"/>
                <a:ea typeface="+mn-ea"/>
                <a:cs typeface="+mn-cs"/>
              </a:rPr>
              <a:t>Signes radiologiques</a:t>
            </a:r>
            <a:br>
              <a:rPr lang="fr-FR" sz="3600" b="1" dirty="0">
                <a:solidFill>
                  <a:srgbClr val="880828"/>
                </a:solidFill>
                <a:latin typeface="+mn-lt"/>
                <a:ea typeface="+mn-ea"/>
                <a:cs typeface="+mn-cs"/>
              </a:rPr>
            </a:br>
            <a:r>
              <a:rPr lang="fr-FR" sz="3600" b="1" dirty="0">
                <a:solidFill>
                  <a:srgbClr val="880828"/>
                </a:solidFill>
                <a:latin typeface="+mn-lt"/>
                <a:ea typeface="+mn-ea"/>
                <a:cs typeface="+mn-cs"/>
              </a:rPr>
              <a:t>Radiographie standard du thorax </a:t>
            </a:r>
            <a:endParaRPr lang="fr-FR" sz="3200" dirty="0">
              <a:latin typeface="+mn-lt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41F3160-07E3-1CD8-EAC8-AD42E3B10C85}"/>
              </a:ext>
            </a:extLst>
          </p:cNvPr>
          <p:cNvSpPr txBox="1">
            <a:spLocks/>
          </p:cNvSpPr>
          <p:nvPr/>
        </p:nvSpPr>
        <p:spPr>
          <a:xfrm>
            <a:off x="1013984" y="2033752"/>
            <a:ext cx="4828365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Elément central du diagnostic. </a:t>
            </a:r>
          </a:p>
          <a:p>
            <a:r>
              <a:rPr lang="fr-FR" dirty="0"/>
              <a:t>Affirme le diagnostic (80% )</a:t>
            </a:r>
          </a:p>
          <a:p>
            <a:pPr lvl="1"/>
            <a:r>
              <a:rPr lang="fr-FR" b="1" dirty="0"/>
              <a:t>Face</a:t>
            </a:r>
            <a:r>
              <a:rPr lang="fr-FR" dirty="0"/>
              <a:t>: Bandes d’</a:t>
            </a:r>
            <a:r>
              <a:rPr lang="fr-FR" dirty="0" err="1"/>
              <a:t>hyperclartés</a:t>
            </a:r>
            <a:r>
              <a:rPr lang="fr-FR" dirty="0"/>
              <a:t> linéaires verticales, le long du médiastin et des contours cardiaques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345EA0-FBA2-A673-CA3F-06583866C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294" y="1690688"/>
            <a:ext cx="4828366" cy="4576778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B056CDC-F6BA-A849-2364-E1E01477891D}"/>
              </a:ext>
            </a:extLst>
          </p:cNvPr>
          <p:cNvCxnSpPr>
            <a:cxnSpLocks/>
          </p:cNvCxnSpPr>
          <p:nvPr/>
        </p:nvCxnSpPr>
        <p:spPr>
          <a:xfrm flipH="1">
            <a:off x="9719534" y="3108960"/>
            <a:ext cx="655320" cy="32004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374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FBC24F-239E-C68E-A2DC-33722206A68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rgbClr val="880828"/>
                </a:solidFill>
                <a:latin typeface="+mn-lt"/>
                <a:ea typeface="+mn-ea"/>
                <a:cs typeface="+mn-cs"/>
              </a:rPr>
              <a:t>Signes radiologiques</a:t>
            </a:r>
            <a:br>
              <a:rPr lang="fr-FR" sz="3600" b="1" dirty="0">
                <a:solidFill>
                  <a:srgbClr val="880828"/>
                </a:solidFill>
                <a:latin typeface="+mn-lt"/>
                <a:ea typeface="+mn-ea"/>
                <a:cs typeface="+mn-cs"/>
              </a:rPr>
            </a:br>
            <a:r>
              <a:rPr lang="fr-FR" sz="3600" b="1" dirty="0">
                <a:solidFill>
                  <a:srgbClr val="880828"/>
                </a:solidFill>
                <a:latin typeface="+mn-lt"/>
                <a:ea typeface="+mn-ea"/>
                <a:cs typeface="+mn-cs"/>
              </a:rPr>
              <a:t>Radiographie standard du thorax</a:t>
            </a:r>
            <a:endParaRPr lang="fr-FR" sz="3600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A8E85C-BF23-CA65-51D6-9CC3BE29D20A}"/>
              </a:ext>
            </a:extLst>
          </p:cNvPr>
          <p:cNvSpPr txBox="1">
            <a:spLocks/>
          </p:cNvSpPr>
          <p:nvPr/>
        </p:nvSpPr>
        <p:spPr>
          <a:xfrm>
            <a:off x="1234966" y="2001345"/>
            <a:ext cx="508476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Profil</a:t>
            </a:r>
            <a:r>
              <a:rPr lang="fr-FR" dirty="0"/>
              <a:t> : clarté rétro-sternale ou lignes claires bordant la crosse de l'aorte ou la paroi antérieure de la trachée.</a:t>
            </a:r>
          </a:p>
          <a:p>
            <a:r>
              <a:rPr lang="fr-FR" dirty="0"/>
              <a:t>Association ( emphysème sous-cutané et/ou pneumothorax).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656940-629C-3009-8C27-AF53467D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385" y="1608082"/>
            <a:ext cx="4050019" cy="4489035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E9AF758-004F-4A2C-CC4C-1B109B9D7591}"/>
              </a:ext>
            </a:extLst>
          </p:cNvPr>
          <p:cNvCxnSpPr>
            <a:cxnSpLocks/>
          </p:cNvCxnSpPr>
          <p:nvPr/>
        </p:nvCxnSpPr>
        <p:spPr>
          <a:xfrm flipH="1">
            <a:off x="10684818" y="3133166"/>
            <a:ext cx="319514" cy="29671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88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F8C90C-93D5-D516-F005-76CBF7A4B0E9}"/>
              </a:ext>
            </a:extLst>
          </p:cNvPr>
          <p:cNvSpPr txBox="1">
            <a:spLocks/>
          </p:cNvSpPr>
          <p:nvPr/>
        </p:nvSpPr>
        <p:spPr>
          <a:xfrm>
            <a:off x="949512" y="784411"/>
            <a:ext cx="5667259" cy="55357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D’autres signes radiographiques :</a:t>
            </a:r>
          </a:p>
          <a:p>
            <a:pPr lvl="1">
              <a:lnSpc>
                <a:spcPct val="100000"/>
              </a:lnSpc>
            </a:pPr>
            <a:r>
              <a:rPr lang="fr-FR" sz="2800" b="1" dirty="0"/>
              <a:t>Le signe du diaphragme continu: </a:t>
            </a:r>
            <a:r>
              <a:rPr lang="fr-FR" sz="2800" dirty="0" err="1"/>
              <a:t>hyperclarté</a:t>
            </a:r>
            <a:r>
              <a:rPr lang="fr-FR" sz="2800" dirty="0"/>
              <a:t> entre le diaphragme et le bord inférieur du cœur.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lvl="1">
              <a:lnSpc>
                <a:spcPct val="100000"/>
              </a:lnSpc>
            </a:pPr>
            <a:r>
              <a:rPr lang="fr-FR" sz="2800" b="1" dirty="0"/>
              <a:t>Le « </a:t>
            </a:r>
            <a:r>
              <a:rPr lang="fr-FR" sz="2800" b="1" dirty="0" err="1"/>
              <a:t>Naclerio</a:t>
            </a:r>
            <a:r>
              <a:rPr lang="fr-FR" sz="2800" b="1" dirty="0"/>
              <a:t> V </a:t>
            </a:r>
            <a:r>
              <a:rPr lang="fr-FR" sz="2800" b="1" dirty="0" err="1"/>
              <a:t>sign</a:t>
            </a:r>
            <a:r>
              <a:rPr lang="fr-FR" sz="2800" b="1" dirty="0"/>
              <a:t> » : </a:t>
            </a:r>
            <a:r>
              <a:rPr lang="fr-FR" sz="2800" dirty="0"/>
              <a:t>dessine un « V » aérique limité par:</a:t>
            </a:r>
          </a:p>
          <a:p>
            <a:pPr lvl="2">
              <a:lnSpc>
                <a:spcPct val="100000"/>
              </a:lnSpc>
            </a:pPr>
            <a:r>
              <a:rPr lang="fr-FR" sz="2400" dirty="0"/>
              <a:t>Une </a:t>
            </a:r>
            <a:r>
              <a:rPr lang="fr-FR" sz="2400" dirty="0" err="1"/>
              <a:t>hyperclarté</a:t>
            </a:r>
            <a:r>
              <a:rPr lang="fr-FR" sz="2400" dirty="0"/>
              <a:t> linéaire (plèvre médiastinale) </a:t>
            </a:r>
          </a:p>
          <a:p>
            <a:pPr lvl="2">
              <a:lnSpc>
                <a:spcPct val="100000"/>
              </a:lnSpc>
            </a:pPr>
            <a:r>
              <a:rPr lang="fr-FR" sz="2400" dirty="0"/>
              <a:t>Une seconde </a:t>
            </a:r>
            <a:r>
              <a:rPr lang="fr-FR" sz="2400" dirty="0" err="1"/>
              <a:t>hyperclarté</a:t>
            </a:r>
            <a:r>
              <a:rPr lang="fr-FR" sz="2400" dirty="0"/>
              <a:t> formant un angle aigu avec la première </a:t>
            </a:r>
          </a:p>
          <a:p>
            <a:pPr lvl="1"/>
            <a:endParaRPr lang="fr-F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C57ED7-44AB-8832-6C07-6CE5C44E0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443" y="254601"/>
            <a:ext cx="3455895" cy="329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3EFE0D57-A7ED-6799-C472-3AA566F45175}"/>
              </a:ext>
            </a:extLst>
          </p:cNvPr>
          <p:cNvCxnSpPr>
            <a:cxnSpLocks/>
          </p:cNvCxnSpPr>
          <p:nvPr/>
        </p:nvCxnSpPr>
        <p:spPr>
          <a:xfrm flipH="1" flipV="1">
            <a:off x="10263144" y="2929011"/>
            <a:ext cx="171896" cy="2579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842CC53-3E64-436B-E049-747398A81B0A}"/>
              </a:ext>
            </a:extLst>
          </p:cNvPr>
          <p:cNvCxnSpPr>
            <a:cxnSpLocks/>
          </p:cNvCxnSpPr>
          <p:nvPr/>
        </p:nvCxnSpPr>
        <p:spPr>
          <a:xfrm flipV="1">
            <a:off x="9442927" y="2855269"/>
            <a:ext cx="173889" cy="20271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84FCB8E-BC54-2CAE-66DA-7CBBB82A4F47}"/>
              </a:ext>
            </a:extLst>
          </p:cNvPr>
          <p:cNvCxnSpPr/>
          <p:nvPr/>
        </p:nvCxnSpPr>
        <p:spPr>
          <a:xfrm flipV="1">
            <a:off x="9880119" y="2929011"/>
            <a:ext cx="0" cy="1033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CB7220D0-9AC2-67F3-08C4-F522A1211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284" y="3699498"/>
            <a:ext cx="2916212" cy="290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14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2A7CC52-00CB-9BC3-F007-81BD18512FB5}"/>
              </a:ext>
            </a:extLst>
          </p:cNvPr>
          <p:cNvSpPr txBox="1">
            <a:spLocks/>
          </p:cNvSpPr>
          <p:nvPr/>
        </p:nvSpPr>
        <p:spPr>
          <a:xfrm>
            <a:off x="608969" y="1008342"/>
            <a:ext cx="6627125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b="1" dirty="0"/>
              <a:t>Le signe de l’anneau ou « ring </a:t>
            </a:r>
            <a:r>
              <a:rPr lang="fr-FR" b="1" dirty="0" err="1"/>
              <a:t>sign</a:t>
            </a:r>
            <a:r>
              <a:rPr lang="fr-FR" b="1" dirty="0"/>
              <a:t> » : </a:t>
            </a:r>
            <a:r>
              <a:rPr lang="fr-FR" dirty="0" err="1"/>
              <a:t>hyperclarté</a:t>
            </a:r>
            <a:r>
              <a:rPr lang="fr-FR" dirty="0"/>
              <a:t> concentrique par rapport à l’artère pulmonaire, visible sur la radiographie de profil.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fr-FR" b="1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fr-FR" b="1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fr-FR" b="1" dirty="0"/>
          </a:p>
          <a:p>
            <a:pPr lvl="1"/>
            <a:r>
              <a:rPr lang="fr-FR" b="1" dirty="0"/>
              <a:t>« Angel </a:t>
            </a:r>
            <a:r>
              <a:rPr lang="fr-FR" b="1" dirty="0" err="1"/>
              <a:t>wing</a:t>
            </a:r>
            <a:r>
              <a:rPr lang="fr-FR" b="1" dirty="0"/>
              <a:t> </a:t>
            </a:r>
            <a:r>
              <a:rPr lang="fr-FR" b="1" dirty="0" err="1"/>
              <a:t>sign</a:t>
            </a:r>
            <a:r>
              <a:rPr lang="fr-FR" b="1" dirty="0"/>
              <a:t> » : </a:t>
            </a:r>
            <a:r>
              <a:rPr lang="fr-FR" dirty="0"/>
              <a:t>la</a:t>
            </a:r>
            <a:r>
              <a:rPr lang="fr-FR" b="1" dirty="0"/>
              <a:t> </a:t>
            </a:r>
            <a:r>
              <a:rPr lang="fr-FR" dirty="0"/>
              <a:t>silhouette thymique en « aile d’ange » chez les jeunes enfants.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6A6DBC-5C6B-060F-7648-BD058EDA2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933" y="533399"/>
            <a:ext cx="3821538" cy="28956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1B5B74-1138-0A7E-4B27-B5E2129B8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500" y="3632200"/>
            <a:ext cx="3821538" cy="28956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87B86F-ED8A-04BC-D7DA-915FF2D4F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960" y="4572001"/>
            <a:ext cx="330086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21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Grand écran</PresentationFormat>
  <Paragraphs>21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aslaouiwafae@gmail.com</dc:creator>
  <cp:lastModifiedBy>aslaouiwafae@gmail.com</cp:lastModifiedBy>
  <cp:revision>1</cp:revision>
  <dcterms:created xsi:type="dcterms:W3CDTF">2026-02-26T17:17:43Z</dcterms:created>
  <dcterms:modified xsi:type="dcterms:W3CDTF">2026-02-26T17:18:02Z</dcterms:modified>
</cp:coreProperties>
</file>