
<file path=[Content_Types].xml><?xml version="1.0" encoding="utf-8"?>
<Types xmlns="http://schemas.openxmlformats.org/package/2006/content-types">
  <Default Extension="jpeg" ContentType="image/jpeg"/>
  <Default Extension="JPG" ContentType="image/.jp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9" r:id="rId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1" autoAdjust="0"/>
    <p:restoredTop sz="94660"/>
  </p:normalViewPr>
  <p:slideViewPr>
    <p:cSldViewPr snapToGrid="0" showGuides="1">
      <p:cViewPr varScale="1">
        <p:scale>
          <a:sx n="53" d="100"/>
          <a:sy n="53" d="100"/>
        </p:scale>
        <p:origin x="180" y="5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7" Type="http://schemas.openxmlformats.org/officeDocument/2006/relationships/viewProps" Target="viewProps.xml"/><Relationship Id="rId6" Type="http://schemas.openxmlformats.org/officeDocument/2006/relationships/presProps" Target="presProps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 showMasterSp="0">
  <p:cSld name="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9050"/>
            <a:ext cx="12206817" cy="686752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051" name="Rectangle 3"/>
          <p:cNvSpPr>
            <a:spLocks noGrp="1" noChangeArrowheads="1"/>
          </p:cNvSpPr>
          <p:nvPr>
            <p:ph type="ctrTitle"/>
          </p:nvPr>
        </p:nvSpPr>
        <p:spPr>
          <a:xfrm>
            <a:off x="2063751" y="1701800"/>
            <a:ext cx="9211733" cy="1082675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altLang="zh-CN" noProof="0" smtClean="0"/>
              <a:t>Click to edit Master title style</a:t>
            </a:r>
            <a:endParaRPr lang="en-US" altLang="zh-CN" noProof="0" smtClean="0"/>
          </a:p>
        </p:txBody>
      </p:sp>
      <p:sp>
        <p:nvSpPr>
          <p:cNvPr id="2052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2063751" y="2927350"/>
            <a:ext cx="9218083" cy="1752600"/>
          </a:xfrm>
        </p:spPr>
        <p:txBody>
          <a:bodyPr/>
          <a:lstStyle>
            <a:lvl1pPr marL="0" indent="0" algn="r">
              <a:buFontTx/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US" altLang="zh-CN" noProof="0" smtClean="0"/>
              <a:t>Click to edit Master subtitle style</a:t>
            </a:r>
            <a:endParaRPr lang="en-US" altLang="zh-CN" noProof="0" smtClean="0"/>
          </a:p>
        </p:txBody>
      </p:sp>
      <p:sp>
        <p:nvSpPr>
          <p:cNvPr id="9" name="Rectangle 5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245225"/>
            <a:ext cx="2844800" cy="476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>
              <a:defRPr/>
            </a:lvl1pPr>
          </a:lstStyle>
          <a:p>
            <a:fld id="{63A1C593-65D0-4073-BCC9-577B9352EA97}" type="datetimeFigureOut">
              <a:rPr lang="en-US" smtClean="0"/>
            </a:fld>
            <a:endParaRPr lang="en-US"/>
          </a:p>
        </p:txBody>
      </p:sp>
      <p:sp>
        <p:nvSpPr>
          <p:cNvPr id="10" name="Rectangle 6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5225"/>
            <a:ext cx="3860800" cy="476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11" name="Rectangle 7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5225"/>
            <a:ext cx="2844800" cy="476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>
              <a:defRPr/>
            </a:lvl1pPr>
          </a:lstStyle>
          <a:p>
            <a:fld id="{9B618960-8005-486C-9A75-10CB2AAC16F9}" type="slidenum">
              <a:rPr lang="en-US" smtClean="0"/>
            </a:fld>
            <a:endParaRPr lang="en-US"/>
          </a:p>
        </p:txBody>
      </p:sp>
    </p:spTree>
  </p:cSld>
  <p:clrMapOvr>
    <a:masterClrMapping/>
  </p:clrMapOvr>
  <p:hf sldNum="0"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63A1C593-65D0-4073-BCC9-577B9352EA97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9B618960-8005-486C-9A75-10CB2AAC16F9}" type="slidenum">
              <a:rPr lang="en-US" smtClean="0"/>
            </a:fld>
            <a:endParaRPr lang="en-US"/>
          </a:p>
        </p:txBody>
      </p:sp>
    </p:spTree>
  </p:cSld>
  <p:clrMapOvr>
    <a:masterClrMapping/>
  </p:clrMapOvr>
  <p:hf sldNum="0"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1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3"/>
            <a:ext cx="105156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63A1C593-65D0-4073-BCC9-577B9352EA97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9B618960-8005-486C-9A75-10CB2AAC16F9}" type="slidenum">
              <a:rPr lang="en-US" smtClean="0"/>
            </a:fld>
            <a:endParaRPr lang="en-US"/>
          </a:p>
        </p:txBody>
      </p:sp>
    </p:spTree>
  </p:cSld>
  <p:clrMapOvr>
    <a:masterClrMapping/>
  </p:clrMapOvr>
  <p:hf sldNum="0"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174750"/>
            <a:ext cx="5384800" cy="49530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174750"/>
            <a:ext cx="5384800" cy="49530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63A1C593-65D0-4073-BCC9-577B9352EA97}" type="datetimeFigureOut">
              <a:rPr lang="en-US" smtClean="0"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9B618960-8005-486C-9A75-10CB2AAC16F9}" type="slidenum">
              <a:rPr lang="en-US" smtClean="0"/>
            </a:fld>
            <a:endParaRPr lang="en-US"/>
          </a:p>
        </p:txBody>
      </p:sp>
    </p:spTree>
  </p:cSld>
  <p:clrMapOvr>
    <a:masterClrMapping/>
  </p:clrMapOvr>
  <p:hf sldNum="0"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0317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40317" y="1681163"/>
            <a:ext cx="5158316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40317" y="2505075"/>
            <a:ext cx="5158316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71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71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63A1C593-65D0-4073-BCC9-577B9352EA97}" type="datetimeFigureOut">
              <a:rPr lang="en-US" smtClean="0"/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9B618960-8005-486C-9A75-10CB2AAC16F9}" type="slidenum">
              <a:rPr lang="en-US" smtClean="0"/>
            </a:fld>
            <a:endParaRPr lang="en-US"/>
          </a:p>
        </p:txBody>
      </p:sp>
    </p:spTree>
  </p:cSld>
  <p:clrMapOvr>
    <a:masterClrMapping/>
  </p:clrMapOvr>
  <p:hf sldNum="0"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63A1C593-65D0-4073-BCC9-577B9352EA97}" type="datetimeFigureOut">
              <a:rPr lang="en-US" smtClean="0"/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9B618960-8005-486C-9A75-10CB2AAC16F9}" type="slidenum">
              <a:rPr lang="en-US" smtClean="0"/>
            </a:fld>
            <a:endParaRPr lang="en-US"/>
          </a:p>
        </p:txBody>
      </p:sp>
    </p:spTree>
  </p:cSld>
  <p:clrMapOvr>
    <a:masterClrMapping/>
  </p:clrMapOvr>
  <p:hf sldNum="0"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63A1C593-65D0-4073-BCC9-577B9352EA97}" type="datetimeFigureOut">
              <a:rPr lang="en-US" smtClean="0"/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9B618960-8005-486C-9A75-10CB2AAC16F9}" type="slidenum">
              <a:rPr lang="en-US" smtClean="0"/>
            </a:fld>
            <a:endParaRPr lang="en-US"/>
          </a:p>
        </p:txBody>
      </p:sp>
    </p:spTree>
  </p:cSld>
  <p:clrMapOvr>
    <a:masterClrMapping/>
  </p:clrMapOvr>
  <p:hf sldNum="0"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0317" y="457200"/>
            <a:ext cx="393276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717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0317" y="2057400"/>
            <a:ext cx="393276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63A1C593-65D0-4073-BCC9-577B9352EA97}" type="datetimeFigureOut">
              <a:rPr lang="en-US" smtClean="0"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9B618960-8005-486C-9A75-10CB2AAC16F9}" type="slidenum">
              <a:rPr lang="en-US" smtClean="0"/>
            </a:fld>
            <a:endParaRPr lang="en-US"/>
          </a:p>
        </p:txBody>
      </p:sp>
    </p:spTree>
  </p:cSld>
  <p:clrMapOvr>
    <a:masterClrMapping/>
  </p:clrMapOvr>
  <p:hf sldNum="0"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0317" y="457200"/>
            <a:ext cx="393276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717" y="987425"/>
            <a:ext cx="6172200" cy="4873625"/>
          </a:xfrm>
        </p:spPr>
        <p:txBody>
          <a:bodyPr vert="horz" wrap="square" lIns="91440" tIns="45720" rIns="91440" bIns="45720" numCol="1" anchor="t" anchorCtr="0" compatLnSpc="1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32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0317" y="2057400"/>
            <a:ext cx="393276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63A1C593-65D0-4073-BCC9-577B9352EA97}" type="datetimeFigureOut">
              <a:rPr lang="en-US" smtClean="0"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9B618960-8005-486C-9A75-10CB2AAC16F9}" type="slidenum">
              <a:rPr lang="en-US" smtClean="0"/>
            </a:fld>
            <a:endParaRPr lang="en-US"/>
          </a:p>
        </p:txBody>
      </p:sp>
    </p:spTree>
  </p:cSld>
  <p:clrMapOvr>
    <a:masterClrMapping/>
  </p:clrMapOvr>
  <p:hf sldNum="0"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63A1C593-65D0-4073-BCC9-577B9352EA97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9B618960-8005-486C-9A75-10CB2AAC16F9}" type="slidenum">
              <a:rPr lang="en-US" smtClean="0"/>
            </a:fld>
            <a:endParaRPr lang="en-US"/>
          </a:p>
        </p:txBody>
      </p:sp>
    </p:spTree>
  </p:cSld>
  <p:clrMapOvr>
    <a:masterClrMapping/>
  </p:clrMapOvr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190500"/>
            <a:ext cx="2743200" cy="593725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190500"/>
            <a:ext cx="8026400" cy="593725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63A1C593-65D0-4073-BCC9-577B9352EA97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9B618960-8005-486C-9A75-10CB2AAC16F9}" type="slidenum">
              <a:rPr lang="en-US" smtClean="0"/>
            </a:fld>
            <a:endParaRPr lang="en-US"/>
          </a:p>
        </p:txBody>
      </p:sp>
    </p:spTree>
  </p:cSld>
  <p:clrMapOvr>
    <a:masterClrMapping/>
  </p:clrMapOvr>
  <p:hf sldNum="0" hdr="0" ftr="0" dt="0"/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3" Type="http://schemas.openxmlformats.org/officeDocument/2006/relationships/theme" Target="../theme/theme1.xml"/><Relationship Id="rId12" Type="http://schemas.openxmlformats.org/officeDocument/2006/relationships/image" Target="../media/image2.jpeg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1026" name="Picture 8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027" name="Rectangle 3"/>
          <p:cNvSpPr>
            <a:spLocks noGrp="1"/>
          </p:cNvSpPr>
          <p:nvPr>
            <p:ph type="title"/>
          </p:nvPr>
        </p:nvSpPr>
        <p:spPr>
          <a:xfrm>
            <a:off x="609600" y="190500"/>
            <a:ext cx="10972800" cy="582613"/>
          </a:xfrm>
          <a:prstGeom prst="rect">
            <a:avLst/>
          </a:prstGeom>
          <a:noFill/>
          <a:ln w="9525">
            <a:noFill/>
          </a:ln>
        </p:spPr>
        <p:txBody>
          <a:bodyPr anchor="ctr" anchorCtr="0"/>
          <a:p>
            <a:pPr lvl="0"/>
            <a:r>
              <a:rPr lang="en-US" altLang="zh-CN" dirty="0"/>
              <a:t>Click to edit Master title style</a:t>
            </a:r>
            <a:endParaRPr lang="en-US" altLang="zh-CN" dirty="0"/>
          </a:p>
        </p:txBody>
      </p:sp>
      <p:sp>
        <p:nvSpPr>
          <p:cNvPr id="1028" name="Rectangle 4"/>
          <p:cNvSpPr>
            <a:spLocks noGrp="1"/>
          </p:cNvSpPr>
          <p:nvPr>
            <p:ph type="body" idx="1"/>
          </p:nvPr>
        </p:nvSpPr>
        <p:spPr>
          <a:xfrm>
            <a:off x="609600" y="1174750"/>
            <a:ext cx="10972800" cy="4953000"/>
          </a:xfrm>
          <a:prstGeom prst="rect">
            <a:avLst/>
          </a:prstGeom>
          <a:noFill/>
          <a:ln w="9525">
            <a:noFill/>
          </a:ln>
        </p:spPr>
        <p:txBody>
          <a:bodyPr/>
          <a:p>
            <a:pPr lvl="0"/>
            <a:r>
              <a:rPr lang="en-US" altLang="zh-CN" dirty="0"/>
              <a:t>Click to edit Master text styles</a:t>
            </a:r>
            <a:endParaRPr lang="en-US" altLang="zh-CN" dirty="0"/>
          </a:p>
          <a:p>
            <a:pPr lvl="1"/>
            <a:r>
              <a:rPr lang="en-US" altLang="zh-CN" dirty="0"/>
              <a:t>Second level</a:t>
            </a:r>
            <a:endParaRPr lang="en-US" altLang="zh-CN" dirty="0"/>
          </a:p>
          <a:p>
            <a:pPr lvl="2"/>
            <a:r>
              <a:rPr lang="en-US" altLang="zh-CN" dirty="0"/>
              <a:t>Third level</a:t>
            </a:r>
            <a:endParaRPr lang="en-US" altLang="zh-CN" dirty="0"/>
          </a:p>
          <a:p>
            <a:pPr lvl="3"/>
            <a:r>
              <a:rPr lang="en-US" altLang="zh-CN" dirty="0"/>
              <a:t>Fourth level</a:t>
            </a:r>
            <a:endParaRPr lang="en-US" altLang="zh-CN" dirty="0"/>
          </a:p>
          <a:p>
            <a:pPr lvl="4"/>
            <a:r>
              <a:rPr lang="en-US" altLang="zh-CN" dirty="0"/>
              <a:t>Fifth level</a:t>
            </a:r>
            <a:endParaRPr lang="en-US" altLang="zh-CN" dirty="0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245225"/>
            <a:ext cx="28448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>
              <a:defRPr sz="1400"/>
            </a:lvl1pPr>
          </a:lstStyle>
          <a:p>
            <a:fld id="{63A1C593-65D0-4073-BCC9-577B9352EA97}" type="datetimeFigureOut">
              <a:rPr lang="en-US" smtClean="0"/>
            </a:fld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5225"/>
            <a:ext cx="38608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 algn="ctr">
              <a:defRPr sz="1400"/>
            </a:lvl1pPr>
          </a:lstStyle>
          <a:p>
            <a:endParaRPr lang="en-US"/>
          </a:p>
        </p:txBody>
      </p:sp>
      <p:sp>
        <p:nvSpPr>
          <p:cNvPr id="1031" name="Rectangle 7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5225"/>
            <a:ext cx="28448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 algn="r">
              <a:defRPr sz="1400"/>
            </a:lvl1pPr>
          </a:lstStyle>
          <a:p>
            <a:fld id="{9B618960-8005-486C-9A75-10CB2AAC16F9}" type="slidenum">
              <a:rPr lang="en-US" smtClean="0"/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r" rtl="0" fontAlgn="base">
        <a:spcBef>
          <a:spcPct val="0"/>
        </a:spcBef>
        <a:spcAft>
          <a:spcPct val="0"/>
        </a:spcAft>
        <a:defRPr sz="3600" kern="1200">
          <a:solidFill>
            <a:schemeClr val="bg1"/>
          </a:solidFill>
          <a:latin typeface="+mj-lt"/>
          <a:ea typeface="+mj-ea"/>
          <a:cs typeface="+mj-cs"/>
        </a:defRPr>
      </a:lvl1pPr>
      <a:lvl2pPr algn="r" rtl="0" fontAlgn="base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Arial" panose="020B0604020202020204" pitchFamily="34" charset="0"/>
          <a:ea typeface="SimSun" panose="02010600030101010101" pitchFamily="2" charset="-122"/>
        </a:defRPr>
      </a:lvl2pPr>
      <a:lvl3pPr algn="r" rtl="0" fontAlgn="base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Arial" panose="020B0604020202020204" pitchFamily="34" charset="0"/>
          <a:ea typeface="SimSun" panose="02010600030101010101" pitchFamily="2" charset="-122"/>
        </a:defRPr>
      </a:lvl3pPr>
      <a:lvl4pPr algn="r" rtl="0" fontAlgn="base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Arial" panose="020B0604020202020204" pitchFamily="34" charset="0"/>
          <a:ea typeface="SimSun" panose="02010600030101010101" pitchFamily="2" charset="-122"/>
        </a:defRPr>
      </a:lvl4pPr>
      <a:lvl5pPr algn="r" rtl="0" fontAlgn="base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Arial" panose="020B0604020202020204" pitchFamily="34" charset="0"/>
          <a:ea typeface="SimSun" panose="02010600030101010101" pitchFamily="2" charset="-122"/>
        </a:defRPr>
      </a:lvl5pPr>
      <a:lvl6pPr marL="457200" algn="r" rtl="0" fontAlgn="base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Arial" panose="020B0604020202020204" pitchFamily="34" charset="0"/>
          <a:ea typeface="SimSun" panose="02010600030101010101" pitchFamily="2" charset="-122"/>
        </a:defRPr>
      </a:lvl6pPr>
      <a:lvl7pPr marL="914400" algn="r" rtl="0" fontAlgn="base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Arial" panose="020B0604020202020204" pitchFamily="34" charset="0"/>
          <a:ea typeface="SimSun" panose="02010600030101010101" pitchFamily="2" charset="-122"/>
        </a:defRPr>
      </a:lvl7pPr>
      <a:lvl8pPr marL="1371600" algn="r" rtl="0" fontAlgn="base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Arial" panose="020B0604020202020204" pitchFamily="34" charset="0"/>
          <a:ea typeface="SimSun" panose="02010600030101010101" pitchFamily="2" charset="-122"/>
        </a:defRPr>
      </a:lvl8pPr>
      <a:lvl9pPr marL="1828800" algn="r" rtl="0" fontAlgn="base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Arial" panose="020B0604020202020204" pitchFamily="34" charset="0"/>
          <a:ea typeface="SimSun" panose="02010600030101010101" pitchFamily="2" charset="-122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en-GB" dirty="0"/>
              <a:t>Bronchiolite cellulaire : l’infectieux, la partie </a:t>
            </a:r>
            <a:r>
              <a:rPr lang="en-US" altLang="en-US" dirty="0"/>
              <a:t>é</a:t>
            </a:r>
            <a:r>
              <a:rPr lang="en-US" altLang="en-GB" dirty="0"/>
              <a:t>merg</a:t>
            </a:r>
            <a:r>
              <a:rPr lang="en-US" altLang="en-US" dirty="0"/>
              <a:t>é</a:t>
            </a:r>
            <a:r>
              <a:rPr lang="en-US" altLang="en-GB" dirty="0"/>
              <a:t>e de l’iceberg</a:t>
            </a:r>
            <a:endParaRPr lang="en-US" alt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 altLang="en-GB"/>
              <a:t>Anatomie et physiopathologie</a:t>
            </a:r>
            <a:endParaRPr lang="en-US" alt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endParaRPr lang="en-GB" altLang="en-US"/>
          </a:p>
        </p:txBody>
      </p:sp>
      <p:pic>
        <p:nvPicPr>
          <p:cNvPr id="4" name="Picture 3" descr="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91515" y="773430"/>
            <a:ext cx="9123045" cy="5131435"/>
          </a:xfrm>
          <a:prstGeom prst="rect">
            <a:avLst/>
          </a:prstGeom>
        </p:spPr>
      </p:pic>
      <p:sp>
        <p:nvSpPr>
          <p:cNvPr id="5" name="Text Box 4"/>
          <p:cNvSpPr txBox="1"/>
          <p:nvPr/>
        </p:nvSpPr>
        <p:spPr>
          <a:xfrm>
            <a:off x="509270" y="6265545"/>
            <a:ext cx="10678795" cy="85090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en-US" altLang="en-GB"/>
              <a:t> </a:t>
            </a:r>
            <a:r>
              <a:rPr lang="en-US" altLang="en-GB">
                <a:highlight>
                  <a:srgbClr val="FFFF00"/>
                </a:highlight>
              </a:rPr>
              <a:t>Reference Bronchiolitis in radiology: Key findings, etiologies and clinical relevance  https://dx.doi.org/10.26044/ecr2024/C-10866</a:t>
            </a:r>
            <a:endParaRPr lang="en-US" altLang="en-GB">
              <a:highlight>
                <a:srgbClr val="FFFF00"/>
              </a:highlight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81610"/>
            <a:ext cx="10972800" cy="591820"/>
          </a:xfrm>
        </p:spPr>
        <p:txBody>
          <a:bodyPr/>
          <a:p>
            <a:pPr algn="r"/>
            <a:r>
              <a:rPr lang="en-US" altLang="en-GB" sz="2800"/>
              <a:t>Orientation </a:t>
            </a:r>
            <a:r>
              <a:rPr lang="fr-FR" altLang="en-GB" sz="2800"/>
              <a:t>étiologi</a:t>
            </a:r>
            <a:r>
              <a:rPr lang="en-US" altLang="fr-FR" sz="2800"/>
              <a:t>q</a:t>
            </a:r>
            <a:r>
              <a:rPr lang="fr-FR" altLang="en-GB" sz="2800"/>
              <a:t>ue en fonction du pattern radiolog</a:t>
            </a:r>
            <a:r>
              <a:rPr lang="en-US" altLang="en-GB" sz="2800"/>
              <a:t>ique</a:t>
            </a:r>
            <a:endParaRPr lang="en-US" altLang="en-GB" sz="2800"/>
          </a:p>
        </p:txBody>
      </p:sp>
      <p:graphicFrame>
        <p:nvGraphicFramePr>
          <p:cNvPr id="4" name="Content Placeholder 3"/>
          <p:cNvGraphicFramePr/>
          <p:nvPr>
            <p:ph idx="1"/>
            <p:custDataLst>
              <p:tags r:id="rId1"/>
            </p:custDataLst>
          </p:nvPr>
        </p:nvGraphicFramePr>
        <p:xfrm>
          <a:off x="546735" y="1174750"/>
          <a:ext cx="11035665" cy="554609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78555"/>
                <a:gridCol w="3678555"/>
                <a:gridCol w="3678555"/>
              </a:tblGrid>
              <a:tr h="1303655">
                <a:tc>
                  <a:txBody>
                    <a:bodyPr/>
                    <a:p>
                      <a:pPr>
                        <a:buNone/>
                      </a:pPr>
                      <a:endParaRPr lang="en-GB" alt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en-GB"/>
                        <a:t>Etiologie</a:t>
                      </a:r>
                      <a:endParaRPr lang="en-US" altLang="en-GB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en-US"/>
                        <a:t>Pattern</a:t>
                      </a:r>
                      <a:endParaRPr lang="en-US" altLang="en-US"/>
                    </a:p>
                  </a:txBody>
                  <a:tcPr/>
                </a:tc>
              </a:tr>
              <a:tr h="628650">
                <a:tc rowSpan="6">
                  <a:txBody>
                    <a:bodyPr/>
                    <a:p>
                      <a:pPr>
                        <a:buNone/>
                      </a:pPr>
                      <a:r>
                        <a:rPr lang="en-US" altLang="en-GB"/>
                        <a:t>Bronchiolite cellulaire</a:t>
                      </a:r>
                      <a:endParaRPr lang="en-US" altLang="en-GB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en-GB"/>
                        <a:t>Infectieuse</a:t>
                      </a:r>
                      <a:endParaRPr lang="en-US" altLang="en-GB"/>
                    </a:p>
                  </a:txBody>
                  <a:tcPr/>
                </a:tc>
                <a:tc rowSpan="2">
                  <a:txBody>
                    <a:bodyPr/>
                    <a:p>
                      <a:pPr>
                        <a:buNone/>
                      </a:pPr>
                      <a:r>
                        <a:rPr lang="en-US" altLang="en-GB"/>
                        <a:t>Arbre en bourgeon</a:t>
                      </a:r>
                      <a:endParaRPr lang="en-US" altLang="en-GB"/>
                    </a:p>
                  </a:txBody>
                  <a:tcPr/>
                </a:tc>
              </a:tr>
              <a:tr h="628015">
                <a:tc vMerge="1"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en-GB"/>
                        <a:t>Aspirative</a:t>
                      </a:r>
                      <a:endParaRPr lang="en-US" altLang="en-GB"/>
                    </a:p>
                  </a:txBody>
                  <a:tcPr/>
                </a:tc>
                <a:tc vMerge="1">
                  <a:tcPr/>
                </a:tc>
              </a:tr>
              <a:tr h="365760">
                <a:tc vMerge="1"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en-GB"/>
                        <a:t>Pneumopathie d’hypersensibilit</a:t>
                      </a:r>
                      <a:r>
                        <a:rPr lang="en-US" altLang="en-US"/>
                        <a:t>é</a:t>
                      </a:r>
                      <a:endParaRPr lang="en-US" altLang="en-US"/>
                    </a:p>
                  </a:txBody>
                  <a:tcPr/>
                </a:tc>
                <a:tc rowSpan="3">
                  <a:txBody>
                    <a:bodyPr/>
                    <a:p>
                      <a:pPr>
                        <a:buNone/>
                      </a:pPr>
                      <a:r>
                        <a:rPr lang="en-US" altLang="en-GB"/>
                        <a:t>Nodule centrolbulaiire</a:t>
                      </a:r>
                      <a:endParaRPr lang="en-US" altLang="en-GB"/>
                    </a:p>
                  </a:txBody>
                  <a:tcPr/>
                </a:tc>
              </a:tr>
              <a:tr h="365760">
                <a:tc vMerge="1"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en-GB"/>
                        <a:t>Bronchiolite respiratoire</a:t>
                      </a:r>
                      <a:endParaRPr lang="en-US" altLang="en-GB"/>
                    </a:p>
                  </a:txBody>
                  <a:tcPr/>
                </a:tc>
                <a:tc vMerge="1">
                  <a:tcPr/>
                </a:tc>
              </a:tr>
              <a:tr h="365760">
                <a:tc vMerge="1"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en-GB"/>
                        <a:t>Bronchiolite folliculaire</a:t>
                      </a:r>
                      <a:endParaRPr lang="en-US" altLang="en-GB"/>
                    </a:p>
                  </a:txBody>
                  <a:tcPr/>
                </a:tc>
                <a:tc vMerge="1">
                  <a:tcPr/>
                </a:tc>
              </a:tr>
              <a:tr h="631825">
                <a:tc vMerge="1"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en-GB"/>
                        <a:t>Panbronchiolite diffuse </a:t>
                      </a:r>
                      <a:endParaRPr lang="en-US" altLang="en-GB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endParaRPr lang="en-GB" altLang="en-US"/>
                    </a:p>
                  </a:txBody>
                  <a:tcPr/>
                </a:tc>
              </a:tr>
              <a:tr h="1256665"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en-GB"/>
                        <a:t>Bronchiolite fibrotique</a:t>
                      </a:r>
                      <a:endParaRPr lang="en-US" altLang="en-GB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en-GB"/>
                        <a:t>Rejet post-transplantation</a:t>
                      </a:r>
                      <a:endParaRPr lang="en-US" altLang="en-GB"/>
                    </a:p>
                    <a:p>
                      <a:pPr>
                        <a:buNone/>
                      </a:pPr>
                      <a:r>
                        <a:rPr lang="en-US" altLang="en-GB"/>
                        <a:t>Maladies auto-immunes </a:t>
                      </a:r>
                      <a:endParaRPr lang="en-US" altLang="en-GB"/>
                    </a:p>
                    <a:p>
                      <a:pPr>
                        <a:buNone/>
                      </a:pPr>
                      <a:r>
                        <a:rPr lang="en-US" altLang="en-GB"/>
                        <a:t>Causes post-infectieuses</a:t>
                      </a:r>
                      <a:endParaRPr lang="en-US" altLang="en-GB"/>
                    </a:p>
                    <a:p>
                      <a:pPr>
                        <a:buNone/>
                      </a:pPr>
                      <a:r>
                        <a:rPr lang="en-US" altLang="en-GB"/>
                        <a:t>Exposition toxique par inhalation</a:t>
                      </a:r>
                      <a:endParaRPr lang="en-US" altLang="en-GB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en-GB"/>
                        <a:t>Mosaic patterm</a:t>
                      </a:r>
                      <a:endParaRPr lang="en-US" altLang="en-GB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tags/tag1.xml><?xml version="1.0" encoding="utf-8"?>
<p:tagLst xmlns:p="http://schemas.openxmlformats.org/presentationml/2006/main">
  <p:tag name="TABLE_ENDDRAG_ORIGIN_RECT" val="868*424"/>
  <p:tag name="TABLE_ENDDRAG_RECT" val="43*92*868*424"/>
</p:tagLst>
</file>

<file path=ppt/theme/theme1.xml><?xml version="1.0" encoding="utf-8"?>
<a:theme xmlns:a="http://schemas.openxmlformats.org/drawingml/2006/main" name="Communications and Dialogues">
  <a:themeElements>
    <a:clrScheme name="Communications and Dialogues 13">
      <a:dk1>
        <a:srgbClr val="000000"/>
      </a:dk1>
      <a:lt1>
        <a:srgbClr val="FFFFFF"/>
      </a:lt1>
      <a:dk2>
        <a:srgbClr val="000000"/>
      </a:dk2>
      <a:lt2>
        <a:srgbClr val="969696"/>
      </a:lt2>
      <a:accent1>
        <a:srgbClr val="0066CC"/>
      </a:accent1>
      <a:accent2>
        <a:srgbClr val="3399FF"/>
      </a:accent2>
      <a:accent3>
        <a:srgbClr val="FFFFFF"/>
      </a:accent3>
      <a:accent4>
        <a:srgbClr val="000000"/>
      </a:accent4>
      <a:accent5>
        <a:srgbClr val="AAB8E2"/>
      </a:accent5>
      <a:accent6>
        <a:srgbClr val="2D8AE7"/>
      </a:accent6>
      <a:hlink>
        <a:srgbClr val="CC3300"/>
      </a:hlink>
      <a:folHlink>
        <a:srgbClr val="996600"/>
      </a:folHlink>
    </a:clrScheme>
    <a:fontScheme name="Communications and Dialogues">
      <a:majorFont>
        <a:latin typeface="Arial"/>
        <a:ea typeface="SimSun"/>
        <a:cs typeface=""/>
      </a:majorFont>
      <a:minorFont>
        <a:latin typeface="Arial"/>
        <a:ea typeface="SimSun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gradFill rotWithShape="0">
          <a:gsLst>
            <a:gs pos="0">
              <a:schemeClr val="accent1"/>
            </a:gs>
            <a:gs pos="100000">
              <a:schemeClr val="accent2"/>
            </a:gs>
          </a:gsLst>
          <a:lin ang="5400000" scaled="1"/>
        </a:gradFill>
        <a:ln w="9525" cap="flat" cmpd="sng" algn="ctr">
          <a:solidFill>
            <a:schemeClr val="accent1"/>
          </a:solidFill>
          <a:prstDash val="solid"/>
          <a:round/>
          <a:headEnd type="none" w="med" len="med"/>
          <a:tailEnd type="none" w="med" len="med"/>
        </a:ln>
      </a:spPr>
      <a:bodyPr vert="horz" wrap="none" lIns="91440" tIns="45720" rIns="91440" bIns="45720" numCol="1" anchor="ctr" anchorCtr="0" compatLnSpc="1"/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defRPr kumimoji="0" lang="zh-CN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  <a:ea typeface="SimSun" panose="02010600030101010101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gradFill rotWithShape="0">
          <a:gsLst>
            <a:gs pos="0">
              <a:schemeClr val="accent1"/>
            </a:gs>
            <a:gs pos="100000">
              <a:schemeClr val="accent2"/>
            </a:gs>
          </a:gsLst>
          <a:lin ang="5400000" scaled="1"/>
        </a:gradFill>
        <a:ln w="9525" cap="flat" cmpd="sng" algn="ctr">
          <a:solidFill>
            <a:schemeClr val="accent1"/>
          </a:solidFill>
          <a:prstDash val="solid"/>
          <a:round/>
          <a:headEnd type="none" w="med" len="med"/>
          <a:tailEnd type="none" w="med" len="med"/>
        </a:ln>
      </a:spPr>
      <a:bodyPr vert="horz" wrap="none" lIns="91440" tIns="45720" rIns="91440" bIns="45720" numCol="1" anchor="ctr" anchorCtr="0" compatLnSpc="1"/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defRPr kumimoji="0" lang="zh-CN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  <a:ea typeface="SimSun" panose="02010600030101010101" pitchFamily="2" charset="-122"/>
          </a:defRPr>
        </a:defPPr>
      </a:lstStyle>
    </a:lnDef>
  </a:objectDefaults>
  <a:extraClrSchemeLst>
    <a:extraClrScheme>
      <a:clrScheme name="Communications and Dialogues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ommunications and Dialogues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ommunications and Dialogues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ommunications and Dialogues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ommunications and Dialogues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ommunications and Dialogues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ommunications and Dialogues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ommunications and Dialogues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ommunications and Dialogues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ommunications and Dialogues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ommunications and Dialogues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ommunications and Dialogues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ommunications and Dialogues 13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0066CC"/>
        </a:accent1>
        <a:accent2>
          <a:srgbClr val="3399FF"/>
        </a:accent2>
        <a:accent3>
          <a:srgbClr val="FFFFFF"/>
        </a:accent3>
        <a:accent4>
          <a:srgbClr val="000000"/>
        </a:accent4>
        <a:accent5>
          <a:srgbClr val="AAB8E2"/>
        </a:accent5>
        <a:accent6>
          <a:srgbClr val="2D8AE7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810</Words>
  <Application>WPS Presentation</Application>
  <PresentationFormat>Widescreen</PresentationFormat>
  <Paragraphs>55</Paragraphs>
  <Slides>3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7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3</vt:i4>
      </vt:variant>
    </vt:vector>
  </HeadingPairs>
  <TitlesOfParts>
    <vt:vector size="11" baseType="lpstr">
      <vt:lpstr>Arial</vt:lpstr>
      <vt:lpstr>SimSun</vt:lpstr>
      <vt:lpstr>Wingdings</vt:lpstr>
      <vt:lpstr>Calibri Light</vt:lpstr>
      <vt:lpstr>Calibri</vt:lpstr>
      <vt:lpstr>Microsoft YaHei</vt:lpstr>
      <vt:lpstr>Arial Unicode MS</vt:lpstr>
      <vt:lpstr>Communications and Dialogues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WPS Presentation</dc:title>
  <dc:creator/>
  <cp:lastModifiedBy>manel montassar</cp:lastModifiedBy>
  <cp:revision>4</cp:revision>
  <dcterms:created xsi:type="dcterms:W3CDTF">2025-07-23T00:59:00Z</dcterms:created>
  <dcterms:modified xsi:type="dcterms:W3CDTF">2026-02-28T22:43:19Z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E47EA5D7C645497C9CB228570BA71676_11</vt:lpwstr>
  </property>
  <property fmtid="{D5CDD505-2E9C-101B-9397-08002B2CF9AE}" pid="3" name="KSOProductBuildVer">
    <vt:lpwstr>2057-12.2.0.23197</vt:lpwstr>
  </property>
</Properties>
</file>