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720"/>
  </p:normalViewPr>
  <p:slideViewPr>
    <p:cSldViewPr snapToGrid="0">
      <p:cViewPr varScale="1">
        <p:scale>
          <a:sx n="105" d="100"/>
          <a:sy n="105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6T17:13:15.621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3 497 24575,'3'15'0,"5"9"0,6 11 0,7 4 0,-1 0 0,-3-5 0,-1-4 0,-1 2 0,0 2 0,2 5 0,-1-2 0,-3-4 0,-3-8 0,-3-9 0,-2-5 0,2-1 0,4 3 0,1 3 0,2 0 0,-3 1 0,-3-4 0,-1-1 0,1 1 0,3-1 0,4 5 0,4 4 0,-1 3 0,1 3 0,0-2 0,0 0 0,0 0 0,0 0 0,2 4 0,5 4 0,3 4 0,1-1 0,-3-3 0,-4-8 0,-3-3 0,-2-2 0,1 1 0,-1 0 0,0-2 0,0-3 0,0-4 0,-1-2 0,1-2 0,0-2 0,0 0 0,2 1 0,0-1 0,0-1 0,-4 0 0,-3-2 0,0 1 0,4-1 0,6 0 0,1 0 0,-2-1 0,-6 0 0,-5 0 0,0 1 0,0 3 0,8 3 0,8 1 0,4 1 0,2-2 0,-3-2 0,-4-2 0,-3-3 0,-2 1 0,-1-1 0,-6 0 0,-1 1 0,-2 0 0,1 2 0,3 1 0,3 1 0,5 0 0,3 1 0,3 1 0,-4-3 0,-2 0 0,-3 1 0,-5 0 0,1 0 0,-1-1 0,1-1 0,1 1 0,1-1 0,0-2 0,0 1 0,-1-3 0,1 3 0,1-2 0,6 2 0,3 0 0,2-2 0,-4 0 0,-7-2 0,-5 0 0,-3 0 0,2 0 0,8 0 0,9 0 0,8 0 0,-2 0 0,-8 0 0,-10 0 0,-10 1 0,-2 1 0,-1-1 0,1 1 0,2-2 0,1 0 0,-1 0 0,1 0 0,-1 0 0,-1-2 0,-2-2 0,1-5 0,4-7 0,2-3 0,-1 0 0,-5 3 0,-4 1 0,-2 0 0,-4-4 0,-5 0 0,-3 2 0,0 3 0,6 3 0,1 0 0,0-3 0,-5-10 0,-4-7 0,-2-8 0,1-1 0,3 5 0,4 7 0,3 10 0,3 6 0,2 1 0,0 0 0,0-5 0,0-3 0,0-6 0,0-6 0,0-2 0,0 2 0,0 6 0,0 7 0,0 6 0,0 3 0,0 0 0,-2-8 0,-2-15 0,-4-16 0,-2-5 0,1 6 0,1 13 0,3 15 0,2 7 0,0 4 0,-4-4 0,-6-11 0,-5-7 0,-4-5 0,-1 1 0,3 7 0,4 4 0,4 7 0,4 4 0,-1 0 0,0-2 0,-2-3 0,-4-3 0,0-1 0,-2 1 0,3 0 0,2 2 0,0-4 0,-4-3 0,-3 0 0,-2-1 0,0 2 0,1-1 0,1-2 0,0 0 0,-1 0 0,1 2 0,3 5 0,2 5 0,4 5 0,4 4 0,-1-1 0,-2 0 0,-7-3 0,-3-3 0,-2 2 0,1-2 0,2 1 0,0-1 0,0-2 0,1 1 0,-1 0 0,0-1 0,1 1 0,2 4 0,3 2 0,2 5 0,-2 0 0,-5-2 0,-5-2 0,-4 0 0,-3 0 0,5 4 0,5-1 0,7 3 0,4-1 0,1 0 0,-2 2 0,-3 0 0,-5-1 0,-11-1 0,-5 0 0,-4 0 0,3 0 0,10 2 0,5 0 0,3 0 0,-6 0 0,-8 0 0,-8 0 0,-8 0 0,0 0 0,4 0 0,9 0 0,13 0 0,6 0 0,4 0 0,2 0 0,0 0 0,-3 0 0,-7 0 0,-7 1 0,-6 0 0,0 5 0,2 2 0,9 1 0,5-1 0,5-3 0,3-1 0,0 1 0,-2 1 0,-7 3 0,-10 4 0,-7 2 0,-3 1 0,4-1 0,7-1 0,8-5 0,7-2 0,5-1 0,-1 1 0,-5 5 0,-7 4 0,-5 2 0,6 0 0,6-3 0,7-4 0,4-1 0,0-3 0,0-1 0,0 0 0,0 1 0,0-1 0,2 1 0,0 0 0,2 0 0,0 2 0,-2 0 0,0-2 0,-2 1 0,0-1 0,0 2 0,0 0 0,0-1 0,1-2 0,1 0 0,2-1 0,0 0 0,0 0 0,1 1 0,-3-2 0,0-2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6T17:13:23.071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6 616 24575,'15'11'0,"-1"-2"0,-1 1 0,-2-1 0,-3-1 0,-4 0 0,0-1 0,0-2 0,4-1 0,3 1 0,1 3 0,2 2 0,-2 0 0,-1-2 0,-3-3 0,1-3 0,4-2 0,3 0 0,1 0 0,1 0 0,-1 0 0,-1 0 0,0 0 0,-1 0 0,-1 0 0,-1 0 0,-1 0 0,-2 0 0,1 0 0,1-1 0,-1-1 0,-1-2 0,-1-2 0,0 1 0,-2-1 0,2 0 0,-1-2 0,-1 1 0,-1-1 0,0 2 0,-1 0 0,-2-1 0,3-1 0,2-3 0,2-2 0,0 0 0,-2 1 0,0 4 0,0 0 0,4 0 0,3-3 0,2-3 0,3 0 0,1 0 0,-4 5 0,-2 3 0,-4 3 0,1 3 0,8-2 0,5-1 0,7-2 0,1 0 0,-4 2 0,-5 1 0,-5 2 0,-4 0 0,-2 0 0,0 0 0,1 0 0,4 0 0,3 0 0,0 0 0,-3 0 0,-4 0 0,-4 0 0,-3 0 0,1 0 0,3 0 0,3 0 0,3 0 0,0-2 0,1-2 0,-4-2 0,-1-1 0,-1-2 0,0-2 0,1-3 0,-3 1 0,-2 3 0,-2 0 0,-2 2 0,1-1 0,0-2 0,2-1 0,2-3 0,-1-1 0,-3 2 0,-1 3 0,-3 0 0,-1-8 0,0-5 0,-2-4 0,-2 4 0,-3 8 0,-1 8 0,0 4 0,-1 2 0,0 2 0,-5 0 0,-7 0 0,-11-1 0,-8-2 0,-6 1 0,2-1 0,9 2 0,9 1 0,10 0 0,3-2 0,-3 0 0,-14-3 0,-14 0 0,-12 0 0,-3-1 0,9 3 0,15 1 0,15 0 0,8-1 0,6-1 0,1-2 0,-1 1 0,-4-1 0,-6-1 0,-4 1 0,-2-1 0,3 1 0,6 0 0,6-1 0,4-1 0,2 0 0,-1 2 0,-3 1 0,-6 0 0,-8-1 0,-3-1 0,-1 0 0,6 1 0,4 1 0,2 3 0,-2 0 0,-6 2 0,-1 0 0,1 0 0,9 1 0,3 3 0,1 3 0,-3 3 0,-5 4 0,-5 4 0,-5 8 0,-1 0 0,2 1 0,6-5 0,9-5 0,4-3 0,4-2 0,0-3 0,-2 1 0,-4 3 0,-4 11 0,-4 10 0,0 1 0,1-3 0,4-9 0,5-7 0,2-4 0,2-1 0,0 1 0,0 2 0,0 5 0,0 1 0,0-2 0,0-3 0,0-6 0,0-2 0,0 1 0,0-1 0,2-1 0,0 0 0,2-2 0,0 0 0,0 0 0,2-1 0,-3-1 0,1-1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06T17:28:48.13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117 726 24575,'0'-48'0,"0"-12"0,0-18 0,3-1 0,0 13 0,3 21 0,0 20 0,0 14 0,2 4 0,3 0 0,4-4 0,2-5 0,2-4 0,-1-4 0,0-1 0,1 0 0,-1-2 0,5-3 0,3-2 0,1 2 0,-2 6 0,-6 10 0,-6 7 0,-4 5 0,-1 2 0,3 0 0,9 0 0,8 0 0,6 0 0,3 0 0,-3 0 0,-3 0 0,-2 0 0,0 0 0,1 0 0,-2 0 0,-1 2 0,-2 2 0,-5 4 0,1 2 0,-4-1 0,1 1 0,0-2 0,-4 1 0,-3-2 0,-4-1 0,-3-2 0,0 0 0,2 2 0,7 3 0,9 2 0,7 3 0,2-1 0,-3-1 0,-4-2 0,-4-1 0,-3-1 0,1 0 0,0-1 0,-1-1 0,1-2 0,0-2 0,-1-1 0,1-1 0,0 0 0,0 0 0,-1 0 0,-1 0 0,-3 0 0,-2 0 0,-3-1 0,-2-7 0,1-6 0,0-6 0,0-2 0,0 4 0,0 6 0,0 4 0,3 1 0,6-2 0,3-1 0,3-1 0,0 1 0,-5 3 0,-3 3 0,-5 0 0,0 0 0,3-3 0,1-2 0,-2 2 0,-3 1 0,-3 1 0,0 0 0,1 3 0,1-1 0,3 3 0,5 0 0,6 0 0,5 0 0,0 0 0,-3 0 0,-6 0 0,-6 2 0,0 5 0,0 9 0,5 13 0,4 8 0,2 4 0,2-3 0,4-5 0,-1-4 0,-1-2 0,-2-2 0,0 0 0,0 1 0,0 2 0,1 3 0,1 5 0,0 4 0,-1 4 0,-3 2 0,-1-4 0,-4-9 0,-2-7 0,-6-10 0,-3-5 0,-1-4 0,0-1 0,3 2 0,2 3 0,2 2 0,4 2 0,0 0 0,1-3 0,4 1 0,6-1 0,8 2 0,6 2 0,2-1 0,-1 2 0,-5-1 0,-3 0 0,-3 2 0,-4 0 0,-3-1 0,-1 1 0,-1 1 0,-1 0 0,-2 1 0,-5-2 0,-5-5 0,-5-3 0,-2-2 0,0 5 0,1 10 0,-1 14 0,2 11 0,-1 5 0,0-6 0,-1-9 0,-2-9 0,0-8 0,0-6 0,0-4 0,0-2 0,0-2 0,0 3 0,3 4 0,6 6 0,7 8 0,5 0 0,-1-3 0,0-6 0,-2-10 0,0-1 0,-1-2 0,-2 3 0,1 3 0,2 4 0,5 4 0,4 2 0,2 2 0,-3 0 0,-4-2 0,-2 4 0,-1 9 0,-1 11 0,-1 6 0,-4-1 0,-4-10 0,-1-11 0,-4-11 0,-2-3 0,0-2 0,-2-1 0,0 0 0,0-3 0,0-2 0,0 0 0,0 2 0,0 2 0,-2 6 0,-5 4 0,-8 2 0,-7 1 0,-3 0 0,0-2 0,1-1 0,2-3 0,-1-1 0,-2 2 0,-3 4 0,-4 3 0,-1 0 0,-1-1 0,1-1 0,3-1 0,4-2 0,4-2 0,7-3 0,5-5 0,3-2 0,-1 1 0,-7 12 0,-8 9 0,-4 3 0,2 0 0,7-10 0,4-5 0,5-4 0,1-5 0,0 0 0,-4 1 0,-6 5 0,-5 10 0,-5 5 0,1 4 0,5-5 0,8-7 0,7-5 0,2-5 0,1 1 0,-1-2 0,0 0 0,0-5 0,1-2 0,-1-1 0,-3-1 0,-7 4 0,-10 4 0,-8 7 0,-8 4 0,-5 2 0,0-1 0,4-3 0,6-5 0,8-4 0,4-3 0,0-6 0,-2-1 0,-8-2 0,-8 0 0,-11 0 0,-11 0 0,-6 0 0,1 0 0,13-2 0,15-1 0,16-2 0,11 2 0,2-1 0,-1 1 0,-9 0 0,-11-1 0,-9 1 0,-5 0 0,6 1 0,9 2 0,12 0 0,8 0 0,1 0 0,-5 0 0,-10 0 0,-8 0 0,-6 0 0,2-3 0,2-1 0,3-4 0,3 1 0,2 0 0,-1 1 0,1 1 0,0 0 0,2 1 0,5 1 0,5-1 0,4-1 0,1-1 0,-2-3 0,-5-5 0,-6-6 0,-8-10 0,-8-7 0,-1-2 0,3 3 0,8 10 0,12 7 0,6 7 0,7 2 0,0-2 0,-3-5 0,-4-9 0,-5-9 0,-2-5 0,3 3 0,5 8 0,5 10 0,3 8 0,1 3 0,-1-3 0,0-7 0,-3-12 0,-2-13 0,-5-12 0,-3 1 0,0 6 0,2 11 0,2 9 0,2 1 0,-1-1 0,-2-4 0,-1-3 0,-3-1 0,1-1 0,-1-4 0,0 0 0,2 0 0,-1 1 0,5 5 0,1 6 0,4 6 0,2 8 0,2 4 0,0 4 0,-1 1 0,1 1 0,-2 0 0,0-6 0,-2-4 0,-5-6 0,-1-3 0,0 2 0,2 3 0,3 6 0,2 4 0,2 2 0,-2 1 0,-2-2 0,-4-3 0,-3-3 0,-3-2 0,-1-2 0,3 0 0,4 3 0,3 3 0,4 1 0,1-1 0,1-6 0,2-6 0,0-3 0,0 5 0,0 4 0,0 5 0,0 1 0,0-5 0,0-7 0,0-8 0,0-2 0,0 3 0,0 8 0,0 8 0,0 5 0,2-3 0,2-5 0,3-5 0,2-7 0,0 0 0,0-3 0,1-5 0,-2-1 0,0 0 0,-3 5 0,0 5 0,-1 5 0,-2 2 0,-1 4 0,-1 3 0,0 1 0,0 3 0,0 2 0,0 1 0,0-1 0,2-3 0,1-4 0,-1-3 0,1-2 0,-3 3 0,0 3 0,0 9 0,0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93B7C-55BA-9846-8923-C3C1FA5746F0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3BFE6-E0E0-F94E-8037-780674553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6454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3BFE6-E0E0-F94E-8037-780674553CA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0595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181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48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1689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569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176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1368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693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6980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616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104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84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B8DB3-BDD5-2941-A2CB-FA55AB6B196D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00056-782C-F940-9A89-04E806C14F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5773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customXml" Target="../ink/ink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26F17-6826-2600-DAFF-646D93FE1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D385E6E-10F4-380A-D567-47FE44C31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741" y="1814401"/>
            <a:ext cx="3439668" cy="42187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9B9E57F-518C-43C8-C017-A8763473A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11576"/>
            <a:ext cx="3534627" cy="438670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6842A4-5F5B-E60A-8934-319A0F866E95}"/>
              </a:ext>
            </a:extLst>
          </p:cNvPr>
          <p:cNvSpPr txBox="1"/>
          <p:nvPr/>
        </p:nvSpPr>
        <p:spPr>
          <a:xfrm>
            <a:off x="560694" y="6118206"/>
            <a:ext cx="532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Mesure </a:t>
            </a:r>
            <a:r>
              <a:rPr lang="fr-FR" dirty="0">
                <a:solidFill>
                  <a:schemeClr val="accent6"/>
                </a:solidFill>
              </a:rPr>
              <a:t>correcte</a:t>
            </a:r>
            <a:r>
              <a:rPr lang="fr-FR" dirty="0"/>
              <a:t> de la portion tissulaire du GBM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6B2CD3B-D91D-DD77-2591-D8BCBECAA729}"/>
              </a:ext>
            </a:extLst>
          </p:cNvPr>
          <p:cNvSpPr txBox="1"/>
          <p:nvPr/>
        </p:nvSpPr>
        <p:spPr>
          <a:xfrm>
            <a:off x="6002585" y="6179146"/>
            <a:ext cx="5887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Mesure </a:t>
            </a:r>
            <a:r>
              <a:rPr lang="fr-FR" dirty="0">
                <a:solidFill>
                  <a:schemeClr val="accent6"/>
                </a:solidFill>
              </a:rPr>
              <a:t>erronée</a:t>
            </a:r>
            <a:r>
              <a:rPr lang="fr-FR" dirty="0"/>
              <a:t> incluant la portion kystique du GBM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C4079CCD-ED7D-E848-450A-C4050E5E22CD}"/>
                  </a:ext>
                </a:extLst>
              </p14:cNvPr>
              <p14:cNvContentPartPr/>
              <p14:nvPr/>
            </p14:nvContentPartPr>
            <p14:xfrm>
              <a:off x="3224646" y="3256335"/>
              <a:ext cx="770040" cy="66744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C4079CCD-ED7D-E848-450A-C4050E5E22C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15646" y="3247335"/>
                <a:ext cx="787680" cy="68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D9D9247-509F-D4A5-4521-090E8BE81A84}"/>
                  </a:ext>
                </a:extLst>
              </p14:cNvPr>
              <p14:cNvContentPartPr/>
              <p14:nvPr/>
            </p14:nvContentPartPr>
            <p14:xfrm>
              <a:off x="8461078" y="2839494"/>
              <a:ext cx="438840" cy="26460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D9D9247-509F-D4A5-4521-090E8BE81A8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52438" y="2830854"/>
                <a:ext cx="456480" cy="28224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Image 13">
            <a:extLst>
              <a:ext uri="{FF2B5EF4-FFF2-40B4-BE49-F238E27FC236}">
                <a16:creationId xmlns:a16="http://schemas.microsoft.com/office/drawing/2014/main" id="{C05CE458-739B-E3F3-D382-886A45C55E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3182" y="3508045"/>
            <a:ext cx="2704141" cy="256305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23BB183-D6A5-43D3-4B54-04B313925053}"/>
              </a:ext>
            </a:extLst>
          </p:cNvPr>
          <p:cNvSpPr txBox="1"/>
          <p:nvPr/>
        </p:nvSpPr>
        <p:spPr>
          <a:xfrm>
            <a:off x="2115174" y="44951"/>
            <a:ext cx="7546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u="sng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PROTOCOLE DE MESURE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C3BC46E-9733-C8EB-0983-242A76649ABA}"/>
              </a:ext>
            </a:extLst>
          </p:cNvPr>
          <p:cNvCxnSpPr>
            <a:cxnSpLocks/>
          </p:cNvCxnSpPr>
          <p:nvPr/>
        </p:nvCxnSpPr>
        <p:spPr>
          <a:xfrm>
            <a:off x="8509725" y="2825998"/>
            <a:ext cx="341546" cy="789512"/>
          </a:xfrm>
          <a:prstGeom prst="line">
            <a:avLst/>
          </a:prstGeom>
          <a:ln w="1905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209A3A5-B646-BBB1-9F56-039D62834215}"/>
              </a:ext>
            </a:extLst>
          </p:cNvPr>
          <p:cNvSpPr/>
          <p:nvPr/>
        </p:nvSpPr>
        <p:spPr>
          <a:xfrm>
            <a:off x="327157" y="759715"/>
            <a:ext cx="6120384" cy="98625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>
                <a:solidFill>
                  <a:schemeClr val="bg1"/>
                </a:solidFill>
              </a:rPr>
              <a:t>Cas 1 : </a:t>
            </a:r>
            <a:r>
              <a:rPr lang="fr-FR" b="1" dirty="0">
                <a:solidFill>
                  <a:schemeClr val="bg1"/>
                </a:solidFill>
              </a:rPr>
              <a:t>Patient de 52 ans se présente pour convulsions.</a:t>
            </a:r>
          </a:p>
          <a:p>
            <a:r>
              <a:rPr lang="fr-FR" b="1" dirty="0">
                <a:solidFill>
                  <a:schemeClr val="bg1"/>
                </a:solidFill>
              </a:rPr>
              <a:t>Processus temporal gauche à double composante tissulaire et kystique en rapport avec un GBM  mixte</a:t>
            </a:r>
          </a:p>
        </p:txBody>
      </p:sp>
    </p:spTree>
    <p:extLst>
      <p:ext uri="{BB962C8B-B14F-4D97-AF65-F5344CB8AC3E}">
        <p14:creationId xmlns:p14="http://schemas.microsoft.com/office/powerpoint/2010/main" val="138270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F0F1E3F-1677-D148-6714-4ABA376A2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158" y="1547970"/>
            <a:ext cx="4007651" cy="44678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F2C47A-41C0-7BBD-75B5-1EBE49B8F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844" y="1166122"/>
            <a:ext cx="4007651" cy="492286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BFECE0E-859E-8972-FADF-4121BF493B61}"/>
              </a:ext>
            </a:extLst>
          </p:cNvPr>
          <p:cNvSpPr txBox="1"/>
          <p:nvPr/>
        </p:nvSpPr>
        <p:spPr>
          <a:xfrm>
            <a:off x="2804160" y="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u="sng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PROTOCOLE DE MESURE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0A59A7-7DF4-6AF9-ECEF-2CCD103C4C84}"/>
              </a:ext>
            </a:extLst>
          </p:cNvPr>
          <p:cNvSpPr/>
          <p:nvPr/>
        </p:nvSpPr>
        <p:spPr>
          <a:xfrm>
            <a:off x="6516624" y="842595"/>
            <a:ext cx="4767072" cy="44500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E00E9CE-4CB9-B550-9E90-6DB513F6285A}"/>
              </a:ext>
            </a:extLst>
          </p:cNvPr>
          <p:cNvCxnSpPr>
            <a:cxnSpLocks/>
          </p:cNvCxnSpPr>
          <p:nvPr/>
        </p:nvCxnSpPr>
        <p:spPr>
          <a:xfrm>
            <a:off x="2779608" y="2019424"/>
            <a:ext cx="690645" cy="1036320"/>
          </a:xfrm>
          <a:prstGeom prst="line">
            <a:avLst/>
          </a:prstGeom>
          <a:ln w="317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33D4A4E-3BFF-9CD1-6B7F-ED86F7BC8965}"/>
              </a:ext>
            </a:extLst>
          </p:cNvPr>
          <p:cNvCxnSpPr>
            <a:cxnSpLocks/>
          </p:cNvCxnSpPr>
          <p:nvPr/>
        </p:nvCxnSpPr>
        <p:spPr>
          <a:xfrm flipH="1">
            <a:off x="2787854" y="2328361"/>
            <a:ext cx="690645" cy="499872"/>
          </a:xfrm>
          <a:prstGeom prst="line">
            <a:avLst/>
          </a:prstGeom>
          <a:ln w="317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21E1135-D36E-C0F4-607B-3084E9A8D6E6}"/>
              </a:ext>
            </a:extLst>
          </p:cNvPr>
          <p:cNvCxnSpPr>
            <a:cxnSpLocks/>
          </p:cNvCxnSpPr>
          <p:nvPr/>
        </p:nvCxnSpPr>
        <p:spPr>
          <a:xfrm flipH="1">
            <a:off x="8422696" y="2179532"/>
            <a:ext cx="796427" cy="499872"/>
          </a:xfrm>
          <a:prstGeom prst="line">
            <a:avLst/>
          </a:prstGeom>
          <a:ln w="317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EC38455-4314-EE9A-A52F-228F75E5B4A2}"/>
              </a:ext>
            </a:extLst>
          </p:cNvPr>
          <p:cNvCxnSpPr>
            <a:cxnSpLocks/>
          </p:cNvCxnSpPr>
          <p:nvPr/>
        </p:nvCxnSpPr>
        <p:spPr>
          <a:xfrm>
            <a:off x="8546766" y="1911308"/>
            <a:ext cx="690645" cy="1036320"/>
          </a:xfrm>
          <a:prstGeom prst="line">
            <a:avLst/>
          </a:prstGeom>
          <a:ln w="317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CA2E9219-A3C4-1EFE-4FCC-6BA282927D20}"/>
                  </a:ext>
                </a:extLst>
              </p14:cNvPr>
              <p14:cNvContentPartPr/>
              <p14:nvPr/>
            </p14:nvContentPartPr>
            <p14:xfrm>
              <a:off x="2577994" y="1950184"/>
              <a:ext cx="1164960" cy="117480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CA2E9219-A3C4-1EFE-4FCC-6BA282927D2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69354" y="1941546"/>
                <a:ext cx="1182600" cy="1192436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ZoneTexte 24">
            <a:extLst>
              <a:ext uri="{FF2B5EF4-FFF2-40B4-BE49-F238E27FC236}">
                <a16:creationId xmlns:a16="http://schemas.microsoft.com/office/drawing/2014/main" id="{AAF058A2-C9E2-8C74-3190-3614E95CCAB1}"/>
              </a:ext>
            </a:extLst>
          </p:cNvPr>
          <p:cNvSpPr txBox="1"/>
          <p:nvPr/>
        </p:nvSpPr>
        <p:spPr>
          <a:xfrm>
            <a:off x="1222756" y="6285246"/>
            <a:ext cx="10358677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/>
              <a:t>Mesure du processus </a:t>
            </a:r>
            <a:r>
              <a:rPr lang="fr-FR" b="1" dirty="0">
                <a:solidFill>
                  <a:schemeClr val="accent6"/>
                </a:solidFill>
              </a:rPr>
              <a:t>préférée</a:t>
            </a:r>
            <a:r>
              <a:rPr lang="fr-FR" dirty="0"/>
              <a:t> dans une séquence où les </a:t>
            </a:r>
            <a:r>
              <a:rPr lang="fr-FR" dirty="0">
                <a:solidFill>
                  <a:schemeClr val="accent6"/>
                </a:solidFill>
              </a:rPr>
              <a:t>contours</a:t>
            </a:r>
            <a:r>
              <a:rPr lang="fr-FR" dirty="0"/>
              <a:t> sont plus </a:t>
            </a:r>
            <a:r>
              <a:rPr lang="fr-FR" b="1" dirty="0">
                <a:solidFill>
                  <a:schemeClr val="accent6"/>
                </a:solidFill>
              </a:rPr>
              <a:t>nets</a:t>
            </a:r>
            <a:r>
              <a:rPr lang="fr-FR" dirty="0"/>
              <a:t> : FLAIR &gt;&gt; T2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E1F46E5-E092-6965-8CDE-CF8FD52F5FDE}"/>
              </a:ext>
            </a:extLst>
          </p:cNvPr>
          <p:cNvSpPr txBox="1"/>
          <p:nvPr/>
        </p:nvSpPr>
        <p:spPr>
          <a:xfrm>
            <a:off x="1857493" y="5915914"/>
            <a:ext cx="1885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FLAIR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D3A792C-BBA3-14CB-9108-FD1EBB39D206}"/>
              </a:ext>
            </a:extLst>
          </p:cNvPr>
          <p:cNvSpPr txBox="1"/>
          <p:nvPr/>
        </p:nvSpPr>
        <p:spPr>
          <a:xfrm>
            <a:off x="8002076" y="6015830"/>
            <a:ext cx="1349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T2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1CCCE9-BAB3-2C20-4488-14C3FFE27107}"/>
              </a:ext>
            </a:extLst>
          </p:cNvPr>
          <p:cNvSpPr/>
          <p:nvPr/>
        </p:nvSpPr>
        <p:spPr>
          <a:xfrm>
            <a:off x="327157" y="759715"/>
            <a:ext cx="6345688" cy="646331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u="sng" dirty="0">
                <a:solidFill>
                  <a:schemeClr val="bg1"/>
                </a:solidFill>
              </a:rPr>
              <a:t>Cas 2 : </a:t>
            </a:r>
            <a:r>
              <a:rPr lang="fr-FR" b="1" dirty="0">
                <a:solidFill>
                  <a:schemeClr val="bg1"/>
                </a:solidFill>
              </a:rPr>
              <a:t>Patient de 40 ans suivi pour </a:t>
            </a:r>
            <a:r>
              <a:rPr lang="fr-FR" b="1">
                <a:solidFill>
                  <a:schemeClr val="bg1"/>
                </a:solidFill>
              </a:rPr>
              <a:t>astrocytome frontal para-sagittal gauche IDH muté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693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34F17-2536-90BA-2C98-1402CD7FC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A762D37-E26D-A3D7-F194-56CE54C9E0DB}"/>
              </a:ext>
            </a:extLst>
          </p:cNvPr>
          <p:cNvSpPr txBox="1"/>
          <p:nvPr/>
        </p:nvSpPr>
        <p:spPr>
          <a:xfrm>
            <a:off x="963168" y="362588"/>
            <a:ext cx="713232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Nouveautés 2023</a:t>
            </a:r>
            <a:r>
              <a:rPr lang="fr-FR" sz="3200" u="sng" dirty="0">
                <a:solidFill>
                  <a:srgbClr val="FFC000"/>
                </a:solidFill>
              </a:rPr>
              <a:t>:</a:t>
            </a:r>
          </a:p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371BB6-8CF1-D3EC-DA5D-08A91F0EDEB3}"/>
              </a:ext>
            </a:extLst>
          </p:cNvPr>
          <p:cNvSpPr/>
          <p:nvPr/>
        </p:nvSpPr>
        <p:spPr>
          <a:xfrm>
            <a:off x="536448" y="1547741"/>
            <a:ext cx="4986528" cy="6949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9FCD70-32EC-349B-A379-909FF1F881C1}"/>
              </a:ext>
            </a:extLst>
          </p:cNvPr>
          <p:cNvSpPr txBox="1"/>
          <p:nvPr/>
        </p:nvSpPr>
        <p:spPr>
          <a:xfrm>
            <a:off x="963168" y="1665422"/>
            <a:ext cx="4547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b="1" dirty="0">
                <a:solidFill>
                  <a:schemeClr val="bg1"/>
                </a:solidFill>
                <a:latin typeface="Arial" panose="020B0604020202020204" pitchFamily="34" charset="0"/>
              </a:rPr>
              <a:t>1.  Intégration du profil moléculaire</a:t>
            </a:r>
          </a:p>
          <a:p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4D14AC-B959-4BC4-184D-87C9E5515640}"/>
              </a:ext>
            </a:extLst>
          </p:cNvPr>
          <p:cNvSpPr/>
          <p:nvPr/>
        </p:nvSpPr>
        <p:spPr>
          <a:xfrm>
            <a:off x="481584" y="2563536"/>
            <a:ext cx="5096256" cy="6949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>
                <a:solidFill>
                  <a:schemeClr val="bg1"/>
                </a:solidFill>
                <a:latin typeface="Arial" panose="020B0604020202020204" pitchFamily="34" charset="0"/>
              </a:rPr>
              <a:t>2. Importance accrue du FLAIR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B4FD3E-542F-702A-1218-3EE07E6E8425}"/>
              </a:ext>
            </a:extLst>
          </p:cNvPr>
          <p:cNvSpPr/>
          <p:nvPr/>
        </p:nvSpPr>
        <p:spPr>
          <a:xfrm>
            <a:off x="438912" y="3690959"/>
            <a:ext cx="5181600" cy="6949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>
                <a:solidFill>
                  <a:schemeClr val="bg1"/>
                </a:solidFill>
                <a:latin typeface="Arial" panose="020B0604020202020204" pitchFamily="34" charset="0"/>
              </a:rPr>
              <a:t>3. IRM multiparamétrique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991CC1-F19B-680F-2776-0E20F9BE0DEF}"/>
              </a:ext>
            </a:extLst>
          </p:cNvPr>
          <p:cNvSpPr/>
          <p:nvPr/>
        </p:nvSpPr>
        <p:spPr>
          <a:xfrm>
            <a:off x="445008" y="4664464"/>
            <a:ext cx="5181600" cy="6949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>
                <a:solidFill>
                  <a:schemeClr val="bg1"/>
                </a:solidFill>
                <a:latin typeface="Arial" panose="020B0604020202020204" pitchFamily="34" charset="0"/>
              </a:rPr>
              <a:t>4. progression vs pseudo-progression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B3C1E4-4C5E-1DDB-C7DA-5DAC8A306328}"/>
              </a:ext>
            </a:extLst>
          </p:cNvPr>
          <p:cNvSpPr/>
          <p:nvPr/>
        </p:nvSpPr>
        <p:spPr>
          <a:xfrm>
            <a:off x="396240" y="5800468"/>
            <a:ext cx="5181600" cy="6949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fr-FR" b="1" dirty="0">
                <a:solidFill>
                  <a:schemeClr val="bg1"/>
                </a:solidFill>
                <a:latin typeface="Arial" panose="020B0604020202020204" pitchFamily="34" charset="0"/>
              </a:rPr>
              <a:t>5. Approche aux nouveaux traitements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699B7A-06BE-6144-3104-5A3504A65BB4}"/>
              </a:ext>
            </a:extLst>
          </p:cNvPr>
          <p:cNvSpPr/>
          <p:nvPr/>
        </p:nvSpPr>
        <p:spPr>
          <a:xfrm>
            <a:off x="6096000" y="1593561"/>
            <a:ext cx="2596896" cy="15930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STABILITE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B0B4E1-1226-DE8A-57BB-218DA83E0B16}"/>
              </a:ext>
            </a:extLst>
          </p:cNvPr>
          <p:cNvSpPr/>
          <p:nvPr/>
        </p:nvSpPr>
        <p:spPr>
          <a:xfrm>
            <a:off x="8894064" y="1547741"/>
            <a:ext cx="2816352" cy="15930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PROGRESSION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A67FED-D64B-CC37-8814-3151DDA7FF57}"/>
              </a:ext>
            </a:extLst>
          </p:cNvPr>
          <p:cNvSpPr/>
          <p:nvPr/>
        </p:nvSpPr>
        <p:spPr>
          <a:xfrm>
            <a:off x="6096000" y="3913632"/>
            <a:ext cx="2694432" cy="17178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REPONSE PARTIELLE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773B0A-C7CD-E6E1-B24B-48708AE5089C}"/>
              </a:ext>
            </a:extLst>
          </p:cNvPr>
          <p:cNvSpPr/>
          <p:nvPr/>
        </p:nvSpPr>
        <p:spPr>
          <a:xfrm>
            <a:off x="9046464" y="3913631"/>
            <a:ext cx="2663952" cy="17178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REPONSE COMPLETE</a:t>
            </a:r>
          </a:p>
        </p:txBody>
      </p:sp>
      <p:sp>
        <p:nvSpPr>
          <p:cNvPr id="16" name="Accolade ouvrante 15">
            <a:extLst>
              <a:ext uri="{FF2B5EF4-FFF2-40B4-BE49-F238E27FC236}">
                <a16:creationId xmlns:a16="http://schemas.microsoft.com/office/drawing/2014/main" id="{DF9E82F7-26ED-6F91-EF5F-5D9DC6DCB163}"/>
              </a:ext>
            </a:extLst>
          </p:cNvPr>
          <p:cNvSpPr/>
          <p:nvPr/>
        </p:nvSpPr>
        <p:spPr>
          <a:xfrm>
            <a:off x="5632704" y="2469395"/>
            <a:ext cx="487680" cy="2443127"/>
          </a:xfrm>
          <a:prstGeom prst="lef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814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F938D-7776-B7C4-E1B0-BC9C64169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B44B2AB-BDA4-0E36-4DC3-3794CE111D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645719"/>
              </p:ext>
            </p:extLst>
          </p:nvPr>
        </p:nvGraphicFramePr>
        <p:xfrm>
          <a:off x="792480" y="1216725"/>
          <a:ext cx="10594848" cy="498287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775968">
                  <a:extLst>
                    <a:ext uri="{9D8B030D-6E8A-4147-A177-3AD203B41FA5}">
                      <a16:colId xmlns:a16="http://schemas.microsoft.com/office/drawing/2014/main" val="3372409785"/>
                    </a:ext>
                  </a:extLst>
                </a:gridCol>
                <a:gridCol w="1763776">
                  <a:extLst>
                    <a:ext uri="{9D8B030D-6E8A-4147-A177-3AD203B41FA5}">
                      <a16:colId xmlns:a16="http://schemas.microsoft.com/office/drawing/2014/main" val="904940539"/>
                    </a:ext>
                  </a:extLst>
                </a:gridCol>
                <a:gridCol w="2970784">
                  <a:extLst>
                    <a:ext uri="{9D8B030D-6E8A-4147-A177-3AD203B41FA5}">
                      <a16:colId xmlns:a16="http://schemas.microsoft.com/office/drawing/2014/main" val="1073336324"/>
                    </a:ext>
                  </a:extLst>
                </a:gridCol>
                <a:gridCol w="1060704">
                  <a:extLst>
                    <a:ext uri="{9D8B030D-6E8A-4147-A177-3AD203B41FA5}">
                      <a16:colId xmlns:a16="http://schemas.microsoft.com/office/drawing/2014/main" val="3284523589"/>
                    </a:ext>
                  </a:extLst>
                </a:gridCol>
                <a:gridCol w="1560576">
                  <a:extLst>
                    <a:ext uri="{9D8B030D-6E8A-4147-A177-3AD203B41FA5}">
                      <a16:colId xmlns:a16="http://schemas.microsoft.com/office/drawing/2014/main" val="844080505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803895794"/>
                    </a:ext>
                  </a:extLst>
                </a:gridCol>
              </a:tblGrid>
              <a:tr h="7208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 dirty="0"/>
                        <a:t>Catégorie de réponse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/>
                        <a:t>Lésions rehaussées (T1 injecté)</a:t>
                      </a:r>
                      <a:endParaRPr lang="fr-F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/>
                        <a:t>Lésions non rehaussées (T2/FLAIR)</a:t>
                      </a:r>
                      <a:endParaRPr lang="fr-F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/>
                        <a:t>Nouvelles lésions</a:t>
                      </a:r>
                      <a:endParaRPr lang="fr-F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/>
                        <a:t>Corticothérapie</a:t>
                      </a:r>
                      <a:endParaRPr lang="fr-F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200" b="1"/>
                        <a:t>État clinique</a:t>
                      </a:r>
                      <a:endParaRPr lang="fr-FR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1543658"/>
                  </a:ext>
                </a:extLst>
              </a:tr>
              <a:tr h="9370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b="1" dirty="0"/>
                        <a:t>Réponse complète (CR)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dirty="0"/>
                        <a:t>Disparition de toutes les lésions rehaussées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400" b="1" dirty="0">
                          <a:solidFill>
                            <a:schemeClr val="accent6"/>
                          </a:solidFill>
                        </a:rPr>
                        <a:t>Stabilité ou diminution des anomalies FLAIR prise en compte de façon plus importante</a:t>
                      </a:r>
                      <a:endParaRPr lang="fr-FR" sz="14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/>
                        <a:t>Absentes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/>
                        <a:t>Arrêt ou dose minimale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/>
                        <a:t>Stable ou amélioré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7172055"/>
                  </a:ext>
                </a:extLst>
              </a:tr>
              <a:tr h="11532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b="1"/>
                        <a:t>Réponse partielle (PR)</a:t>
                      </a:r>
                      <a:endParaRPr lang="fr-F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dirty="0"/>
                        <a:t>Diminution ≥ 50 % de la somme des diamètres des lésions cibles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b="1" dirty="0">
                          <a:solidFill>
                            <a:schemeClr val="accent6"/>
                          </a:solidFill>
                        </a:rPr>
                        <a:t>Évaluation systématique de la composante infiltrante en FLAIR</a:t>
                      </a:r>
                      <a:endParaRPr lang="fr-FR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/>
                        <a:t>Absentes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/>
                        <a:t>Dose stable ou diminuée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dirty="0"/>
                        <a:t>Stable ou amélioré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0466950"/>
                  </a:ext>
                </a:extLst>
              </a:tr>
              <a:tr h="9370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b="1"/>
                        <a:t>Maladie stable (SD)</a:t>
                      </a:r>
                      <a:endParaRPr lang="fr-F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/>
                        <a:t>Ne répond pas aux critères de PR ni de progression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b="1" dirty="0">
                          <a:solidFill>
                            <a:schemeClr val="accent6"/>
                          </a:solidFill>
                        </a:rPr>
                        <a:t>Analyse longitudinale des anomalies FLAIR encouragée</a:t>
                      </a:r>
                      <a:endParaRPr lang="fr-FR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dirty="0"/>
                        <a:t>Absentes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dirty="0"/>
                        <a:t>Stable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dirty="0"/>
                        <a:t>Stable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5430592"/>
                  </a:ext>
                </a:extLst>
              </a:tr>
              <a:tr h="11532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b="1"/>
                        <a:t>Progression (PD)</a:t>
                      </a:r>
                      <a:endParaRPr lang="fr-F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/>
                        <a:t>Augmentation ≥ 25 % des lésions rehaussées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b="1" dirty="0">
                          <a:solidFill>
                            <a:schemeClr val="accent6"/>
                          </a:solidFill>
                        </a:rPr>
                        <a:t>Augmentation significative du signal FLAIR compatible avec progression tumorale</a:t>
                      </a:r>
                      <a:endParaRPr lang="fr-FR" sz="1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dirty="0"/>
                        <a:t>Présentes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dirty="0"/>
                        <a:t>Non déterminant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fr-FR" sz="1200" dirty="0"/>
                        <a:t>Détérioration clinique possible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9967386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786DAAF5-2B36-3DF5-98A4-25A50EE8B776}"/>
              </a:ext>
            </a:extLst>
          </p:cNvPr>
          <p:cNvSpPr txBox="1"/>
          <p:nvPr/>
        </p:nvSpPr>
        <p:spPr>
          <a:xfrm>
            <a:off x="792480" y="272534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Nouveautés 2023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2468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72</TotalTime>
  <Words>259</Words>
  <Application>Microsoft Macintosh PowerPoint</Application>
  <PresentationFormat>Grand écran</PresentationFormat>
  <Paragraphs>52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MBP</dc:creator>
  <cp:lastModifiedBy>MBP</cp:lastModifiedBy>
  <cp:revision>3</cp:revision>
  <dcterms:created xsi:type="dcterms:W3CDTF">2026-03-06T16:42:34Z</dcterms:created>
  <dcterms:modified xsi:type="dcterms:W3CDTF">2026-03-06T17:59:29Z</dcterms:modified>
</cp:coreProperties>
</file>