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331" r:id="rId2"/>
    <p:sldId id="1333" r:id="rId3"/>
    <p:sldId id="328" r:id="rId4"/>
    <p:sldId id="826" r:id="rId5"/>
    <p:sldId id="824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2"/>
    <p:restoredTop sz="94599"/>
  </p:normalViewPr>
  <p:slideViewPr>
    <p:cSldViewPr snapToGrid="0" snapToObjects="1" showGuides="1">
      <p:cViewPr varScale="1">
        <p:scale>
          <a:sx n="101" d="100"/>
          <a:sy n="101" d="100"/>
        </p:scale>
        <p:origin x="154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75978-A7BE-7D4B-988D-8514BC845508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74C0A7-5AD5-BA47-B84D-5F5AD39036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0681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i="1" dirty="0"/>
              <a:t>* Il est inutile de proposer une IRM si une image suspecte est accessible à un geste biopsique percutané, geste qui sera de toute manière indispensable à la décision thérapeutique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D79B30-B6C2-4C99-88D5-35E8A488F17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6782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64F045-AF16-6846-9315-71D823CEF1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482E0E-A2FC-504C-8A6C-ACAF6939D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9E0ADC-BF50-784E-8F63-9EC0D9B6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48DD65-C072-284A-8C09-26E1DB4C7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668CA3-6614-3341-A0D1-21B0EE88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082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EED80-4C35-BE4A-B7B2-597AE7F8F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40227B-9C49-F74E-BCDF-CF6EF6560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EFEA7C-CAE5-AF4D-AE46-36C1877FC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1FF1C46-7555-D14A-9E51-43802D115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1A91F29-3466-804B-98C5-1A23224C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275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8E672C-046E-344B-B349-1B6C11623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A2865C3-083A-1C4B-8E22-C380C3FEF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93ED90-9B38-D247-BDAA-F65F57972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44D73C8-8191-394A-9B58-9E24B9A5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91258D1-D1AE-6B41-9BAD-0551BF5FB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0981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E1CFC7-DCA4-3540-A951-93166AFBF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883419-ADAF-BD4F-AAEA-A068C4D680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55DEAD-5CFD-DB41-9F4E-17170ADAB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92C1E74-286D-A548-AE08-BBB0C8C8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5CC002-0C36-E243-9334-DB48BF36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F116EDE-3CF3-EB4C-B3F8-68576833A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373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346AF5-2099-2942-B036-B07B25C64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4AB681-3A10-0248-AEE2-23D53F001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FE7531A-C84C-0F41-9D81-C51FBF73E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89E2FCA-C36A-4C48-8A57-E7D638FF41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8520DBC-4709-6B47-856F-EBCBAD913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4C71E7F-1F1F-2A45-8ABE-F996DBEE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3D6205B-5042-A64D-8F52-5460BD342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4337282-8B2A-104E-A8DC-500B04124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89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F1633B-B75B-7744-9DD5-7C70CFA99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3D74148-31C6-E545-85CE-5BA6D987C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A01D0FE-742B-284C-8182-00AB65633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DA3875-4C95-6D45-B74B-3382F0800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69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985032A-557B-6342-A06C-C51DEFC97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4A832BE-B437-5A4F-B993-F358218E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A2356C6-F388-E848-87DA-6CF25634A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070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1595C8-B4A7-B941-8223-FA5E7539E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2B2332-D568-DF4C-8D84-C2BA879EA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F71C96-8D6C-B045-839C-FC51E7598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ED6A6A4-0BDC-9D45-B340-28AA043A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282316-9EAF-4849-9587-3C31C1A6C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33F4A12-8667-7044-9403-441CC1A40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52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D5894A-636E-3240-A6CF-D64587D2C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5F38F7E-AE2F-3042-9142-DF875B56B3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2F0ADD-812D-9341-8514-B70C0CFA1F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A7EB73-895B-DC48-89DF-455BF3A59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517C51-79BA-F942-9C9B-707ED52C8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62954B2-E347-1648-8D9E-45397F0C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2440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3CA09E-4129-6A4E-8132-D0BC71A0D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1DC428E-77DA-8E43-B1A9-3F59DBC0B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FDAC6C-83C4-A64B-8257-8B45E82C1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B26228-A787-5A44-B41A-F1E62D65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C3BD0D-8ABD-2E42-A298-2D3BEF92E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9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381C82A-75E8-D047-93A0-DC53BDD88B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F49BBD-AA50-224F-8A91-A652FC64B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DF394-227E-8747-9B0F-5E4B478C3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EAC17F-E0EE-5147-BD6C-D740F6CD1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674096-CAB7-7F42-9116-C800D1D2A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374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717E40B-5546-F542-91B4-5362C5313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19E3F4-4325-F64E-8646-C347DD248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38E04E2-654F-4342-B980-4D6E11030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E95FA-D8D9-004D-883C-980898852E3B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9D489C-FC10-4748-A8B9-E27AAF0971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072DCB-740B-AD48-B070-E5B5D1880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585D9-2B06-2442-9949-A10327C231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71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2014053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6BF78-0E48-954B-827F-FEC76BA75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Chirurgie conservatrice du sein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12D1EE-C892-EB45-8B23-2DBF7DE8D6C3}"/>
              </a:ext>
            </a:extLst>
          </p:cNvPr>
          <p:cNvGrpSpPr/>
          <p:nvPr/>
        </p:nvGrpSpPr>
        <p:grpSpPr>
          <a:xfrm>
            <a:off x="6096000" y="1818281"/>
            <a:ext cx="2918985" cy="4358866"/>
            <a:chOff x="8489244" y="889536"/>
            <a:chExt cx="2918985" cy="5432242"/>
          </a:xfrm>
        </p:grpSpPr>
        <p:sp>
          <p:nvSpPr>
            <p:cNvPr id="5" name="Délai  4">
              <a:extLst>
                <a:ext uri="{FF2B5EF4-FFF2-40B4-BE49-F238E27FC236}">
                  <a16:creationId xmlns:a16="http://schemas.microsoft.com/office/drawing/2014/main" id="{7ED9F2D9-EEC1-5F47-8BE7-D263F1553CE3}"/>
                </a:ext>
              </a:extLst>
            </p:cNvPr>
            <p:cNvSpPr/>
            <p:nvPr/>
          </p:nvSpPr>
          <p:spPr>
            <a:xfrm>
              <a:off x="8489244" y="889536"/>
              <a:ext cx="2573867" cy="5432242"/>
            </a:xfrm>
            <a:prstGeom prst="flowChartDelay">
              <a:avLst/>
            </a:prstGeom>
            <a:noFill/>
            <a:ln w="28575">
              <a:solidFill>
                <a:srgbClr val="FF8AD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50D7E6C-5C7E-F24F-88CB-EF6EAF4352DB}"/>
                </a:ext>
              </a:extLst>
            </p:cNvPr>
            <p:cNvSpPr/>
            <p:nvPr/>
          </p:nvSpPr>
          <p:spPr>
            <a:xfrm>
              <a:off x="10871200" y="3104444"/>
              <a:ext cx="537029" cy="790223"/>
            </a:xfrm>
            <a:prstGeom prst="ellipse">
              <a:avLst/>
            </a:prstGeom>
            <a:solidFill>
              <a:srgbClr val="FF85FF"/>
            </a:solidFill>
            <a:ln>
              <a:solidFill>
                <a:srgbClr val="FF8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2E6F51-1CE4-4142-B0C5-C6D9ED87C0B1}"/>
              </a:ext>
            </a:extLst>
          </p:cNvPr>
          <p:cNvGrpSpPr/>
          <p:nvPr/>
        </p:nvGrpSpPr>
        <p:grpSpPr>
          <a:xfrm>
            <a:off x="9467490" y="1502554"/>
            <a:ext cx="2249297" cy="4990321"/>
            <a:chOff x="8489244" y="889536"/>
            <a:chExt cx="2918985" cy="5432242"/>
          </a:xfrm>
        </p:grpSpPr>
        <p:sp>
          <p:nvSpPr>
            <p:cNvPr id="8" name="Délai  7">
              <a:extLst>
                <a:ext uri="{FF2B5EF4-FFF2-40B4-BE49-F238E27FC236}">
                  <a16:creationId xmlns:a16="http://schemas.microsoft.com/office/drawing/2014/main" id="{4ADEC6E2-77C4-464F-91F6-64EFCAB466E3}"/>
                </a:ext>
              </a:extLst>
            </p:cNvPr>
            <p:cNvSpPr/>
            <p:nvPr/>
          </p:nvSpPr>
          <p:spPr>
            <a:xfrm>
              <a:off x="8489244" y="889536"/>
              <a:ext cx="2573867" cy="5432242"/>
            </a:xfrm>
            <a:prstGeom prst="flowChartDelay">
              <a:avLst/>
            </a:prstGeom>
            <a:noFill/>
            <a:ln w="28575">
              <a:solidFill>
                <a:srgbClr val="FF8AD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961D6A8-9848-B64A-AC49-87F3D9972D2E}"/>
                </a:ext>
              </a:extLst>
            </p:cNvPr>
            <p:cNvSpPr/>
            <p:nvPr/>
          </p:nvSpPr>
          <p:spPr>
            <a:xfrm>
              <a:off x="10871200" y="3104444"/>
              <a:ext cx="537029" cy="790223"/>
            </a:xfrm>
            <a:prstGeom prst="ellipse">
              <a:avLst/>
            </a:prstGeom>
            <a:solidFill>
              <a:srgbClr val="FF85FF"/>
            </a:solidFill>
            <a:ln>
              <a:solidFill>
                <a:srgbClr val="FF8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FAEEB1AB-B081-394E-81E7-80AAEC617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334" y="1978764"/>
            <a:ext cx="4765046" cy="422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7BFB83F-5274-C745-8FF7-49ABAD15DFD0}"/>
              </a:ext>
            </a:extLst>
          </p:cNvPr>
          <p:cNvSpPr/>
          <p:nvPr/>
        </p:nvSpPr>
        <p:spPr>
          <a:xfrm>
            <a:off x="749625" y="6190455"/>
            <a:ext cx="39108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accent5"/>
                </a:solidFill>
                <a:hlinkClick r:id="rId3" tooltip="Annals of surgical oncology."/>
              </a:rPr>
              <a:t>Clough.  Ann </a:t>
            </a:r>
            <a:r>
              <a:rPr lang="en-US" sz="1400" dirty="0" err="1">
                <a:solidFill>
                  <a:schemeClr val="accent5"/>
                </a:solidFill>
                <a:hlinkClick r:id="rId3" tooltip="Annals of surgical oncology."/>
              </a:rPr>
              <a:t>Surg</a:t>
            </a:r>
            <a:r>
              <a:rPr lang="en-US" sz="1400" dirty="0">
                <a:solidFill>
                  <a:schemeClr val="accent5"/>
                </a:solidFill>
                <a:hlinkClick r:id="rId3" tooltip="Annals of surgical oncology."/>
              </a:rPr>
              <a:t> </a:t>
            </a:r>
            <a:r>
              <a:rPr lang="en-US" sz="1400" dirty="0" err="1">
                <a:solidFill>
                  <a:schemeClr val="accent5"/>
                </a:solidFill>
                <a:hlinkClick r:id="rId3" tooltip="Annals of surgical oncology."/>
              </a:rPr>
              <a:t>Oncol</a:t>
            </a:r>
            <a:r>
              <a:rPr lang="en-US" sz="1400" dirty="0">
                <a:solidFill>
                  <a:schemeClr val="accent5"/>
                </a:solidFill>
                <a:hlinkClick r:id="rId3" tooltip="Annals of surgical oncology."/>
              </a:rPr>
              <a:t>.</a:t>
            </a:r>
            <a:r>
              <a:rPr lang="en-US" sz="1400" dirty="0">
                <a:solidFill>
                  <a:schemeClr val="accent5"/>
                </a:solidFill>
              </a:rPr>
              <a:t> </a:t>
            </a:r>
            <a:r>
              <a:rPr lang="en-US" sz="1400" dirty="0"/>
              <a:t>2010 May;17(5):1375-91. </a:t>
            </a:r>
            <a:endParaRPr lang="it-IT" sz="1400" dirty="0"/>
          </a:p>
        </p:txBody>
      </p:sp>
      <p:sp>
        <p:nvSpPr>
          <p:cNvPr id="12" name="Parenthèse ouvrante 11">
            <a:extLst>
              <a:ext uri="{FF2B5EF4-FFF2-40B4-BE49-F238E27FC236}">
                <a16:creationId xmlns:a16="http://schemas.microsoft.com/office/drawing/2014/main" id="{4504832B-B8E5-0C44-A488-10684F626AB2}"/>
              </a:ext>
            </a:extLst>
          </p:cNvPr>
          <p:cNvSpPr/>
          <p:nvPr/>
        </p:nvSpPr>
        <p:spPr>
          <a:xfrm>
            <a:off x="6307810" y="1978764"/>
            <a:ext cx="108488" cy="14502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Étoile à 8 branches 12">
            <a:extLst>
              <a:ext uri="{FF2B5EF4-FFF2-40B4-BE49-F238E27FC236}">
                <a16:creationId xmlns:a16="http://schemas.microsoft.com/office/drawing/2014/main" id="{A53E1E6D-11F6-5846-90BC-8AB0112020A7}"/>
              </a:ext>
            </a:extLst>
          </p:cNvPr>
          <p:cNvSpPr/>
          <p:nvPr/>
        </p:nvSpPr>
        <p:spPr>
          <a:xfrm>
            <a:off x="6765550" y="2246682"/>
            <a:ext cx="945396" cy="914400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460FCA80-1512-7F4A-819C-860DED50D146}"/>
              </a:ext>
            </a:extLst>
          </p:cNvPr>
          <p:cNvSpPr/>
          <p:nvPr/>
        </p:nvSpPr>
        <p:spPr>
          <a:xfrm>
            <a:off x="7563173" y="1921790"/>
            <a:ext cx="960895" cy="1549830"/>
          </a:xfrm>
          <a:custGeom>
            <a:avLst/>
            <a:gdLst>
              <a:gd name="connsiteX0" fmla="*/ 0 w 960895"/>
              <a:gd name="connsiteY0" fmla="*/ 0 h 1549830"/>
              <a:gd name="connsiteX1" fmla="*/ 356461 w 960895"/>
              <a:gd name="connsiteY1" fmla="*/ 154983 h 1549830"/>
              <a:gd name="connsiteX2" fmla="*/ 635430 w 960895"/>
              <a:gd name="connsiteY2" fmla="*/ 542441 h 1549830"/>
              <a:gd name="connsiteX3" fmla="*/ 852407 w 960895"/>
              <a:gd name="connsiteY3" fmla="*/ 991891 h 1549830"/>
              <a:gd name="connsiteX4" fmla="*/ 960895 w 960895"/>
              <a:gd name="connsiteY4" fmla="*/ 1549830 h 154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0895" h="1549830">
                <a:moveTo>
                  <a:pt x="0" y="0"/>
                </a:moveTo>
                <a:cubicBezTo>
                  <a:pt x="125278" y="32288"/>
                  <a:pt x="250556" y="64576"/>
                  <a:pt x="356461" y="154983"/>
                </a:cubicBezTo>
                <a:cubicBezTo>
                  <a:pt x="462366" y="245390"/>
                  <a:pt x="552772" y="402956"/>
                  <a:pt x="635430" y="542441"/>
                </a:cubicBezTo>
                <a:cubicBezTo>
                  <a:pt x="718088" y="681926"/>
                  <a:pt x="798163" y="823993"/>
                  <a:pt x="852407" y="991891"/>
                </a:cubicBezTo>
                <a:cubicBezTo>
                  <a:pt x="906651" y="1159789"/>
                  <a:pt x="933773" y="1354809"/>
                  <a:pt x="960895" y="154983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5" name="Étoile à 8 branches 14">
            <a:extLst>
              <a:ext uri="{FF2B5EF4-FFF2-40B4-BE49-F238E27FC236}">
                <a16:creationId xmlns:a16="http://schemas.microsoft.com/office/drawing/2014/main" id="{C113D9A4-F243-0F4B-80BC-62132602CF00}"/>
              </a:ext>
            </a:extLst>
          </p:cNvPr>
          <p:cNvSpPr/>
          <p:nvPr/>
        </p:nvSpPr>
        <p:spPr>
          <a:xfrm>
            <a:off x="9818539" y="1921790"/>
            <a:ext cx="945396" cy="914400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Forme libre 15">
            <a:extLst>
              <a:ext uri="{FF2B5EF4-FFF2-40B4-BE49-F238E27FC236}">
                <a16:creationId xmlns:a16="http://schemas.microsoft.com/office/drawing/2014/main" id="{EB7D430A-107C-0C47-B587-9410AB26FB2E}"/>
              </a:ext>
            </a:extLst>
          </p:cNvPr>
          <p:cNvSpPr/>
          <p:nvPr/>
        </p:nvSpPr>
        <p:spPr>
          <a:xfrm>
            <a:off x="10342071" y="1611252"/>
            <a:ext cx="960895" cy="1549830"/>
          </a:xfrm>
          <a:custGeom>
            <a:avLst/>
            <a:gdLst>
              <a:gd name="connsiteX0" fmla="*/ 0 w 960895"/>
              <a:gd name="connsiteY0" fmla="*/ 0 h 1549830"/>
              <a:gd name="connsiteX1" fmla="*/ 356461 w 960895"/>
              <a:gd name="connsiteY1" fmla="*/ 154983 h 1549830"/>
              <a:gd name="connsiteX2" fmla="*/ 635430 w 960895"/>
              <a:gd name="connsiteY2" fmla="*/ 542441 h 1549830"/>
              <a:gd name="connsiteX3" fmla="*/ 852407 w 960895"/>
              <a:gd name="connsiteY3" fmla="*/ 991891 h 1549830"/>
              <a:gd name="connsiteX4" fmla="*/ 960895 w 960895"/>
              <a:gd name="connsiteY4" fmla="*/ 1549830 h 154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0895" h="1549830">
                <a:moveTo>
                  <a:pt x="0" y="0"/>
                </a:moveTo>
                <a:cubicBezTo>
                  <a:pt x="125278" y="32288"/>
                  <a:pt x="250556" y="64576"/>
                  <a:pt x="356461" y="154983"/>
                </a:cubicBezTo>
                <a:cubicBezTo>
                  <a:pt x="462366" y="245390"/>
                  <a:pt x="552772" y="402956"/>
                  <a:pt x="635430" y="542441"/>
                </a:cubicBezTo>
                <a:cubicBezTo>
                  <a:pt x="718088" y="681926"/>
                  <a:pt x="798163" y="823993"/>
                  <a:pt x="852407" y="991891"/>
                </a:cubicBezTo>
                <a:cubicBezTo>
                  <a:pt x="906651" y="1159789"/>
                  <a:pt x="933773" y="1354809"/>
                  <a:pt x="960895" y="154983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7" name="Parenthèse ouvrante 16">
            <a:extLst>
              <a:ext uri="{FF2B5EF4-FFF2-40B4-BE49-F238E27FC236}">
                <a16:creationId xmlns:a16="http://schemas.microsoft.com/office/drawing/2014/main" id="{4A37409C-96C0-0F42-B23B-37E5ABBC497D}"/>
              </a:ext>
            </a:extLst>
          </p:cNvPr>
          <p:cNvSpPr/>
          <p:nvPr/>
        </p:nvSpPr>
        <p:spPr>
          <a:xfrm>
            <a:off x="9660983" y="1661449"/>
            <a:ext cx="108488" cy="14502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015A3DC-64AF-4D4B-8445-7FD1F504AB4D}"/>
              </a:ext>
            </a:extLst>
          </p:cNvPr>
          <p:cNvSpPr/>
          <p:nvPr/>
        </p:nvSpPr>
        <p:spPr>
          <a:xfrm>
            <a:off x="6416298" y="1968354"/>
            <a:ext cx="1627322" cy="1503266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0D1B82F-4AFC-A94B-8611-AF5689BEBA56}"/>
              </a:ext>
            </a:extLst>
          </p:cNvPr>
          <p:cNvSpPr txBox="1"/>
          <p:nvPr/>
        </p:nvSpPr>
        <p:spPr>
          <a:xfrm>
            <a:off x="6380314" y="2695429"/>
            <a:ext cx="8965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1 cm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B2015398-0ACE-784D-85E4-3AA5F481A336}"/>
              </a:ext>
            </a:extLst>
          </p:cNvPr>
          <p:cNvSpPr/>
          <p:nvPr/>
        </p:nvSpPr>
        <p:spPr>
          <a:xfrm>
            <a:off x="9486255" y="1674252"/>
            <a:ext cx="1627322" cy="1503266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16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16BF78-0E48-954B-827F-FEC76BA75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rgbClr val="0070C0"/>
                </a:solidFill>
              </a:rPr>
              <a:t>Chirurgie conservatrice du sein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412D1EE-C892-EB45-8B23-2DBF7DE8D6C3}"/>
              </a:ext>
            </a:extLst>
          </p:cNvPr>
          <p:cNvGrpSpPr/>
          <p:nvPr/>
        </p:nvGrpSpPr>
        <p:grpSpPr>
          <a:xfrm>
            <a:off x="6096000" y="1818281"/>
            <a:ext cx="2918985" cy="4358866"/>
            <a:chOff x="8489244" y="889536"/>
            <a:chExt cx="2918985" cy="5432242"/>
          </a:xfrm>
        </p:grpSpPr>
        <p:sp>
          <p:nvSpPr>
            <p:cNvPr id="5" name="Délai  4">
              <a:extLst>
                <a:ext uri="{FF2B5EF4-FFF2-40B4-BE49-F238E27FC236}">
                  <a16:creationId xmlns:a16="http://schemas.microsoft.com/office/drawing/2014/main" id="{7ED9F2D9-EEC1-5F47-8BE7-D263F1553CE3}"/>
                </a:ext>
              </a:extLst>
            </p:cNvPr>
            <p:cNvSpPr/>
            <p:nvPr/>
          </p:nvSpPr>
          <p:spPr>
            <a:xfrm>
              <a:off x="8489244" y="889536"/>
              <a:ext cx="2573867" cy="5432242"/>
            </a:xfrm>
            <a:prstGeom prst="flowChartDelay">
              <a:avLst/>
            </a:prstGeom>
            <a:noFill/>
            <a:ln w="28575">
              <a:solidFill>
                <a:srgbClr val="FF8AD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C50D7E6C-5C7E-F24F-88CB-EF6EAF4352DB}"/>
                </a:ext>
              </a:extLst>
            </p:cNvPr>
            <p:cNvSpPr/>
            <p:nvPr/>
          </p:nvSpPr>
          <p:spPr>
            <a:xfrm>
              <a:off x="10871200" y="3104444"/>
              <a:ext cx="537029" cy="790223"/>
            </a:xfrm>
            <a:prstGeom prst="ellipse">
              <a:avLst/>
            </a:prstGeom>
            <a:solidFill>
              <a:srgbClr val="FF85FF"/>
            </a:solidFill>
            <a:ln>
              <a:solidFill>
                <a:srgbClr val="FF8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062E6F51-1CE4-4142-B0C5-C6D9ED87C0B1}"/>
              </a:ext>
            </a:extLst>
          </p:cNvPr>
          <p:cNvGrpSpPr/>
          <p:nvPr/>
        </p:nvGrpSpPr>
        <p:grpSpPr>
          <a:xfrm>
            <a:off x="9467490" y="1502554"/>
            <a:ext cx="2249297" cy="4990321"/>
            <a:chOff x="8489244" y="889536"/>
            <a:chExt cx="2918985" cy="5432242"/>
          </a:xfrm>
        </p:grpSpPr>
        <p:sp>
          <p:nvSpPr>
            <p:cNvPr id="8" name="Délai  7">
              <a:extLst>
                <a:ext uri="{FF2B5EF4-FFF2-40B4-BE49-F238E27FC236}">
                  <a16:creationId xmlns:a16="http://schemas.microsoft.com/office/drawing/2014/main" id="{4ADEC6E2-77C4-464F-91F6-64EFCAB466E3}"/>
                </a:ext>
              </a:extLst>
            </p:cNvPr>
            <p:cNvSpPr/>
            <p:nvPr/>
          </p:nvSpPr>
          <p:spPr>
            <a:xfrm>
              <a:off x="8489244" y="889536"/>
              <a:ext cx="2573867" cy="5432242"/>
            </a:xfrm>
            <a:prstGeom prst="flowChartDelay">
              <a:avLst/>
            </a:prstGeom>
            <a:noFill/>
            <a:ln w="28575">
              <a:solidFill>
                <a:srgbClr val="FF8AD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8961D6A8-9848-B64A-AC49-87F3D9972D2E}"/>
                </a:ext>
              </a:extLst>
            </p:cNvPr>
            <p:cNvSpPr/>
            <p:nvPr/>
          </p:nvSpPr>
          <p:spPr>
            <a:xfrm>
              <a:off x="10871200" y="3104444"/>
              <a:ext cx="537029" cy="790223"/>
            </a:xfrm>
            <a:prstGeom prst="ellipse">
              <a:avLst/>
            </a:prstGeom>
            <a:solidFill>
              <a:srgbClr val="FF85FF"/>
            </a:solidFill>
            <a:ln>
              <a:solidFill>
                <a:srgbClr val="FF8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Étoile à 8 branches 12">
            <a:extLst>
              <a:ext uri="{FF2B5EF4-FFF2-40B4-BE49-F238E27FC236}">
                <a16:creationId xmlns:a16="http://schemas.microsoft.com/office/drawing/2014/main" id="{A53E1E6D-11F6-5846-90BC-8AB0112020A7}"/>
              </a:ext>
            </a:extLst>
          </p:cNvPr>
          <p:cNvSpPr/>
          <p:nvPr/>
        </p:nvSpPr>
        <p:spPr>
          <a:xfrm>
            <a:off x="6765550" y="2246682"/>
            <a:ext cx="945396" cy="914400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Étoile à 8 branches 14">
            <a:extLst>
              <a:ext uri="{FF2B5EF4-FFF2-40B4-BE49-F238E27FC236}">
                <a16:creationId xmlns:a16="http://schemas.microsoft.com/office/drawing/2014/main" id="{C113D9A4-F243-0F4B-80BC-62132602CF00}"/>
              </a:ext>
            </a:extLst>
          </p:cNvPr>
          <p:cNvSpPr/>
          <p:nvPr/>
        </p:nvSpPr>
        <p:spPr>
          <a:xfrm>
            <a:off x="9818539" y="1921790"/>
            <a:ext cx="945396" cy="914400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760DBD4-C576-D642-B7B8-0DCB846A33D1}"/>
              </a:ext>
            </a:extLst>
          </p:cNvPr>
          <p:cNvGrpSpPr/>
          <p:nvPr/>
        </p:nvGrpSpPr>
        <p:grpSpPr>
          <a:xfrm>
            <a:off x="402133" y="1818281"/>
            <a:ext cx="2918985" cy="4358866"/>
            <a:chOff x="8489244" y="889536"/>
            <a:chExt cx="2918985" cy="5432242"/>
          </a:xfrm>
        </p:grpSpPr>
        <p:sp>
          <p:nvSpPr>
            <p:cNvPr id="22" name="Délai  21">
              <a:extLst>
                <a:ext uri="{FF2B5EF4-FFF2-40B4-BE49-F238E27FC236}">
                  <a16:creationId xmlns:a16="http://schemas.microsoft.com/office/drawing/2014/main" id="{F6DF21C2-7EF6-8F47-93C8-500FCB0B6112}"/>
                </a:ext>
              </a:extLst>
            </p:cNvPr>
            <p:cNvSpPr/>
            <p:nvPr/>
          </p:nvSpPr>
          <p:spPr>
            <a:xfrm>
              <a:off x="8489244" y="889536"/>
              <a:ext cx="2573867" cy="5432242"/>
            </a:xfrm>
            <a:prstGeom prst="flowChartDelay">
              <a:avLst/>
            </a:prstGeom>
            <a:noFill/>
            <a:ln w="28575">
              <a:solidFill>
                <a:srgbClr val="FF8AD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2BB93AAD-EC8E-D44C-B003-61A7EE7204D5}"/>
                </a:ext>
              </a:extLst>
            </p:cNvPr>
            <p:cNvSpPr/>
            <p:nvPr/>
          </p:nvSpPr>
          <p:spPr>
            <a:xfrm>
              <a:off x="10871200" y="3104444"/>
              <a:ext cx="537029" cy="790223"/>
            </a:xfrm>
            <a:prstGeom prst="ellipse">
              <a:avLst/>
            </a:prstGeom>
            <a:solidFill>
              <a:srgbClr val="FF85FF"/>
            </a:solidFill>
            <a:ln>
              <a:solidFill>
                <a:srgbClr val="FF8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751E6CC-B81F-8646-B1F3-615AC47E9038}"/>
              </a:ext>
            </a:extLst>
          </p:cNvPr>
          <p:cNvGrpSpPr/>
          <p:nvPr/>
        </p:nvGrpSpPr>
        <p:grpSpPr>
          <a:xfrm>
            <a:off x="3511989" y="1502554"/>
            <a:ext cx="2249297" cy="4990321"/>
            <a:chOff x="8489244" y="889536"/>
            <a:chExt cx="2918985" cy="5432242"/>
          </a:xfrm>
        </p:grpSpPr>
        <p:sp>
          <p:nvSpPr>
            <p:cNvPr id="25" name="Délai  24">
              <a:extLst>
                <a:ext uri="{FF2B5EF4-FFF2-40B4-BE49-F238E27FC236}">
                  <a16:creationId xmlns:a16="http://schemas.microsoft.com/office/drawing/2014/main" id="{6675DC9C-C751-0249-9A70-A2E12C584011}"/>
                </a:ext>
              </a:extLst>
            </p:cNvPr>
            <p:cNvSpPr/>
            <p:nvPr/>
          </p:nvSpPr>
          <p:spPr>
            <a:xfrm>
              <a:off x="8489244" y="889536"/>
              <a:ext cx="2573867" cy="5432242"/>
            </a:xfrm>
            <a:prstGeom prst="flowChartDelay">
              <a:avLst/>
            </a:prstGeom>
            <a:noFill/>
            <a:ln w="28575">
              <a:solidFill>
                <a:srgbClr val="FF8AD8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78DDE9CE-4585-1749-BEF4-7891EC0A6E88}"/>
                </a:ext>
              </a:extLst>
            </p:cNvPr>
            <p:cNvSpPr/>
            <p:nvPr/>
          </p:nvSpPr>
          <p:spPr>
            <a:xfrm>
              <a:off x="10871200" y="3104444"/>
              <a:ext cx="537029" cy="790223"/>
            </a:xfrm>
            <a:prstGeom prst="ellipse">
              <a:avLst/>
            </a:prstGeom>
            <a:solidFill>
              <a:srgbClr val="FF85FF"/>
            </a:solidFill>
            <a:ln>
              <a:solidFill>
                <a:srgbClr val="FF8A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7" name="Étoile à 8 branches 26">
            <a:extLst>
              <a:ext uri="{FF2B5EF4-FFF2-40B4-BE49-F238E27FC236}">
                <a16:creationId xmlns:a16="http://schemas.microsoft.com/office/drawing/2014/main" id="{E4ED22B8-D001-2B49-85A3-E905740D68C1}"/>
              </a:ext>
            </a:extLst>
          </p:cNvPr>
          <p:cNvSpPr/>
          <p:nvPr/>
        </p:nvSpPr>
        <p:spPr>
          <a:xfrm>
            <a:off x="6292970" y="2119089"/>
            <a:ext cx="637882" cy="477292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8" name="Étoile à 8 branches 27">
            <a:extLst>
              <a:ext uri="{FF2B5EF4-FFF2-40B4-BE49-F238E27FC236}">
                <a16:creationId xmlns:a16="http://schemas.microsoft.com/office/drawing/2014/main" id="{CFBC4779-9563-DA4E-A65A-8ED0160B96BC}"/>
              </a:ext>
            </a:extLst>
          </p:cNvPr>
          <p:cNvSpPr/>
          <p:nvPr/>
        </p:nvSpPr>
        <p:spPr>
          <a:xfrm>
            <a:off x="9552600" y="1769390"/>
            <a:ext cx="637882" cy="477292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Étoile à 8 branches 28">
            <a:extLst>
              <a:ext uri="{FF2B5EF4-FFF2-40B4-BE49-F238E27FC236}">
                <a16:creationId xmlns:a16="http://schemas.microsoft.com/office/drawing/2014/main" id="{EE36283B-18D9-8A4A-9C42-C9019B7ABF93}"/>
              </a:ext>
            </a:extLst>
          </p:cNvPr>
          <p:cNvSpPr/>
          <p:nvPr/>
        </p:nvSpPr>
        <p:spPr>
          <a:xfrm>
            <a:off x="7716964" y="2826551"/>
            <a:ext cx="637882" cy="477292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Étoile à 8 branches 29">
            <a:extLst>
              <a:ext uri="{FF2B5EF4-FFF2-40B4-BE49-F238E27FC236}">
                <a16:creationId xmlns:a16="http://schemas.microsoft.com/office/drawing/2014/main" id="{318525BE-94A4-2C4A-96CE-50A78082C615}"/>
              </a:ext>
            </a:extLst>
          </p:cNvPr>
          <p:cNvSpPr/>
          <p:nvPr/>
        </p:nvSpPr>
        <p:spPr>
          <a:xfrm>
            <a:off x="10477102" y="2165820"/>
            <a:ext cx="637882" cy="477292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1" name="Parenthèse ouvrante 30">
            <a:extLst>
              <a:ext uri="{FF2B5EF4-FFF2-40B4-BE49-F238E27FC236}">
                <a16:creationId xmlns:a16="http://schemas.microsoft.com/office/drawing/2014/main" id="{2407A801-7176-D548-BAB7-1DD2850719BE}"/>
              </a:ext>
            </a:extLst>
          </p:cNvPr>
          <p:cNvSpPr/>
          <p:nvPr/>
        </p:nvSpPr>
        <p:spPr>
          <a:xfrm>
            <a:off x="6307810" y="1978764"/>
            <a:ext cx="108488" cy="14502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Forme libre 31">
            <a:extLst>
              <a:ext uri="{FF2B5EF4-FFF2-40B4-BE49-F238E27FC236}">
                <a16:creationId xmlns:a16="http://schemas.microsoft.com/office/drawing/2014/main" id="{4ED9E11D-FFE1-9A4A-9D5F-0F3C91CD6EF3}"/>
              </a:ext>
            </a:extLst>
          </p:cNvPr>
          <p:cNvSpPr/>
          <p:nvPr/>
        </p:nvSpPr>
        <p:spPr>
          <a:xfrm>
            <a:off x="7563173" y="1921790"/>
            <a:ext cx="960895" cy="1549830"/>
          </a:xfrm>
          <a:custGeom>
            <a:avLst/>
            <a:gdLst>
              <a:gd name="connsiteX0" fmla="*/ 0 w 960895"/>
              <a:gd name="connsiteY0" fmla="*/ 0 h 1549830"/>
              <a:gd name="connsiteX1" fmla="*/ 356461 w 960895"/>
              <a:gd name="connsiteY1" fmla="*/ 154983 h 1549830"/>
              <a:gd name="connsiteX2" fmla="*/ 635430 w 960895"/>
              <a:gd name="connsiteY2" fmla="*/ 542441 h 1549830"/>
              <a:gd name="connsiteX3" fmla="*/ 852407 w 960895"/>
              <a:gd name="connsiteY3" fmla="*/ 991891 h 1549830"/>
              <a:gd name="connsiteX4" fmla="*/ 960895 w 960895"/>
              <a:gd name="connsiteY4" fmla="*/ 1549830 h 154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0895" h="1549830">
                <a:moveTo>
                  <a:pt x="0" y="0"/>
                </a:moveTo>
                <a:cubicBezTo>
                  <a:pt x="125278" y="32288"/>
                  <a:pt x="250556" y="64576"/>
                  <a:pt x="356461" y="154983"/>
                </a:cubicBezTo>
                <a:cubicBezTo>
                  <a:pt x="462366" y="245390"/>
                  <a:pt x="552772" y="402956"/>
                  <a:pt x="635430" y="542441"/>
                </a:cubicBezTo>
                <a:cubicBezTo>
                  <a:pt x="718088" y="681926"/>
                  <a:pt x="798163" y="823993"/>
                  <a:pt x="852407" y="991891"/>
                </a:cubicBezTo>
                <a:cubicBezTo>
                  <a:pt x="906651" y="1159789"/>
                  <a:pt x="933773" y="1354809"/>
                  <a:pt x="960895" y="154983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3" name="Forme libre 32">
            <a:extLst>
              <a:ext uri="{FF2B5EF4-FFF2-40B4-BE49-F238E27FC236}">
                <a16:creationId xmlns:a16="http://schemas.microsoft.com/office/drawing/2014/main" id="{A851249B-8259-7544-9D11-400A38FCC59E}"/>
              </a:ext>
            </a:extLst>
          </p:cNvPr>
          <p:cNvSpPr/>
          <p:nvPr/>
        </p:nvSpPr>
        <p:spPr>
          <a:xfrm>
            <a:off x="10342071" y="1611252"/>
            <a:ext cx="960895" cy="1549830"/>
          </a:xfrm>
          <a:custGeom>
            <a:avLst/>
            <a:gdLst>
              <a:gd name="connsiteX0" fmla="*/ 0 w 960895"/>
              <a:gd name="connsiteY0" fmla="*/ 0 h 1549830"/>
              <a:gd name="connsiteX1" fmla="*/ 356461 w 960895"/>
              <a:gd name="connsiteY1" fmla="*/ 154983 h 1549830"/>
              <a:gd name="connsiteX2" fmla="*/ 635430 w 960895"/>
              <a:gd name="connsiteY2" fmla="*/ 542441 h 1549830"/>
              <a:gd name="connsiteX3" fmla="*/ 852407 w 960895"/>
              <a:gd name="connsiteY3" fmla="*/ 991891 h 1549830"/>
              <a:gd name="connsiteX4" fmla="*/ 960895 w 960895"/>
              <a:gd name="connsiteY4" fmla="*/ 1549830 h 1549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0895" h="1549830">
                <a:moveTo>
                  <a:pt x="0" y="0"/>
                </a:moveTo>
                <a:cubicBezTo>
                  <a:pt x="125278" y="32288"/>
                  <a:pt x="250556" y="64576"/>
                  <a:pt x="356461" y="154983"/>
                </a:cubicBezTo>
                <a:cubicBezTo>
                  <a:pt x="462366" y="245390"/>
                  <a:pt x="552772" y="402956"/>
                  <a:pt x="635430" y="542441"/>
                </a:cubicBezTo>
                <a:cubicBezTo>
                  <a:pt x="718088" y="681926"/>
                  <a:pt x="798163" y="823993"/>
                  <a:pt x="852407" y="991891"/>
                </a:cubicBezTo>
                <a:cubicBezTo>
                  <a:pt x="906651" y="1159789"/>
                  <a:pt x="933773" y="1354809"/>
                  <a:pt x="960895" y="1549830"/>
                </a:cubicBezTo>
              </a:path>
            </a:pathLst>
          </a:cu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Parenthèse ouvrante 33">
            <a:extLst>
              <a:ext uri="{FF2B5EF4-FFF2-40B4-BE49-F238E27FC236}">
                <a16:creationId xmlns:a16="http://schemas.microsoft.com/office/drawing/2014/main" id="{8BE6502A-99BB-3447-BDC9-1C1AE44B2BCF}"/>
              </a:ext>
            </a:extLst>
          </p:cNvPr>
          <p:cNvSpPr/>
          <p:nvPr/>
        </p:nvSpPr>
        <p:spPr>
          <a:xfrm>
            <a:off x="9660983" y="1661449"/>
            <a:ext cx="108488" cy="1450236"/>
          </a:xfrm>
          <a:prstGeom prst="leftBracket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Étoile à 8 branches 34">
            <a:extLst>
              <a:ext uri="{FF2B5EF4-FFF2-40B4-BE49-F238E27FC236}">
                <a16:creationId xmlns:a16="http://schemas.microsoft.com/office/drawing/2014/main" id="{416F0959-01B3-5643-9630-182E48F30A23}"/>
              </a:ext>
            </a:extLst>
          </p:cNvPr>
          <p:cNvSpPr/>
          <p:nvPr/>
        </p:nvSpPr>
        <p:spPr>
          <a:xfrm>
            <a:off x="1077016" y="2281907"/>
            <a:ext cx="945396" cy="914400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Étoile à 8 branches 35">
            <a:extLst>
              <a:ext uri="{FF2B5EF4-FFF2-40B4-BE49-F238E27FC236}">
                <a16:creationId xmlns:a16="http://schemas.microsoft.com/office/drawing/2014/main" id="{EB603238-4896-904A-8044-5BD16C906F3B}"/>
              </a:ext>
            </a:extLst>
          </p:cNvPr>
          <p:cNvSpPr/>
          <p:nvPr/>
        </p:nvSpPr>
        <p:spPr>
          <a:xfrm>
            <a:off x="3970475" y="1921790"/>
            <a:ext cx="945396" cy="914400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Étoile à 8 branches 36">
            <a:extLst>
              <a:ext uri="{FF2B5EF4-FFF2-40B4-BE49-F238E27FC236}">
                <a16:creationId xmlns:a16="http://schemas.microsoft.com/office/drawing/2014/main" id="{2FBDFA83-3AC8-E448-B9C1-032528D0D180}"/>
              </a:ext>
            </a:extLst>
          </p:cNvPr>
          <p:cNvSpPr/>
          <p:nvPr/>
        </p:nvSpPr>
        <p:spPr>
          <a:xfrm>
            <a:off x="1773326" y="3954006"/>
            <a:ext cx="637882" cy="477292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Étoile à 8 branches 37">
            <a:extLst>
              <a:ext uri="{FF2B5EF4-FFF2-40B4-BE49-F238E27FC236}">
                <a16:creationId xmlns:a16="http://schemas.microsoft.com/office/drawing/2014/main" id="{F5CBBBD8-8C2A-1142-93B5-8EA6C4074511}"/>
              </a:ext>
            </a:extLst>
          </p:cNvPr>
          <p:cNvSpPr/>
          <p:nvPr/>
        </p:nvSpPr>
        <p:spPr>
          <a:xfrm>
            <a:off x="4230901" y="3544519"/>
            <a:ext cx="637882" cy="477292"/>
          </a:xfrm>
          <a:prstGeom prst="star8">
            <a:avLst>
              <a:gd name="adj" fmla="val 22246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430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0D9F7D-6259-714F-8EE6-34A48D617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Imagerie post mastectomie avec reconstruction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989728D-A8D4-4947-9B26-A11CA7656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46" r="8144"/>
          <a:stretch/>
        </p:blipFill>
        <p:spPr>
          <a:xfrm>
            <a:off x="113819" y="1851208"/>
            <a:ext cx="5741858" cy="432574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0A19E37-D3E7-204D-B890-9E08908180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5677" y="2067620"/>
            <a:ext cx="3848188" cy="324854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326506-0918-A345-907B-1D393E49F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2319" y="2063413"/>
            <a:ext cx="2449723" cy="324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1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9AB2C91-F0DE-D748-8CC4-D8C222D41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841" y="196957"/>
            <a:ext cx="5443881" cy="366336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77C00B-340C-0E4B-8157-81E8F54E05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41" y="3549769"/>
            <a:ext cx="5360125" cy="323490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1D91751-49AD-FC48-A79D-824369828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8209" y="0"/>
            <a:ext cx="5090426" cy="336286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7644EF-AEAF-E04B-A839-8BFEFFAA50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093731"/>
            <a:ext cx="5263741" cy="351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02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C9EDD8-6E07-C84A-9110-ACB0DE9EF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373" y="299009"/>
            <a:ext cx="2886075" cy="46196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A5C2F2-03CF-DB4C-8FE9-9A0C0E76D8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783" y="291444"/>
            <a:ext cx="2828369" cy="603060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8EE1C43-1408-874B-AD4C-EB7F1F8BDAFA}"/>
              </a:ext>
            </a:extLst>
          </p:cNvPr>
          <p:cNvCxnSpPr>
            <a:cxnSpLocks/>
          </p:cNvCxnSpPr>
          <p:nvPr/>
        </p:nvCxnSpPr>
        <p:spPr>
          <a:xfrm>
            <a:off x="9768881" y="5284297"/>
            <a:ext cx="41322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67FDDAE3-C7FD-114E-A0E8-3C4DB9DB6BE7}"/>
              </a:ext>
            </a:extLst>
          </p:cNvPr>
          <p:cNvSpPr txBox="1"/>
          <p:nvPr/>
        </p:nvSpPr>
        <p:spPr>
          <a:xfrm>
            <a:off x="8722836" y="4918634"/>
            <a:ext cx="1046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Clip 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DIEP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ACF1B75-3231-254E-A9C3-C3D6D88F8972}"/>
              </a:ext>
            </a:extLst>
          </p:cNvPr>
          <p:cNvCxnSpPr>
            <a:cxnSpLocks/>
          </p:cNvCxnSpPr>
          <p:nvPr/>
        </p:nvCxnSpPr>
        <p:spPr>
          <a:xfrm>
            <a:off x="9558905" y="1707938"/>
            <a:ext cx="217848" cy="77337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1FB6A629-59D4-684F-ACA3-1ECF180DEE8C}"/>
              </a:ext>
            </a:extLst>
          </p:cNvPr>
          <p:cNvSpPr txBox="1"/>
          <p:nvPr/>
        </p:nvSpPr>
        <p:spPr>
          <a:xfrm>
            <a:off x="9026806" y="1315522"/>
            <a:ext cx="1282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DIEP</a:t>
            </a:r>
          </a:p>
        </p:txBody>
      </p:sp>
      <p:pic>
        <p:nvPicPr>
          <p:cNvPr id="12" name="Espace réservé du contenu 3">
            <a:extLst>
              <a:ext uri="{FF2B5EF4-FFF2-40B4-BE49-F238E27FC236}">
                <a16:creationId xmlns:a16="http://schemas.microsoft.com/office/drawing/2014/main" id="{3395D873-2974-534C-8551-A4B2A37E03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r="27131"/>
          <a:stretch/>
        </p:blipFill>
        <p:spPr>
          <a:xfrm>
            <a:off x="219847" y="510295"/>
            <a:ext cx="1874775" cy="59070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FEAC27D-9225-5E41-AD2A-39671C388E1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2" r="23553"/>
          <a:stretch/>
        </p:blipFill>
        <p:spPr>
          <a:xfrm>
            <a:off x="1981497" y="721678"/>
            <a:ext cx="1874775" cy="54146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7D28180-B4EF-9847-A7FC-D1A23498B4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793" r="18663"/>
          <a:stretch/>
        </p:blipFill>
        <p:spPr>
          <a:xfrm>
            <a:off x="3613544" y="1070810"/>
            <a:ext cx="2482456" cy="339386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54B0ADE-8CE5-4942-B340-F3BE9C41F41C}"/>
              </a:ext>
            </a:extLst>
          </p:cNvPr>
          <p:cNvSpPr txBox="1"/>
          <p:nvPr/>
        </p:nvSpPr>
        <p:spPr>
          <a:xfrm>
            <a:off x="3978442" y="5564965"/>
            <a:ext cx="3221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</a:rPr>
              <a:t>Reconstruction par lambeau DIEP </a:t>
            </a:r>
          </a:p>
        </p:txBody>
      </p:sp>
    </p:spTree>
    <p:extLst>
      <p:ext uri="{BB962C8B-B14F-4D97-AF65-F5344CB8AC3E}">
        <p14:creationId xmlns:p14="http://schemas.microsoft.com/office/powerpoint/2010/main" val="42083350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67</Words>
  <Application>Microsoft Macintosh PowerPoint</Application>
  <PresentationFormat>Grand écran</PresentationFormat>
  <Paragraphs>11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Chirurgie conservatrice du sein</vt:lpstr>
      <vt:lpstr>Chirurgie conservatrice du sein</vt:lpstr>
      <vt:lpstr>Imagerie post mastectomie avec reconstruction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Chirurgie conservatrice du sein</dc:title>
  <dc:creator>Salma Moalla</dc:creator>
  <cp:lastModifiedBy>Salma Moalla</cp:lastModifiedBy>
  <cp:revision>1</cp:revision>
  <dcterms:created xsi:type="dcterms:W3CDTF">2026-02-28T22:54:00Z</dcterms:created>
  <dcterms:modified xsi:type="dcterms:W3CDTF">2026-02-28T23:00:07Z</dcterms:modified>
</cp:coreProperties>
</file>