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0" r:id="rId1"/>
  </p:sldMasterIdLst>
  <p:sldIdLst>
    <p:sldId id="282" r:id="rId2"/>
    <p:sldId id="300" r:id="rId3"/>
    <p:sldId id="284" r:id="rId4"/>
    <p:sldId id="301"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57"/>
  </p:normalViewPr>
  <p:slideViewPr>
    <p:cSldViewPr snapToGrid="0">
      <p:cViewPr>
        <p:scale>
          <a:sx n="81" d="100"/>
          <a:sy n="81" d="100"/>
        </p:scale>
        <p:origin x="1856" y="11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fr-FR"/>
              <a:t>Modifiez le style du titre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7B02EC1C-0791-4A45-AD18-C206B0635035}" type="datetimeFigureOut">
              <a:rPr lang="fr-FR" smtClean="0"/>
              <a:t>28/02/2026</a:t>
            </a:fld>
            <a:endParaRPr lang="fr-F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fr-F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08DAB467-7EDC-5C40-80A3-F89E28B6BC67}" type="slidenum">
              <a:rPr lang="fr-FR" smtClean="0"/>
              <a:t>‹N°›</a:t>
            </a:fld>
            <a:endParaRPr lang="fr-FR"/>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86411313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B02EC1C-0791-4A45-AD18-C206B0635035}"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8DAB467-7EDC-5C40-80A3-F89E28B6BC67}" type="slidenum">
              <a:rPr lang="fr-FR" smtClean="0"/>
              <a:t>‹N°›</a:t>
            </a:fld>
            <a:endParaRPr lang="fr-FR"/>
          </a:p>
        </p:txBody>
      </p:sp>
    </p:spTree>
    <p:extLst>
      <p:ext uri="{BB962C8B-B14F-4D97-AF65-F5344CB8AC3E}">
        <p14:creationId xmlns:p14="http://schemas.microsoft.com/office/powerpoint/2010/main" val="2630092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7B02EC1C-0791-4A45-AD18-C206B0635035}" type="datetimeFigureOut">
              <a:rPr lang="fr-FR" smtClean="0"/>
              <a:t>28/02/2026</a:t>
            </a:fld>
            <a:endParaRPr lang="fr-FR"/>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fr-F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08DAB467-7EDC-5C40-80A3-F89E28B6BC67}" type="slidenum">
              <a:rPr lang="fr-FR" smtClean="0"/>
              <a:t>‹N°›</a:t>
            </a:fld>
            <a:endParaRPr lang="fr-FR"/>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58211206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fr-FR"/>
              <a:t>Modifiez le style du titre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B02EC1C-0791-4A45-AD18-C206B0635035}" type="datetimeFigureOut">
              <a:rPr lang="fr-FR" smtClean="0"/>
              <a:t>28/02/2026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8DAB467-7EDC-5C40-80A3-F89E28B6BC67}" type="slidenum">
              <a:rPr lang="fr-FR" smtClean="0"/>
              <a:t>‹N°›</a:t>
            </a:fld>
            <a:endParaRPr lang="fr-FR"/>
          </a:p>
        </p:txBody>
      </p:sp>
    </p:spTree>
    <p:extLst>
      <p:ext uri="{BB962C8B-B14F-4D97-AF65-F5344CB8AC3E}">
        <p14:creationId xmlns:p14="http://schemas.microsoft.com/office/powerpoint/2010/main" val="1798098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B02EC1C-0791-4A45-AD18-C206B0635035}" type="datetimeFigureOut">
              <a:rPr lang="fr-FR" smtClean="0"/>
              <a:t>28/02/2026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8DAB467-7EDC-5C40-80A3-F89E28B6BC67}" type="slidenum">
              <a:rPr lang="fr-FR" smtClean="0"/>
              <a:t>‹N°›</a:t>
            </a:fld>
            <a:endParaRPr lang="fr-FR"/>
          </a:p>
        </p:txBody>
      </p:sp>
    </p:spTree>
    <p:extLst>
      <p:ext uri="{BB962C8B-B14F-4D97-AF65-F5344CB8AC3E}">
        <p14:creationId xmlns:p14="http://schemas.microsoft.com/office/powerpoint/2010/main" val="2358113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B02EC1C-0791-4A45-AD18-C206B0635035}" type="datetimeFigureOut">
              <a:rPr lang="fr-FR" smtClean="0"/>
              <a:t>28/02/2026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8DAB467-7EDC-5C40-80A3-F89E28B6BC67}" type="slidenum">
              <a:rPr lang="fr-FR" smtClean="0"/>
              <a:t>‹N°›</a:t>
            </a:fld>
            <a:endParaRPr lang="fr-FR"/>
          </a:p>
        </p:txBody>
      </p:sp>
    </p:spTree>
    <p:extLst>
      <p:ext uri="{BB962C8B-B14F-4D97-AF65-F5344CB8AC3E}">
        <p14:creationId xmlns:p14="http://schemas.microsoft.com/office/powerpoint/2010/main" val="351545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02EC1C-0791-4A45-AD18-C206B0635035}" type="datetimeFigureOut">
              <a:rPr lang="fr-FR" smtClean="0"/>
              <a:t>28/02/2026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8DAB467-7EDC-5C40-80A3-F89E28B6BC67}" type="slidenum">
              <a:rPr lang="fr-FR" smtClean="0"/>
              <a:t>‹N°›</a:t>
            </a:fld>
            <a:endParaRPr lang="fr-FR"/>
          </a:p>
        </p:txBody>
      </p:sp>
    </p:spTree>
    <p:extLst>
      <p:ext uri="{BB962C8B-B14F-4D97-AF65-F5344CB8AC3E}">
        <p14:creationId xmlns:p14="http://schemas.microsoft.com/office/powerpoint/2010/main" val="1610116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fr-FR"/>
              <a:t>Modifiez le style du titre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7B02EC1C-0791-4A45-AD18-C206B0635035}" type="datetimeFigureOut">
              <a:rPr lang="fr-FR" smtClean="0"/>
              <a:t>28/02/2026</a:t>
            </a:fld>
            <a:endParaRPr lang="fr-F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fr-F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08DAB467-7EDC-5C40-80A3-F89E28B6BC67}" type="slidenum">
              <a:rPr lang="fr-FR" smtClean="0"/>
              <a:t>‹N°›</a:t>
            </a:fld>
            <a:endParaRPr lang="fr-F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23564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7B02EC1C-0791-4A45-AD18-C206B0635035}" type="datetimeFigureOut">
              <a:rPr lang="fr-FR" smtClean="0"/>
              <a:t>28/02/2026</a:t>
            </a:fld>
            <a:endParaRPr lang="fr-F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08DAB467-7EDC-5C40-80A3-F89E28B6BC67}" type="slidenum">
              <a:rPr lang="fr-FR" smtClean="0"/>
              <a:t>‹N°›</a:t>
            </a:fld>
            <a:endParaRPr lang="fr-F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70733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B02EC1C-0791-4A45-AD18-C206B0635035}"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8DAB467-7EDC-5C40-80A3-F89E28B6BC67}" type="slidenum">
              <a:rPr lang="fr-FR" smtClean="0"/>
              <a:t>‹N°›</a:t>
            </a:fld>
            <a:endParaRPr lang="fr-FR"/>
          </a:p>
        </p:txBody>
      </p:sp>
    </p:spTree>
    <p:extLst>
      <p:ext uri="{BB962C8B-B14F-4D97-AF65-F5344CB8AC3E}">
        <p14:creationId xmlns:p14="http://schemas.microsoft.com/office/powerpoint/2010/main" val="2827958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B02EC1C-0791-4A45-AD18-C206B0635035}" type="datetimeFigureOut">
              <a:rPr lang="fr-FR" smtClean="0"/>
              <a:t>28/02/2026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8DAB467-7EDC-5C40-80A3-F89E28B6BC67}" type="slidenum">
              <a:rPr lang="fr-FR" smtClean="0"/>
              <a:t>‹N°›</a:t>
            </a:fld>
            <a:endParaRPr lang="fr-FR"/>
          </a:p>
        </p:txBody>
      </p:sp>
    </p:spTree>
    <p:extLst>
      <p:ext uri="{BB962C8B-B14F-4D97-AF65-F5344CB8AC3E}">
        <p14:creationId xmlns:p14="http://schemas.microsoft.com/office/powerpoint/2010/main" val="3768142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7B02EC1C-0791-4A45-AD18-C206B0635035}" type="datetimeFigureOut">
              <a:rPr lang="fr-FR" smtClean="0"/>
              <a:t>28/02/2026</a:t>
            </a:fld>
            <a:endParaRPr lang="fr-F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fr-F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08DAB467-7EDC-5C40-80A3-F89E28B6BC67}" type="slidenum">
              <a:rPr lang="fr-FR" smtClean="0"/>
              <a:t>‹N°›</a:t>
            </a:fld>
            <a:endParaRPr lang="fr-F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3480378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8837661-F47C-4BDB-7EE8-EAEF3C09002C}"/>
              </a:ext>
            </a:extLst>
          </p:cNvPr>
          <p:cNvSpPr>
            <a:spLocks noGrp="1"/>
          </p:cNvSpPr>
          <p:nvPr>
            <p:ph idx="1"/>
          </p:nvPr>
        </p:nvSpPr>
        <p:spPr>
          <a:xfrm>
            <a:off x="898634" y="709448"/>
            <a:ext cx="10957035" cy="5754414"/>
          </a:xfrm>
        </p:spPr>
        <p:txBody>
          <a:bodyPr>
            <a:normAutofit/>
          </a:bodyPr>
          <a:lstStyle/>
          <a:p>
            <a:pPr marL="0" indent="0" algn="l">
              <a:buNone/>
            </a:pPr>
            <a:r>
              <a:rPr lang="fr-FR" sz="2000" dirty="0"/>
              <a:t>     </a:t>
            </a:r>
            <a:r>
              <a:rPr lang="fr-MA" sz="2400" b="1" u="sng" dirty="0">
                <a:solidFill>
                  <a:schemeClr val="accent3"/>
                </a:solidFill>
                <a:latin typeface="Cambria" panose="02040503050406030204" pitchFamily="18" charset="0"/>
              </a:rPr>
              <a:t>Réponse partielle (PR - Partial </a:t>
            </a:r>
            <a:r>
              <a:rPr lang="fr-MA" sz="2400" b="1" u="sng" dirty="0" err="1">
                <a:solidFill>
                  <a:schemeClr val="accent3"/>
                </a:solidFill>
                <a:latin typeface="Cambria" panose="02040503050406030204" pitchFamily="18" charset="0"/>
              </a:rPr>
              <a:t>Response</a:t>
            </a:r>
            <a:r>
              <a:rPr lang="fr-MA" sz="2400" b="1" u="sng" dirty="0">
                <a:solidFill>
                  <a:schemeClr val="accent3"/>
                </a:solidFill>
                <a:latin typeface="Cambria" panose="02040503050406030204" pitchFamily="18" charset="0"/>
              </a:rPr>
              <a:t>)</a:t>
            </a:r>
          </a:p>
          <a:p>
            <a:pPr lvl="1">
              <a:buFont typeface="Arial" panose="020B0604020202020204" pitchFamily="34" charset="0"/>
              <a:buChar char="•"/>
            </a:pPr>
            <a:r>
              <a:rPr lang="fr-MA" u="sng" dirty="0">
                <a:solidFill>
                  <a:schemeClr val="accent4">
                    <a:lumMod val="75000"/>
                  </a:schemeClr>
                </a:solidFill>
                <a:latin typeface="Cambria" panose="02040503050406030204" pitchFamily="18" charset="0"/>
              </a:rPr>
              <a:t>Sur radiographie ou scanner : </a:t>
            </a:r>
          </a:p>
          <a:p>
            <a:pPr marL="1444752" lvl="3" indent="0">
              <a:buNone/>
            </a:pPr>
            <a:r>
              <a:rPr lang="fr-MA" b="0" i="0" u="none" strike="noStrike" dirty="0">
                <a:solidFill>
                  <a:srgbClr val="000000"/>
                </a:solidFill>
                <a:effectLst/>
                <a:latin typeface="Cambria" panose="02040503050406030204" pitchFamily="18" charset="0"/>
              </a:rPr>
              <a:t>➔ Apparition d’un </a:t>
            </a:r>
            <a:r>
              <a:rPr lang="fr-MA" b="1" i="0" u="none" strike="noStrike" dirty="0">
                <a:solidFill>
                  <a:srgbClr val="000000"/>
                </a:solidFill>
                <a:effectLst/>
                <a:latin typeface="Cambria" panose="02040503050406030204" pitchFamily="18" charset="0"/>
              </a:rPr>
              <a:t>liseré sclérotique périphérique</a:t>
            </a:r>
            <a:r>
              <a:rPr lang="fr-MA" b="0" i="0" u="none" strike="noStrike" dirty="0">
                <a:solidFill>
                  <a:srgbClr val="000000"/>
                </a:solidFill>
                <a:effectLst/>
                <a:latin typeface="Cambria" panose="02040503050406030204" pitchFamily="18" charset="0"/>
              </a:rPr>
              <a:t> autour d’une lésion lytique.</a:t>
            </a:r>
          </a:p>
          <a:p>
            <a:pPr marL="1444752" lvl="3" indent="0">
              <a:buNone/>
            </a:pPr>
            <a:r>
              <a:rPr lang="fr-MA" b="0" i="0" u="none" strike="noStrike" dirty="0">
                <a:solidFill>
                  <a:srgbClr val="000000"/>
                </a:solidFill>
                <a:effectLst/>
                <a:latin typeface="Cambria" panose="02040503050406030204" pitchFamily="18" charset="0"/>
              </a:rPr>
              <a:t>➔ </a:t>
            </a:r>
            <a:r>
              <a:rPr lang="fr-MA" b="1" i="0" u="none" strike="noStrike" dirty="0">
                <a:solidFill>
                  <a:srgbClr val="000000"/>
                </a:solidFill>
                <a:effectLst/>
                <a:latin typeface="Cambria" panose="02040503050406030204" pitchFamily="18" charset="0"/>
              </a:rPr>
              <a:t>Comblement partiel</a:t>
            </a:r>
            <a:r>
              <a:rPr lang="fr-MA" b="0" i="0" u="none" strike="noStrike" dirty="0">
                <a:solidFill>
                  <a:srgbClr val="000000"/>
                </a:solidFill>
                <a:effectLst/>
                <a:latin typeface="Cambria" panose="02040503050406030204" pitchFamily="18" charset="0"/>
              </a:rPr>
              <a:t> d’une lésion lytique sans homogénéisation complète. </a:t>
            </a:r>
          </a:p>
          <a:p>
            <a:pPr marL="1444752" lvl="3" indent="0">
              <a:buNone/>
            </a:pPr>
            <a:r>
              <a:rPr lang="fr-MA" b="0" i="0" u="none" strike="noStrike" dirty="0">
                <a:solidFill>
                  <a:srgbClr val="000000"/>
                </a:solidFill>
                <a:effectLst/>
                <a:latin typeface="Cambria" panose="02040503050406030204" pitchFamily="18" charset="0"/>
              </a:rPr>
              <a:t>➔ </a:t>
            </a:r>
            <a:r>
              <a:rPr lang="fr-MA" b="1" i="0" u="none" strike="noStrike" dirty="0">
                <a:solidFill>
                  <a:srgbClr val="000000"/>
                </a:solidFill>
                <a:effectLst/>
                <a:latin typeface="Cambria" panose="02040503050406030204" pitchFamily="18" charset="0"/>
              </a:rPr>
              <a:t>Réduction ≥ 50 %</a:t>
            </a:r>
            <a:r>
              <a:rPr lang="fr-MA" b="0" i="0" u="none" strike="noStrike" dirty="0">
                <a:solidFill>
                  <a:srgbClr val="000000"/>
                </a:solidFill>
                <a:effectLst/>
                <a:latin typeface="Cambria" panose="02040503050406030204" pitchFamily="18" charset="0"/>
              </a:rPr>
              <a:t> de la somme des diamètres perpendiculaires des lésions mesurables (radiographie, CT, IRM).</a:t>
            </a:r>
          </a:p>
          <a:p>
            <a:pPr marL="987552" lvl="2" indent="0">
              <a:buNone/>
            </a:pPr>
            <a:endParaRPr lang="fr-MA" b="0" i="0" u="none" strike="noStrike" dirty="0">
              <a:solidFill>
                <a:srgbClr val="000000"/>
              </a:solidFill>
              <a:effectLst/>
              <a:latin typeface="Cambria" panose="02040503050406030204" pitchFamily="18" charset="0"/>
            </a:endParaRPr>
          </a:p>
          <a:p>
            <a:pPr lvl="1">
              <a:buFont typeface="Arial" panose="020B0604020202020204" pitchFamily="34" charset="0"/>
              <a:buChar char="•"/>
            </a:pPr>
            <a:r>
              <a:rPr lang="fr-MA" u="sng" dirty="0">
                <a:solidFill>
                  <a:schemeClr val="accent4">
                    <a:lumMod val="75000"/>
                  </a:schemeClr>
                </a:solidFill>
                <a:latin typeface="Cambria" panose="02040503050406030204" pitchFamily="18" charset="0"/>
              </a:rPr>
              <a:t>Sur scintigraphie osseuse : </a:t>
            </a:r>
          </a:p>
          <a:p>
            <a:pPr marL="1444752" lvl="3" indent="0">
              <a:buNone/>
            </a:pPr>
            <a:r>
              <a:rPr lang="fr-MA" b="0" i="0" u="none" strike="noStrike" dirty="0">
                <a:solidFill>
                  <a:srgbClr val="000000"/>
                </a:solidFill>
                <a:effectLst/>
                <a:latin typeface="Cambria" panose="02040503050406030204" pitchFamily="18" charset="0"/>
              </a:rPr>
              <a:t>➔ </a:t>
            </a:r>
            <a:r>
              <a:rPr lang="fr-MA" b="1" i="0" u="none" strike="noStrike" dirty="0">
                <a:solidFill>
                  <a:srgbClr val="000000"/>
                </a:solidFill>
                <a:effectLst/>
                <a:latin typeface="Cambria" panose="02040503050406030204" pitchFamily="18" charset="0"/>
              </a:rPr>
              <a:t>Diminution subjective ≥ 50 %</a:t>
            </a:r>
            <a:r>
              <a:rPr lang="fr-MA" b="0" i="0" u="none" strike="noStrike" dirty="0">
                <a:solidFill>
                  <a:srgbClr val="000000"/>
                </a:solidFill>
                <a:effectLst/>
                <a:latin typeface="Cambria" panose="02040503050406030204" pitchFamily="18" charset="0"/>
              </a:rPr>
              <a:t> de la captation du  traceur au niveau des sites métastatiques.</a:t>
            </a:r>
          </a:p>
          <a:p>
            <a:pPr marL="1444752" lvl="3" indent="0">
              <a:buNone/>
            </a:pPr>
            <a:endParaRPr lang="fr-MA" i="0" dirty="0">
              <a:solidFill>
                <a:srgbClr val="000000"/>
              </a:solidFill>
              <a:latin typeface="Cambria" panose="02040503050406030204" pitchFamily="18" charset="0"/>
            </a:endParaRPr>
          </a:p>
          <a:p>
            <a:pPr marL="530352" lvl="1" indent="0">
              <a:buNone/>
            </a:pPr>
            <a:r>
              <a:rPr lang="fr-MA" b="1" i="0" u="none" strike="noStrike" dirty="0">
                <a:solidFill>
                  <a:srgbClr val="000000"/>
                </a:solidFill>
                <a:effectLst/>
                <a:latin typeface="Cambria" panose="02040503050406030204" pitchFamily="18" charset="0"/>
              </a:rPr>
              <a:t> </a:t>
            </a:r>
          </a:p>
          <a:p>
            <a:pPr marL="530352" lvl="1" indent="0">
              <a:buNone/>
            </a:pPr>
            <a:r>
              <a:rPr lang="fr-MA" b="1" i="0" u="none" strike="noStrike" dirty="0">
                <a:solidFill>
                  <a:srgbClr val="FF0000"/>
                </a:solidFill>
                <a:effectLst/>
                <a:latin typeface="Cambria" panose="02040503050406030204" pitchFamily="18" charset="0"/>
              </a:rPr>
              <a:t>Attention au phénomène de « flare</a:t>
            </a:r>
            <a:r>
              <a:rPr lang="fr-MA" b="1" i="0" dirty="0">
                <a:solidFill>
                  <a:srgbClr val="FF0000"/>
                </a:solidFill>
                <a:latin typeface="Cambria" panose="02040503050406030204" pitchFamily="18" charset="0"/>
              </a:rPr>
              <a:t> » </a:t>
            </a:r>
            <a:r>
              <a:rPr lang="fr-MA" b="1" i="0" u="none" strike="noStrike" dirty="0">
                <a:solidFill>
                  <a:srgbClr val="FF0000"/>
                </a:solidFill>
                <a:effectLst/>
                <a:latin typeface="Cambria" panose="02040503050406030204" pitchFamily="18" charset="0"/>
              </a:rPr>
              <a:t>ostéoblastique</a:t>
            </a:r>
            <a:r>
              <a:rPr lang="fr-MA" b="0" i="0" u="none" strike="noStrike" dirty="0">
                <a:solidFill>
                  <a:srgbClr val="FF0000"/>
                </a:solidFill>
                <a:effectLst/>
                <a:latin typeface="Cambria" panose="02040503050406030204" pitchFamily="18" charset="0"/>
              </a:rPr>
              <a:t> :</a:t>
            </a:r>
            <a:endParaRPr lang="fr-MA" i="0" dirty="0">
              <a:solidFill>
                <a:srgbClr val="FF0000"/>
              </a:solidFill>
              <a:latin typeface="Cambria" panose="02040503050406030204" pitchFamily="18" charset="0"/>
            </a:endParaRPr>
          </a:p>
          <a:p>
            <a:pPr marL="1444752" lvl="3" indent="0">
              <a:buNone/>
            </a:pPr>
            <a:r>
              <a:rPr lang="fr-MA" i="0" dirty="0">
                <a:solidFill>
                  <a:srgbClr val="000000"/>
                </a:solidFill>
                <a:latin typeface="Cambria" panose="02040503050406030204" pitchFamily="18" charset="0"/>
              </a:rPr>
              <a:t> ➔ L'apparition de nouvelles images sclérosées ou de zones d'hyperfixation en       	scintigraphie, en l'absence de progression morphologique, peut correspondre à 	un processus de réparation et ne doit pas être interprétée comme une progression.</a:t>
            </a:r>
          </a:p>
          <a:p>
            <a:pPr marL="0" indent="0">
              <a:buNone/>
            </a:pPr>
            <a:endParaRPr lang="fr-FR" dirty="0"/>
          </a:p>
        </p:txBody>
      </p:sp>
      <p:pic>
        <p:nvPicPr>
          <p:cNvPr id="5" name="Graphique 4" descr="Avertissement">
            <a:extLst>
              <a:ext uri="{FF2B5EF4-FFF2-40B4-BE49-F238E27FC236}">
                <a16:creationId xmlns:a16="http://schemas.microsoft.com/office/drawing/2014/main" id="{EF1E8C86-271B-65AF-2C9D-0C3E6FCC95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78280" y="5007864"/>
            <a:ext cx="832104" cy="832104"/>
          </a:xfrm>
          <a:prstGeom prst="rect">
            <a:avLst/>
          </a:prstGeom>
        </p:spPr>
      </p:pic>
      <p:pic>
        <p:nvPicPr>
          <p:cNvPr id="7" name="Image 6">
            <a:extLst>
              <a:ext uri="{FF2B5EF4-FFF2-40B4-BE49-F238E27FC236}">
                <a16:creationId xmlns:a16="http://schemas.microsoft.com/office/drawing/2014/main" id="{D6B08D4D-A4CD-F59C-C27A-29FF5418CB01}"/>
              </a:ext>
            </a:extLst>
          </p:cNvPr>
          <p:cNvPicPr>
            <a:picLocks noChangeAspect="1"/>
          </p:cNvPicPr>
          <p:nvPr/>
        </p:nvPicPr>
        <p:blipFill>
          <a:blip r:embed="rId4"/>
          <a:stretch>
            <a:fillRect/>
          </a:stretch>
        </p:blipFill>
        <p:spPr>
          <a:xfrm>
            <a:off x="890423" y="782148"/>
            <a:ext cx="289015" cy="289015"/>
          </a:xfrm>
          <a:prstGeom prst="rect">
            <a:avLst/>
          </a:prstGeom>
        </p:spPr>
      </p:pic>
    </p:spTree>
    <p:extLst>
      <p:ext uri="{BB962C8B-B14F-4D97-AF65-F5344CB8AC3E}">
        <p14:creationId xmlns:p14="http://schemas.microsoft.com/office/powerpoint/2010/main" val="1132954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95DCC698-F005-39E6-2089-E7A690AEEA0F}"/>
              </a:ext>
            </a:extLst>
          </p:cNvPr>
          <p:cNvPicPr>
            <a:picLocks noGrp="1" noChangeAspect="1"/>
          </p:cNvPicPr>
          <p:nvPr>
            <p:ph idx="1"/>
          </p:nvPr>
        </p:nvPicPr>
        <p:blipFill rotWithShape="1">
          <a:blip r:embed="rId2"/>
          <a:srcRect l="32384" t="13133" r="19891" b="33689"/>
          <a:stretch/>
        </p:blipFill>
        <p:spPr>
          <a:xfrm>
            <a:off x="1961323" y="1466415"/>
            <a:ext cx="3649164" cy="3087756"/>
          </a:xfrm>
        </p:spPr>
      </p:pic>
      <p:pic>
        <p:nvPicPr>
          <p:cNvPr id="7" name="Image 6">
            <a:extLst>
              <a:ext uri="{FF2B5EF4-FFF2-40B4-BE49-F238E27FC236}">
                <a16:creationId xmlns:a16="http://schemas.microsoft.com/office/drawing/2014/main" id="{82D4046E-3305-E480-59AA-A5F4B971D218}"/>
              </a:ext>
            </a:extLst>
          </p:cNvPr>
          <p:cNvPicPr>
            <a:picLocks noChangeAspect="1"/>
          </p:cNvPicPr>
          <p:nvPr/>
        </p:nvPicPr>
        <p:blipFill rotWithShape="1">
          <a:blip r:embed="rId3"/>
          <a:srcRect l="29037" t="14752" r="20527" b="26735"/>
          <a:stretch/>
        </p:blipFill>
        <p:spPr>
          <a:xfrm>
            <a:off x="6944138" y="1453162"/>
            <a:ext cx="3588473" cy="3087756"/>
          </a:xfrm>
          <a:prstGeom prst="rect">
            <a:avLst/>
          </a:prstGeom>
        </p:spPr>
      </p:pic>
      <p:sp>
        <p:nvSpPr>
          <p:cNvPr id="16" name="ZoneTexte 15">
            <a:extLst>
              <a:ext uri="{FF2B5EF4-FFF2-40B4-BE49-F238E27FC236}">
                <a16:creationId xmlns:a16="http://schemas.microsoft.com/office/drawing/2014/main" id="{D8B3A566-FDE5-237D-AF0C-751DFBD76CDF}"/>
              </a:ext>
            </a:extLst>
          </p:cNvPr>
          <p:cNvSpPr txBox="1"/>
          <p:nvPr/>
        </p:nvSpPr>
        <p:spPr>
          <a:xfrm>
            <a:off x="1494217" y="4929920"/>
            <a:ext cx="9566189" cy="1200329"/>
          </a:xfrm>
          <a:prstGeom prst="rect">
            <a:avLst/>
          </a:prstGeom>
          <a:noFill/>
        </p:spPr>
        <p:txBody>
          <a:bodyPr wrap="square" rtlCol="0">
            <a:spAutoFit/>
          </a:bodyPr>
          <a:lstStyle/>
          <a:p>
            <a:r>
              <a:rPr lang="fr-FR" b="1" u="sng" dirty="0"/>
              <a:t>Figure 4: </a:t>
            </a:r>
            <a:r>
              <a:rPr lang="fr-FR" dirty="0"/>
              <a:t>Images</a:t>
            </a:r>
            <a:r>
              <a:rPr lang="fr-FR" b="1" dirty="0"/>
              <a:t> </a:t>
            </a:r>
            <a:r>
              <a:rPr lang="fr-FR" dirty="0"/>
              <a:t>scanographiques en coupes sagittales d’une patiente suivie pour un cancer du sein sous chimiothérapie montrant une condensation des lésions osseuses condensantes préexistantes lors d’un scanner de control en rapport avec une réponse positive à la chimiothérapie ( Bone </a:t>
            </a:r>
            <a:r>
              <a:rPr lang="fr-FR" dirty="0" err="1"/>
              <a:t>flare</a:t>
            </a:r>
            <a:r>
              <a:rPr lang="fr-FR" dirty="0"/>
              <a:t>) </a:t>
            </a:r>
          </a:p>
        </p:txBody>
      </p:sp>
      <p:sp>
        <p:nvSpPr>
          <p:cNvPr id="17" name="Flèche vers la droite 16">
            <a:extLst>
              <a:ext uri="{FF2B5EF4-FFF2-40B4-BE49-F238E27FC236}">
                <a16:creationId xmlns:a16="http://schemas.microsoft.com/office/drawing/2014/main" id="{92F52A46-3530-5B1F-DE44-D14DDC196BB9}"/>
              </a:ext>
            </a:extLst>
          </p:cNvPr>
          <p:cNvSpPr/>
          <p:nvPr/>
        </p:nvSpPr>
        <p:spPr>
          <a:xfrm>
            <a:off x="5788108" y="294436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25175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A0C9339-DBFE-964D-9D52-1FE89B175D05}"/>
              </a:ext>
            </a:extLst>
          </p:cNvPr>
          <p:cNvSpPr>
            <a:spLocks noGrp="1"/>
          </p:cNvSpPr>
          <p:nvPr>
            <p:ph idx="1"/>
          </p:nvPr>
        </p:nvSpPr>
        <p:spPr>
          <a:xfrm>
            <a:off x="1166647" y="1040523"/>
            <a:ext cx="10152993" cy="4619297"/>
          </a:xfrm>
        </p:spPr>
        <p:txBody>
          <a:bodyPr>
            <a:normAutofit/>
          </a:bodyPr>
          <a:lstStyle/>
          <a:p>
            <a:pPr marL="0" indent="0" algn="l">
              <a:buNone/>
            </a:pPr>
            <a:r>
              <a:rPr lang="fr-FR" sz="2000" dirty="0"/>
              <a:t>       </a:t>
            </a:r>
            <a:r>
              <a:rPr lang="fr-MA" sz="2400" b="1" u="sng" dirty="0">
                <a:solidFill>
                  <a:schemeClr val="accent3"/>
                </a:solidFill>
                <a:latin typeface="Cambria" panose="02040503050406030204" pitchFamily="18" charset="0"/>
              </a:rPr>
              <a:t>Maladie progressive (PD - Progressive </a:t>
            </a:r>
            <a:r>
              <a:rPr lang="fr-MA" sz="2400" b="1" u="sng" dirty="0" err="1">
                <a:solidFill>
                  <a:schemeClr val="accent3"/>
                </a:solidFill>
                <a:latin typeface="Cambria" panose="02040503050406030204" pitchFamily="18" charset="0"/>
              </a:rPr>
              <a:t>Disease</a:t>
            </a:r>
            <a:r>
              <a:rPr lang="fr-MA" sz="2400" b="1" u="sng" dirty="0">
                <a:solidFill>
                  <a:schemeClr val="accent3"/>
                </a:solidFill>
                <a:latin typeface="Cambria" panose="02040503050406030204" pitchFamily="18" charset="0"/>
              </a:rPr>
              <a:t>):</a:t>
            </a:r>
          </a:p>
          <a:p>
            <a:pPr lvl="1">
              <a:buFont typeface="Arial" panose="020B0604020202020204" pitchFamily="34" charset="0"/>
              <a:buChar char="•"/>
            </a:pPr>
            <a:r>
              <a:rPr lang="fr-MA" i="1" u="sng" dirty="0">
                <a:solidFill>
                  <a:schemeClr val="accent4">
                    <a:lumMod val="75000"/>
                  </a:schemeClr>
                </a:solidFill>
                <a:latin typeface="Cambria" panose="02040503050406030204" pitchFamily="18" charset="0"/>
              </a:rPr>
              <a:t>Sur radiographie, scanner ou IRM : </a:t>
            </a:r>
          </a:p>
          <a:p>
            <a:pPr marL="987552" lvl="2" indent="0">
              <a:buNone/>
            </a:pPr>
            <a:r>
              <a:rPr lang="fr-MA" b="0" i="0" u="none" strike="noStrike" dirty="0">
                <a:solidFill>
                  <a:srgbClr val="000000"/>
                </a:solidFill>
                <a:effectLst/>
                <a:latin typeface="Cambria" panose="02040503050406030204" pitchFamily="18" charset="0"/>
              </a:rPr>
              <a:t>➔ </a:t>
            </a:r>
            <a:r>
              <a:rPr lang="fr-MA" b="1" i="0" u="none" strike="noStrike" dirty="0">
                <a:solidFill>
                  <a:srgbClr val="000000"/>
                </a:solidFill>
                <a:effectLst/>
                <a:latin typeface="Cambria" panose="02040503050406030204" pitchFamily="18" charset="0"/>
              </a:rPr>
              <a:t>Augmentation ≥ 25 %</a:t>
            </a:r>
            <a:r>
              <a:rPr lang="fr-MA" b="0" i="0" u="none" strike="noStrike" dirty="0">
                <a:solidFill>
                  <a:srgbClr val="000000"/>
                </a:solidFill>
                <a:effectLst/>
                <a:latin typeface="Cambria" panose="02040503050406030204" pitchFamily="18" charset="0"/>
              </a:rPr>
              <a:t> de la somme des mesures perpendiculaires des lésions existantes.</a:t>
            </a:r>
            <a:br>
              <a:rPr lang="fr-MA" b="0" i="0" u="none" strike="noStrike" dirty="0">
                <a:solidFill>
                  <a:srgbClr val="000000"/>
                </a:solidFill>
                <a:effectLst/>
                <a:latin typeface="Cambria" panose="02040503050406030204" pitchFamily="18" charset="0"/>
              </a:rPr>
            </a:br>
            <a:r>
              <a:rPr lang="fr-MA" b="0" i="0" u="none" strike="noStrike" dirty="0">
                <a:solidFill>
                  <a:srgbClr val="000000"/>
                </a:solidFill>
                <a:effectLst/>
                <a:latin typeface="Cambria" panose="02040503050406030204" pitchFamily="18" charset="0"/>
              </a:rPr>
              <a:t>➔ Apparition de </a:t>
            </a:r>
            <a:r>
              <a:rPr lang="fr-MA" b="1" i="0" u="none" strike="noStrike" dirty="0">
                <a:solidFill>
                  <a:srgbClr val="000000"/>
                </a:solidFill>
                <a:effectLst/>
                <a:latin typeface="Cambria" panose="02040503050406030204" pitchFamily="18" charset="0"/>
              </a:rPr>
              <a:t>nouvelles lésions</a:t>
            </a:r>
            <a:r>
              <a:rPr lang="fr-MA" b="0" i="0" u="none" strike="noStrike" dirty="0">
                <a:solidFill>
                  <a:srgbClr val="000000"/>
                </a:solidFill>
                <a:effectLst/>
                <a:latin typeface="Cambria" panose="02040503050406030204" pitchFamily="18" charset="0"/>
              </a:rPr>
              <a:t> lytiques ou de progression d'une lésion sclérotique préexistante.</a:t>
            </a:r>
          </a:p>
          <a:p>
            <a:pPr marL="530352" lvl="1" indent="0">
              <a:buNone/>
            </a:pPr>
            <a:endParaRPr lang="fr-MA" b="0" i="0" u="none" strike="noStrike" dirty="0">
              <a:solidFill>
                <a:srgbClr val="000000"/>
              </a:solidFill>
              <a:effectLst/>
              <a:latin typeface="Cambria" panose="02040503050406030204" pitchFamily="18" charset="0"/>
            </a:endParaRPr>
          </a:p>
          <a:p>
            <a:pPr lvl="1">
              <a:buFont typeface="Arial" panose="020B0604020202020204" pitchFamily="34" charset="0"/>
              <a:buChar char="•"/>
            </a:pPr>
            <a:r>
              <a:rPr lang="fr-MA" u="sng" dirty="0">
                <a:solidFill>
                  <a:schemeClr val="accent4">
                    <a:lumMod val="75000"/>
                  </a:schemeClr>
                </a:solidFill>
                <a:latin typeface="Cambria" panose="02040503050406030204" pitchFamily="18" charset="0"/>
              </a:rPr>
              <a:t>Sur scintigraphie osseuse :</a:t>
            </a:r>
          </a:p>
          <a:p>
            <a:pPr marL="987552" lvl="2" indent="0">
              <a:buNone/>
            </a:pPr>
            <a:r>
              <a:rPr lang="fr-MA" b="0" i="0" u="none" strike="noStrike" dirty="0">
                <a:solidFill>
                  <a:srgbClr val="000000"/>
                </a:solidFill>
                <a:effectLst/>
                <a:latin typeface="Cambria" panose="02040503050406030204" pitchFamily="18" charset="0"/>
              </a:rPr>
              <a:t>➔ </a:t>
            </a:r>
            <a:r>
              <a:rPr lang="fr-MA" b="1" i="0" u="none" strike="noStrike" dirty="0">
                <a:solidFill>
                  <a:srgbClr val="000000"/>
                </a:solidFill>
                <a:effectLst/>
                <a:latin typeface="Cambria" panose="02040503050406030204" pitchFamily="18" charset="0"/>
              </a:rPr>
              <a:t>Augmentation subjective ≥ 25 %</a:t>
            </a:r>
            <a:r>
              <a:rPr lang="fr-MA" b="0" i="0" u="none" strike="noStrike" dirty="0">
                <a:solidFill>
                  <a:srgbClr val="000000"/>
                </a:solidFill>
                <a:effectLst/>
                <a:latin typeface="Cambria" panose="02040503050406030204" pitchFamily="18" charset="0"/>
              </a:rPr>
              <a:t> de l’activité de captation, </a:t>
            </a:r>
            <a:r>
              <a:rPr lang="fr-MA" b="1" i="0" u="none" strike="noStrike" dirty="0">
                <a:solidFill>
                  <a:srgbClr val="000000"/>
                </a:solidFill>
                <a:effectLst/>
                <a:latin typeface="Cambria" panose="02040503050406030204" pitchFamily="18" charset="0"/>
              </a:rPr>
              <a:t>en l'absence de flare</a:t>
            </a:r>
            <a:r>
              <a:rPr lang="fr-MA" b="0" i="0" u="none" strike="noStrike" dirty="0">
                <a:solidFill>
                  <a:srgbClr val="000000"/>
                </a:solidFill>
                <a:effectLst/>
                <a:latin typeface="Cambria" panose="02040503050406030204" pitchFamily="18" charset="0"/>
              </a:rPr>
              <a:t>. </a:t>
            </a:r>
          </a:p>
          <a:p>
            <a:pPr marL="987552" lvl="2" indent="0">
              <a:buNone/>
            </a:pPr>
            <a:r>
              <a:rPr lang="fr-MA" b="0" i="0" u="none" strike="noStrike" dirty="0">
                <a:solidFill>
                  <a:srgbClr val="000000"/>
                </a:solidFill>
                <a:effectLst/>
                <a:latin typeface="Cambria" panose="02040503050406030204" pitchFamily="18" charset="0"/>
              </a:rPr>
              <a:t>➔ Développement de nouvelles fixations pathologiques, confirmées par corrélation avec d’autres modalités d’imagerie.</a:t>
            </a:r>
          </a:p>
          <a:p>
            <a:endParaRPr lang="fr-FR" dirty="0"/>
          </a:p>
        </p:txBody>
      </p:sp>
      <p:pic>
        <p:nvPicPr>
          <p:cNvPr id="15" name="Image 14">
            <a:extLst>
              <a:ext uri="{FF2B5EF4-FFF2-40B4-BE49-F238E27FC236}">
                <a16:creationId xmlns:a16="http://schemas.microsoft.com/office/drawing/2014/main" id="{2C66F111-3868-6183-10DB-5829E9A11F56}"/>
              </a:ext>
            </a:extLst>
          </p:cNvPr>
          <p:cNvPicPr>
            <a:picLocks noChangeAspect="1"/>
          </p:cNvPicPr>
          <p:nvPr/>
        </p:nvPicPr>
        <p:blipFill>
          <a:blip r:embed="rId2"/>
          <a:stretch>
            <a:fillRect/>
          </a:stretch>
        </p:blipFill>
        <p:spPr>
          <a:xfrm>
            <a:off x="1300002" y="1111137"/>
            <a:ext cx="289015" cy="289015"/>
          </a:xfrm>
          <a:prstGeom prst="rect">
            <a:avLst/>
          </a:prstGeom>
        </p:spPr>
      </p:pic>
    </p:spTree>
    <p:extLst>
      <p:ext uri="{BB962C8B-B14F-4D97-AF65-F5344CB8AC3E}">
        <p14:creationId xmlns:p14="http://schemas.microsoft.com/office/powerpoint/2010/main" val="1824083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5">
            <a:extLst>
              <a:ext uri="{FF2B5EF4-FFF2-40B4-BE49-F238E27FC236}">
                <a16:creationId xmlns:a16="http://schemas.microsoft.com/office/drawing/2014/main" id="{F0E7B7F5-7806-2BD0-909B-693C5FF105BD}"/>
              </a:ext>
            </a:extLst>
          </p:cNvPr>
          <p:cNvPicPr>
            <a:picLocks noGrp="1" noChangeAspect="1"/>
          </p:cNvPicPr>
          <p:nvPr>
            <p:ph idx="1"/>
          </p:nvPr>
        </p:nvPicPr>
        <p:blipFill rotWithShape="1">
          <a:blip r:embed="rId2"/>
          <a:srcRect l="16423" t="27687" r="13581" b="4249"/>
          <a:stretch/>
        </p:blipFill>
        <p:spPr>
          <a:xfrm>
            <a:off x="980735" y="-8937"/>
            <a:ext cx="4824931" cy="2702859"/>
          </a:xfrm>
        </p:spPr>
      </p:pic>
      <p:pic>
        <p:nvPicPr>
          <p:cNvPr id="5" name="Image 4">
            <a:extLst>
              <a:ext uri="{FF2B5EF4-FFF2-40B4-BE49-F238E27FC236}">
                <a16:creationId xmlns:a16="http://schemas.microsoft.com/office/drawing/2014/main" id="{17CFAED4-4626-8B5A-616E-6CB2DC13AD7B}"/>
              </a:ext>
            </a:extLst>
          </p:cNvPr>
          <p:cNvPicPr>
            <a:picLocks noChangeAspect="1"/>
          </p:cNvPicPr>
          <p:nvPr/>
        </p:nvPicPr>
        <p:blipFill rotWithShape="1">
          <a:blip r:embed="rId3"/>
          <a:srcRect l="6322" t="9133" r="5117" b="7077"/>
          <a:stretch/>
        </p:blipFill>
        <p:spPr>
          <a:xfrm>
            <a:off x="6705600" y="-1390"/>
            <a:ext cx="5095010" cy="2702860"/>
          </a:xfrm>
          <a:prstGeom prst="rect">
            <a:avLst/>
          </a:prstGeom>
        </p:spPr>
      </p:pic>
      <p:sp>
        <p:nvSpPr>
          <p:cNvPr id="6" name="Flèche vers la droite 5">
            <a:extLst>
              <a:ext uri="{FF2B5EF4-FFF2-40B4-BE49-F238E27FC236}">
                <a16:creationId xmlns:a16="http://schemas.microsoft.com/office/drawing/2014/main" id="{B5C1913C-43E4-C45E-513D-2B5E6E35AD3C}"/>
              </a:ext>
            </a:extLst>
          </p:cNvPr>
          <p:cNvSpPr/>
          <p:nvPr/>
        </p:nvSpPr>
        <p:spPr>
          <a:xfrm>
            <a:off x="5961530" y="1593443"/>
            <a:ext cx="576018" cy="33666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Espace réservé du contenu 4">
            <a:extLst>
              <a:ext uri="{FF2B5EF4-FFF2-40B4-BE49-F238E27FC236}">
                <a16:creationId xmlns:a16="http://schemas.microsoft.com/office/drawing/2014/main" id="{5CF946D4-12C4-31F7-1C54-0CE3B0BF5643}"/>
              </a:ext>
            </a:extLst>
          </p:cNvPr>
          <p:cNvPicPr>
            <a:picLocks noChangeAspect="1"/>
          </p:cNvPicPr>
          <p:nvPr/>
        </p:nvPicPr>
        <p:blipFill rotWithShape="1">
          <a:blip r:embed="rId4"/>
          <a:srcRect l="39944" t="52930" r="15476" b="21747"/>
          <a:stretch/>
        </p:blipFill>
        <p:spPr>
          <a:xfrm>
            <a:off x="1425527" y="2711516"/>
            <a:ext cx="4010690" cy="2557679"/>
          </a:xfrm>
          <a:prstGeom prst="rect">
            <a:avLst/>
          </a:prstGeom>
        </p:spPr>
      </p:pic>
      <p:pic>
        <p:nvPicPr>
          <p:cNvPr id="8" name="Image 7">
            <a:extLst>
              <a:ext uri="{FF2B5EF4-FFF2-40B4-BE49-F238E27FC236}">
                <a16:creationId xmlns:a16="http://schemas.microsoft.com/office/drawing/2014/main" id="{0CB63A08-0F58-09AD-3035-5D0234F5F130}"/>
              </a:ext>
            </a:extLst>
          </p:cNvPr>
          <p:cNvPicPr>
            <a:picLocks noChangeAspect="1"/>
          </p:cNvPicPr>
          <p:nvPr/>
        </p:nvPicPr>
        <p:blipFill rotWithShape="1">
          <a:blip r:embed="rId5"/>
          <a:srcRect l="34225" t="52257" b="11164"/>
          <a:stretch/>
        </p:blipFill>
        <p:spPr>
          <a:xfrm>
            <a:off x="7400019" y="2714164"/>
            <a:ext cx="3541959" cy="2585813"/>
          </a:xfrm>
          <a:prstGeom prst="rect">
            <a:avLst/>
          </a:prstGeom>
        </p:spPr>
      </p:pic>
      <p:sp>
        <p:nvSpPr>
          <p:cNvPr id="9" name="Flèche vers la droite 8">
            <a:extLst>
              <a:ext uri="{FF2B5EF4-FFF2-40B4-BE49-F238E27FC236}">
                <a16:creationId xmlns:a16="http://schemas.microsoft.com/office/drawing/2014/main" id="{1A2D2462-C050-B7A4-9281-516C89FAD63C}"/>
              </a:ext>
            </a:extLst>
          </p:cNvPr>
          <p:cNvSpPr/>
          <p:nvPr/>
        </p:nvSpPr>
        <p:spPr>
          <a:xfrm>
            <a:off x="6040582" y="4084003"/>
            <a:ext cx="755072" cy="51525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EA672423-733A-6DA2-1A62-ABD87505D114}"/>
              </a:ext>
            </a:extLst>
          </p:cNvPr>
          <p:cNvSpPr txBox="1"/>
          <p:nvPr/>
        </p:nvSpPr>
        <p:spPr>
          <a:xfrm>
            <a:off x="792822" y="5413494"/>
            <a:ext cx="11306730" cy="1323439"/>
          </a:xfrm>
          <a:prstGeom prst="rect">
            <a:avLst/>
          </a:prstGeom>
          <a:noFill/>
        </p:spPr>
        <p:txBody>
          <a:bodyPr wrap="square" rtlCol="0">
            <a:spAutoFit/>
          </a:bodyPr>
          <a:lstStyle/>
          <a:p>
            <a:r>
              <a:rPr lang="fr-FR" sz="1600" dirty="0">
                <a:latin typeface="Calibri" panose="020F0502020204030204" pitchFamily="34" charset="0"/>
                <a:cs typeface="Calibri" panose="020F0502020204030204" pitchFamily="34" charset="0"/>
              </a:rPr>
              <a:t>Images </a:t>
            </a:r>
            <a:r>
              <a:rPr lang="fr-FR" sz="1600" dirty="0" err="1">
                <a:latin typeface="Calibri" panose="020F0502020204030204" pitchFamily="34" charset="0"/>
                <a:cs typeface="Calibri" panose="020F0502020204030204" pitchFamily="34" charset="0"/>
              </a:rPr>
              <a:t>scannographiques</a:t>
            </a:r>
            <a:r>
              <a:rPr lang="fr-FR" sz="1600" dirty="0">
                <a:latin typeface="Calibri" panose="020F0502020204030204" pitchFamily="34" charset="0"/>
                <a:cs typeface="Calibri" panose="020F0502020204030204" pitchFamily="34" charset="0"/>
              </a:rPr>
              <a:t> en coupes axiales (A et B) et sagittales (C et D), d’un patient suivi pour un néo du cavum </a:t>
            </a:r>
            <a:r>
              <a:rPr lang="fr-F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métastatique sous chimiothérapie palliative,</a:t>
            </a:r>
            <a:r>
              <a:rPr lang="fr-FR" sz="1600" dirty="0">
                <a:latin typeface="Calibri" panose="020F0502020204030204" pitchFamily="34" charset="0"/>
                <a:cs typeface="Calibri" panose="020F0502020204030204" pitchFamily="34" charset="0"/>
              </a:rPr>
              <a:t> montrant lors d’un scanner de control : </a:t>
            </a:r>
          </a:p>
          <a:p>
            <a:pPr marL="285750" indent="-285750">
              <a:buFont typeface="Wingdings" pitchFamily="2" charset="2"/>
              <a:buChar char="§"/>
            </a:pPr>
            <a:r>
              <a:rPr lang="fr-FR" sz="1600" dirty="0">
                <a:solidFill>
                  <a:srgbClr val="000000"/>
                </a:solidFill>
                <a:latin typeface="Calibri" panose="020F0502020204030204" pitchFamily="34" charset="0"/>
                <a:cs typeface="Calibri" panose="020F0502020204030204" pitchFamily="34" charset="0"/>
              </a:rPr>
              <a:t>m</a:t>
            </a:r>
            <a:r>
              <a:rPr lang="fr-FR"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ajoration en taille et en nombre des lésions lytiques avec réaction périostée en feu d’herbe de l’omoplate droite(image C et D) </a:t>
            </a:r>
          </a:p>
          <a:p>
            <a:pPr marL="285750" indent="-285750">
              <a:buFont typeface="Wingdings" pitchFamily="2" charset="2"/>
              <a:buChar char="§"/>
            </a:pPr>
            <a:r>
              <a:rPr lang="fr-MA" sz="1600" dirty="0">
                <a:latin typeface="Calibri" panose="020F0502020204030204" pitchFamily="34" charset="0"/>
                <a:cs typeface="Calibri" panose="020F0502020204030204" pitchFamily="34" charset="0"/>
              </a:rPr>
              <a:t>une </a:t>
            </a:r>
            <a:r>
              <a:rPr lang="fr-FR" sz="1600" dirty="0">
                <a:latin typeface="Calibri" panose="020F0502020204030204" pitchFamily="34" charset="0"/>
                <a:cs typeface="Calibri" panose="020F0502020204030204" pitchFamily="34" charset="0"/>
              </a:rPr>
              <a:t>apparition de lésions ostéocondensantes et ostéolytiques rompant la corticale osseuse du corps vertébral de L2 , responsable d’un tassement de cette dernière (image C et D)</a:t>
            </a:r>
          </a:p>
        </p:txBody>
      </p:sp>
      <p:sp>
        <p:nvSpPr>
          <p:cNvPr id="12" name="ZoneTexte 11">
            <a:extLst>
              <a:ext uri="{FF2B5EF4-FFF2-40B4-BE49-F238E27FC236}">
                <a16:creationId xmlns:a16="http://schemas.microsoft.com/office/drawing/2014/main" id="{B5D1D1B1-BF5F-F4AA-FD70-0AB31EE8DB5E}"/>
              </a:ext>
            </a:extLst>
          </p:cNvPr>
          <p:cNvSpPr txBox="1"/>
          <p:nvPr/>
        </p:nvSpPr>
        <p:spPr>
          <a:xfrm>
            <a:off x="5348466" y="2210018"/>
            <a:ext cx="914400" cy="461665"/>
          </a:xfrm>
          <a:prstGeom prst="rect">
            <a:avLst/>
          </a:prstGeom>
          <a:noFill/>
        </p:spPr>
        <p:txBody>
          <a:bodyPr wrap="square" rtlCol="0">
            <a:spAutoFit/>
          </a:bodyPr>
          <a:lstStyle/>
          <a:p>
            <a:r>
              <a:rPr lang="fr-FR" sz="2400" b="1" dirty="0">
                <a:solidFill>
                  <a:schemeClr val="bg1"/>
                </a:solidFill>
              </a:rPr>
              <a:t>A</a:t>
            </a:r>
          </a:p>
        </p:txBody>
      </p:sp>
      <p:sp>
        <p:nvSpPr>
          <p:cNvPr id="13" name="ZoneTexte 12">
            <a:extLst>
              <a:ext uri="{FF2B5EF4-FFF2-40B4-BE49-F238E27FC236}">
                <a16:creationId xmlns:a16="http://schemas.microsoft.com/office/drawing/2014/main" id="{7AF64B90-53D8-6618-90C3-175D4F9E98B5}"/>
              </a:ext>
            </a:extLst>
          </p:cNvPr>
          <p:cNvSpPr txBox="1"/>
          <p:nvPr/>
        </p:nvSpPr>
        <p:spPr>
          <a:xfrm>
            <a:off x="11343410" y="2280408"/>
            <a:ext cx="914400" cy="461665"/>
          </a:xfrm>
          <a:prstGeom prst="rect">
            <a:avLst/>
          </a:prstGeom>
          <a:noFill/>
        </p:spPr>
        <p:txBody>
          <a:bodyPr wrap="square" rtlCol="0">
            <a:spAutoFit/>
          </a:bodyPr>
          <a:lstStyle/>
          <a:p>
            <a:r>
              <a:rPr lang="fr-FR" sz="2400" b="1" dirty="0">
                <a:solidFill>
                  <a:schemeClr val="bg1"/>
                </a:solidFill>
              </a:rPr>
              <a:t>B</a:t>
            </a:r>
          </a:p>
        </p:txBody>
      </p:sp>
      <p:sp>
        <p:nvSpPr>
          <p:cNvPr id="14" name="ZoneTexte 13">
            <a:extLst>
              <a:ext uri="{FF2B5EF4-FFF2-40B4-BE49-F238E27FC236}">
                <a16:creationId xmlns:a16="http://schemas.microsoft.com/office/drawing/2014/main" id="{D2D4E0BB-AA89-EA55-A7EB-DA1CE6000997}"/>
              </a:ext>
            </a:extLst>
          </p:cNvPr>
          <p:cNvSpPr txBox="1"/>
          <p:nvPr/>
        </p:nvSpPr>
        <p:spPr>
          <a:xfrm>
            <a:off x="10484778" y="4903693"/>
            <a:ext cx="914400" cy="461665"/>
          </a:xfrm>
          <a:prstGeom prst="rect">
            <a:avLst/>
          </a:prstGeom>
          <a:noFill/>
        </p:spPr>
        <p:txBody>
          <a:bodyPr wrap="square" rtlCol="0">
            <a:spAutoFit/>
          </a:bodyPr>
          <a:lstStyle/>
          <a:p>
            <a:r>
              <a:rPr lang="fr-FR" sz="2400" b="1" dirty="0">
                <a:solidFill>
                  <a:schemeClr val="bg1"/>
                </a:solidFill>
              </a:rPr>
              <a:t>D</a:t>
            </a:r>
          </a:p>
        </p:txBody>
      </p:sp>
      <p:sp>
        <p:nvSpPr>
          <p:cNvPr id="15" name="ZoneTexte 14">
            <a:extLst>
              <a:ext uri="{FF2B5EF4-FFF2-40B4-BE49-F238E27FC236}">
                <a16:creationId xmlns:a16="http://schemas.microsoft.com/office/drawing/2014/main" id="{458DAF34-BE46-5EAE-574E-CC63AA9864C4}"/>
              </a:ext>
            </a:extLst>
          </p:cNvPr>
          <p:cNvSpPr txBox="1"/>
          <p:nvPr/>
        </p:nvSpPr>
        <p:spPr>
          <a:xfrm>
            <a:off x="4979017" y="4849191"/>
            <a:ext cx="914400" cy="461665"/>
          </a:xfrm>
          <a:prstGeom prst="rect">
            <a:avLst/>
          </a:prstGeom>
          <a:noFill/>
        </p:spPr>
        <p:txBody>
          <a:bodyPr wrap="square" rtlCol="0">
            <a:spAutoFit/>
          </a:bodyPr>
          <a:lstStyle/>
          <a:p>
            <a:r>
              <a:rPr lang="fr-FR" sz="2400" b="1" dirty="0">
                <a:solidFill>
                  <a:schemeClr val="bg1"/>
                </a:solidFill>
              </a:rPr>
              <a:t>C</a:t>
            </a:r>
          </a:p>
        </p:txBody>
      </p:sp>
      <p:cxnSp>
        <p:nvCxnSpPr>
          <p:cNvPr id="16" name="Connecteur droit avec flèche 15">
            <a:extLst>
              <a:ext uri="{FF2B5EF4-FFF2-40B4-BE49-F238E27FC236}">
                <a16:creationId xmlns:a16="http://schemas.microsoft.com/office/drawing/2014/main" id="{1666DA09-E3CA-4313-0A64-FB89BD9F48B1}"/>
              </a:ext>
            </a:extLst>
          </p:cNvPr>
          <p:cNvCxnSpPr>
            <a:cxnSpLocks/>
          </p:cNvCxnSpPr>
          <p:nvPr/>
        </p:nvCxnSpPr>
        <p:spPr>
          <a:xfrm>
            <a:off x="2479963" y="2753801"/>
            <a:ext cx="489735" cy="45463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41FDD5CF-48F7-9FC7-5566-9E5656AE7E15}"/>
              </a:ext>
            </a:extLst>
          </p:cNvPr>
          <p:cNvCxnSpPr>
            <a:cxnSpLocks/>
          </p:cNvCxnSpPr>
          <p:nvPr/>
        </p:nvCxnSpPr>
        <p:spPr>
          <a:xfrm>
            <a:off x="8174182" y="2981116"/>
            <a:ext cx="586254" cy="6345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886D5EE1-C6D8-708D-845C-A387934DDEC1}"/>
              </a:ext>
            </a:extLst>
          </p:cNvPr>
          <p:cNvCxnSpPr>
            <a:cxnSpLocks/>
          </p:cNvCxnSpPr>
          <p:nvPr/>
        </p:nvCxnSpPr>
        <p:spPr>
          <a:xfrm>
            <a:off x="2315577" y="1593443"/>
            <a:ext cx="0" cy="44429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D5530641-E454-B0CD-3D72-092B50FD6E52}"/>
              </a:ext>
            </a:extLst>
          </p:cNvPr>
          <p:cNvCxnSpPr>
            <a:cxnSpLocks/>
          </p:cNvCxnSpPr>
          <p:nvPr/>
        </p:nvCxnSpPr>
        <p:spPr>
          <a:xfrm>
            <a:off x="8036570" y="1707958"/>
            <a:ext cx="0" cy="44429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6309447"/>
      </p:ext>
    </p:extLst>
  </p:cSld>
  <p:clrMapOvr>
    <a:masterClrMapping/>
  </p:clrMapOvr>
</p:sld>
</file>

<file path=ppt/theme/theme1.xml><?xml version="1.0" encoding="utf-8"?>
<a:theme xmlns:a="http://schemas.openxmlformats.org/drawingml/2006/main" name="Cadrage">
  <a:themeElements>
    <a:clrScheme name="Cadrag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adrag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{00EB1621-A29C-AB48-A0CC-C05BB49FCF63}tf10001072</Template>
  <TotalTime>226</TotalTime>
  <Words>345</Words>
  <Application>Microsoft Macintosh PowerPoint</Application>
  <PresentationFormat>Grand écran</PresentationFormat>
  <Paragraphs>27</Paragraphs>
  <Slides>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vt:i4>
      </vt:variant>
    </vt:vector>
  </HeadingPairs>
  <TitlesOfParts>
    <vt:vector size="10" baseType="lpstr">
      <vt:lpstr>Arial</vt:lpstr>
      <vt:lpstr>Calibri</vt:lpstr>
      <vt:lpstr>Cambria</vt:lpstr>
      <vt:lpstr>Franklin Gothic Book</vt:lpstr>
      <vt:lpstr>Wingdings</vt:lpstr>
      <vt:lpstr>Cadrage</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Salma abddaimi</dc:creator>
  <cp:lastModifiedBy>Salma abddaimi</cp:lastModifiedBy>
  <cp:revision>2</cp:revision>
  <dcterms:created xsi:type="dcterms:W3CDTF">2026-02-28T15:40:33Z</dcterms:created>
  <dcterms:modified xsi:type="dcterms:W3CDTF">2026-02-28T22:59:49Z</dcterms:modified>
</cp:coreProperties>
</file>