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8" r:id="rId2"/>
    <p:sldId id="258" r:id="rId3"/>
    <p:sldId id="271" r:id="rId4"/>
    <p:sldId id="295" r:id="rId5"/>
    <p:sldId id="302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6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B6011-4707-0F46-BDBE-106209D5C0CE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947F4-7216-6B4E-AD6F-F6AB525E8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1651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1292F-302D-214F-9B7A-6BF5B5FBA9F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6609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dirty="0"/>
              <a:t>Les traumatismes crâniens (TCC) sont fréquents et responsables d’une morbidité et d’une mortalité importantes, surtout chez les jeunes adultes.</a:t>
            </a:r>
          </a:p>
          <a:p>
            <a:r>
              <a:rPr lang="fr-MA" dirty="0"/>
              <a:t>Les lésions primaires incluent contusions, hémorragies et lésions axonales diffuses (LAD), liées aux forces de cisaillement.</a:t>
            </a:r>
          </a:p>
          <a:p>
            <a:r>
              <a:rPr lang="fr-MA" dirty="0"/>
              <a:t>Les lésions secondaires, comme l’œdème et l’ischémie, se développent après le traumatisme et influencent le pronostic.</a:t>
            </a:r>
          </a:p>
          <a:p>
            <a:r>
              <a:rPr lang="fr-MA" dirty="0"/>
              <a:t>Le </a:t>
            </a:r>
            <a:r>
              <a:rPr lang="fr-MA" b="1" dirty="0"/>
              <a:t>scanner cérébral</a:t>
            </a:r>
            <a:r>
              <a:rPr lang="fr-MA" dirty="0"/>
              <a:t> est utilisé en urgence pour détecter fractures et hémorragies aiguës, tandis que l’</a:t>
            </a:r>
            <a:r>
              <a:rPr lang="fr-MA" b="1" dirty="0"/>
              <a:t>IRM</a:t>
            </a:r>
            <a:r>
              <a:rPr lang="fr-MA" dirty="0"/>
              <a:t> est plus sensible pour les LAD et les lésions subtiles de la substance blanche.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1292F-302D-214F-9B7A-6BF5B5FBA9F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136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MA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Après un impact traumatique ou une secousse de la tête, les phénomènes rapides d’accélération et de décélération provoquent des mouvements de rebonds et donc un étirement rotation et cisaillement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1292F-302D-214F-9B7A-6BF5B5FBA9F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4087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Rôle du scanner (TDM)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Examen de </a:t>
            </a: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première intention en phase aiguë</a:t>
            </a:r>
            <a:endParaRPr lang="fr-MA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Permet le </a:t>
            </a: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diagnostic de la majorité des lésions traumatiques</a:t>
            </a: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, notamment 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celles accessibles à un </a:t>
            </a: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traitement chirurgical immédiat</a:t>
            </a: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,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celles nécessitant un </a:t>
            </a: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monitorage de la pression intracrânienne (PIC)</a:t>
            </a:r>
            <a:endParaRPr lang="fr-MA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LAD visibles à la TDM (phase aiguë)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La TDM peut révéler des LAD sous forme de 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petites pétéchies punctiformes</a:t>
            </a: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 (≈ 2–6 mm)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Cependant, la TDM 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sous-estime l’étendue réelle</a:t>
            </a: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 des lésions (nombre et taille),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car ces lésions sont souvent </a:t>
            </a: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microscopiques</a:t>
            </a: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 et peuvent </a:t>
            </a: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se résorber rapidement</a:t>
            </a:r>
            <a:endParaRPr lang="fr-MA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Moins de 20 %</a:t>
            </a: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 des LAD sont </a:t>
            </a: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macroscopiquement hémorragiques</a:t>
            </a:r>
            <a:endParaRPr lang="fr-MA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Limites majeures de la TDM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LAD non hémorragiques</a:t>
            </a: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 : le plus souvent </a:t>
            </a: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non détectées</a:t>
            </a:r>
            <a:endParaRPr lang="fr-MA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Lésions du tronc cérébral</a:t>
            </a: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 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petites,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profondes,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masquées par les artefacts osseux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➤ </a:t>
            </a:r>
            <a:r>
              <a:rPr lang="fr-MA" b="1" i="0" u="none" strike="noStrike" dirty="0">
                <a:solidFill>
                  <a:srgbClr val="000000"/>
                </a:solidFill>
                <a:effectLst/>
              </a:rPr>
              <a:t>Sensibilité du scanner inférieure à celle de l’IRM</a:t>
            </a: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, en particulier pour 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les LAD non hémorragiques,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les lésions profondes et du tronc cérébral,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les atteintes </a:t>
            </a:r>
            <a:r>
              <a:rPr lang="fr-MA" b="0" i="0" u="none" strike="noStrike" dirty="0" err="1">
                <a:solidFill>
                  <a:srgbClr val="000000"/>
                </a:solidFill>
                <a:effectLst/>
              </a:rPr>
              <a:t>micro-structurales</a:t>
            </a:r>
            <a:r>
              <a:rPr lang="fr-MA" b="0" i="0" u="none" strike="noStrike" dirty="0">
                <a:solidFill>
                  <a:srgbClr val="000000"/>
                </a:solidFill>
                <a:effectLst/>
              </a:rPr>
              <a:t> diffuses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1292F-302D-214F-9B7A-6BF5B5FBA9F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5865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Incohérence </a:t>
            </a:r>
            <a:r>
              <a:rPr lang="fr-FR" dirty="0" err="1"/>
              <a:t>clinico</a:t>
            </a:r>
            <a:r>
              <a:rPr lang="fr-FR" dirty="0"/>
              <a:t>-scanographique</a:t>
            </a:r>
          </a:p>
          <a:p>
            <a:r>
              <a:rPr lang="fr-FR" dirty="0"/>
              <a:t>Lésions hémorragiques persistent plusieurs mois après le traumatisme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1292F-302D-214F-9B7A-6BF5B5FBA9F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739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BF587-A40C-1325-6D62-62322D9EC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BBBF73-410B-DD07-7CB8-A01BAAE13B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C6D682-8204-4931-C8FD-766830163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A32-8DC6-414A-A5ED-C100C6C848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382143-0307-188B-86D8-B893699D2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407F31-EF93-E558-A7C6-CA99C14F4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F267C-0151-2744-B4A1-C755029B3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84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DC1BB-8425-DADE-E5B5-EAE0E6D20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4358E6-57D8-C225-9243-911ADAE5A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7EAD3C-426B-C0A3-AD22-B18B0CEF2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A32-8DC6-414A-A5ED-C100C6C848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87E2CA-B7E4-5699-A4D8-5BA03804A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99BEDE-F34E-A048-F590-885659CE9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F267C-0151-2744-B4A1-C755029B3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866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1C17FB-A493-1AA1-520B-C2B0D765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399F1E-2FDF-77DB-04A4-3E5486038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0D26C6-2EFB-74CE-4EB3-4126FCB8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A32-8DC6-414A-A5ED-C100C6C848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E1E43B-5E48-F1A6-6951-071B69B9C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50AD8C-145D-E483-A92A-261D2D296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F267C-0151-2744-B4A1-C755029B3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088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27D1E2-F2B6-1A36-FFBD-A53CF7A79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1986DF-637B-7DFF-C2EF-D5ED5A087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19A873-129B-8056-7DC3-FCF71C429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1C0D73-7902-22EF-C411-0351F249F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A32-8DC6-414A-A5ED-C100C6C848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64FDB1-A9C1-7083-4F83-7DEFF6371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5009CF-935A-B4B1-2751-69A03D05E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F267C-0151-2744-B4A1-C755029B3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1282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6C3DC-4B34-07CB-F071-A173F7D21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C8BF02-0055-FF68-7206-70CA4B95C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D52361-10F0-9DC9-3E41-149D166E7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91A89F-0BE1-B392-D7DC-4F4C8B8FD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8A5857E-C86F-90C8-0EF9-8AAE94566F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8442D94-71FF-DF5D-0E58-A29082693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A32-8DC6-414A-A5ED-C100C6C848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1E0CC32-331F-F1EF-14E8-09E1157DF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F4DFED0-8E2E-22DF-A880-4691EFC89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F267C-0151-2744-B4A1-C755029B3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783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2C3CB-FD2A-5723-DC32-2862B274C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1B3DC57-A9F8-EADC-F78E-2F2483387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A32-8DC6-414A-A5ED-C100C6C848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5ED0D7-81C9-C72D-9671-16483B705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C374D70-E6EB-0EA1-44D5-C4660E4CD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F267C-0151-2744-B4A1-C755029B3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3610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7C4700F-C320-1F36-B6AA-4DD687A54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A32-8DC6-414A-A5ED-C100C6C848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6B4857-4D3A-C649-62FE-8AA2B377B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C6FF41-5C27-CDC8-BF04-C805590B8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F267C-0151-2744-B4A1-C755029B3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7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36FE6B-15D0-6A19-DAC1-BBA3AAF21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DE518B-820F-0175-F54D-5EA73F839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675CFA4-577C-80B5-43E8-88BD70D4C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E2D212-D5E0-3377-25DD-EC53F9096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A32-8DC6-414A-A5ED-C100C6C848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8C52BD-1548-3095-4E15-FFAFB5DE3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BE3500-CA73-67E0-21FC-F3EDF35D2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F267C-0151-2744-B4A1-C755029B3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03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BB4610-B49D-4D0E-49EC-EF3CE2003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18A1AD8-1EE1-C7A6-E124-2563A39C58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17130E-9035-84DC-9CFF-43BA8E0DD1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495AC0-5FD8-EA9D-6CF5-2E7BE649D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A32-8DC6-414A-A5ED-C100C6C848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A6C0D29-DB0D-2EB7-A0BB-9D611071C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346702-C974-F09B-55B7-1905C8F3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F267C-0151-2744-B4A1-C755029B3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825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B41F3C-C14C-B68C-6AA0-694097990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D5BFB63-01CC-53AC-5863-5E69ABC27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802FAB-95B3-C44C-47E1-F609E7CA1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A32-8DC6-414A-A5ED-C100C6C848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1AEB87-1F13-50F6-59A5-7A74C84FF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51B6D-D1F6-C4A5-0C16-2904D8C42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F267C-0151-2744-B4A1-C755029B3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306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E0C516A-8DB8-44DD-6205-E789CDE43D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D99B3E4-58E5-B239-A72E-F0268BE46C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3451E2-FF50-133A-C191-C29A54B2B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A32-8DC6-414A-A5ED-C100C6C848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AE3603-B326-7843-E6BE-583C3ABA6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386BE8-EEC3-DF31-1C3A-DB335468F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F267C-0151-2744-B4A1-C755029B3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081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2DAD17F-27BD-D3AF-F40D-D7BF9A20A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3F4F08-CF29-70F1-4565-28E5916B8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C91CEF-F0E8-F2E9-DD3B-1DEFB5A7CE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BCA32-8DC6-414A-A5ED-C100C6C84857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EE31E4-EF37-7636-EA28-5E0C7CE5B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CDC0B0-16A7-BC5E-2D8D-36FA6E265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F267C-0151-2744-B4A1-C755029B38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87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5722" y="1429183"/>
            <a:ext cx="11160204" cy="27254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  <a:spcBef>
                <a:spcPct val="0"/>
              </a:spcBef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ormorant Garamond Bold Italics"/>
                <a:cs typeface="Arial" panose="020B0604020202020204" pitchFamily="34" charset="0"/>
                <a:sym typeface="Cormorant Garamond Bold Italics"/>
              </a:rPr>
              <a:t>IMAGERIE DES LÉSIONS AXONALES DIFFUSES</a:t>
            </a:r>
          </a:p>
        </p:txBody>
      </p:sp>
      <p:sp>
        <p:nvSpPr>
          <p:cNvPr id="3" name="AutoShape 3"/>
          <p:cNvSpPr/>
          <p:nvPr/>
        </p:nvSpPr>
        <p:spPr>
          <a:xfrm>
            <a:off x="6105824" y="660400"/>
            <a:ext cx="5409981" cy="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sp>
      <p:sp>
        <p:nvSpPr>
          <p:cNvPr id="4" name="AutoShape 4"/>
          <p:cNvSpPr/>
          <p:nvPr/>
        </p:nvSpPr>
        <p:spPr>
          <a:xfrm>
            <a:off x="695843" y="6197600"/>
            <a:ext cx="5409981" cy="0"/>
          </a:xfrm>
          <a:prstGeom prst="line">
            <a:avLst/>
          </a:prstGeom>
          <a:ln w="76200" cap="flat">
            <a:solidFill>
              <a:schemeClr val="tx2">
                <a:lumMod val="60000"/>
                <a:lumOff val="40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 dirty="0"/>
          </a:p>
        </p:txBody>
      </p:sp>
      <p:sp>
        <p:nvSpPr>
          <p:cNvPr id="5" name="Freeform 5"/>
          <p:cNvSpPr/>
          <p:nvPr/>
        </p:nvSpPr>
        <p:spPr>
          <a:xfrm>
            <a:off x="6412471" y="6024995"/>
            <a:ext cx="1979236" cy="294411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64495" y="538595"/>
            <a:ext cx="1979236" cy="294411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374B23-1EC8-7393-059D-FA2402973E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71" t="6429" r="9033" b="1428"/>
          <a:stretch/>
        </p:blipFill>
        <p:spPr>
          <a:xfrm>
            <a:off x="8698355" y="3643970"/>
            <a:ext cx="3044339" cy="290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74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3931920" y="1651000"/>
            <a:ext cx="4328160" cy="0"/>
          </a:xfrm>
          <a:prstGeom prst="line">
            <a:avLst/>
          </a:prstGeom>
          <a:ln w="76200" cap="flat">
            <a:solidFill>
              <a:schemeClr val="accent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4204991-A2F1-3054-8DEC-7FBAE1F41B25}"/>
              </a:ext>
            </a:extLst>
          </p:cNvPr>
          <p:cNvSpPr txBox="1"/>
          <p:nvPr/>
        </p:nvSpPr>
        <p:spPr>
          <a:xfrm>
            <a:off x="3683000" y="777358"/>
            <a:ext cx="4826000" cy="49244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spcBef>
                <a:spcPct val="0"/>
              </a:spcBef>
              <a:defRPr sz="4800" b="1">
                <a:solidFill>
                  <a:schemeClr val="bg1"/>
                </a:solidFill>
                <a:latin typeface="Arial" panose="020B0604020202020204" pitchFamily="34" charset="0"/>
                <a:ea typeface="Quicksand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ym typeface="Quicksand"/>
              </a:rPr>
              <a:t>INTRODUCTION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E8A1380-1100-4327-D55D-D2277175D205}"/>
              </a:ext>
            </a:extLst>
          </p:cNvPr>
          <p:cNvSpPr txBox="1"/>
          <p:nvPr/>
        </p:nvSpPr>
        <p:spPr>
          <a:xfrm>
            <a:off x="762000" y="1697789"/>
            <a:ext cx="10312400" cy="4600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>
              <a:lnSpc>
                <a:spcPct val="20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MA" sz="1867" dirty="0">
                <a:latin typeface="Arial" panose="020B0604020202020204" pitchFamily="34" charset="0"/>
                <a:cs typeface="Arial" panose="020B0604020202020204" pitchFamily="34" charset="0"/>
              </a:rPr>
              <a:t>Traumatismes crâniens (TCC) = fréquents et responsables d’une </a:t>
            </a:r>
            <a:r>
              <a:rPr lang="fr-MA" sz="1867" b="1" dirty="0">
                <a:latin typeface="Arial" panose="020B0604020202020204" pitchFamily="34" charset="0"/>
                <a:cs typeface="Arial" panose="020B0604020202020204" pitchFamily="34" charset="0"/>
              </a:rPr>
              <a:t>morbidité et d’une mortalité importantes</a:t>
            </a:r>
            <a:r>
              <a:rPr lang="fr-MA" sz="1867" dirty="0">
                <a:latin typeface="Arial" panose="020B0604020202020204" pitchFamily="34" charset="0"/>
                <a:cs typeface="Arial" panose="020B0604020202020204" pitchFamily="34" charset="0"/>
              </a:rPr>
              <a:t>, surtout chez les jeunes adultes.</a:t>
            </a:r>
          </a:p>
          <a:p>
            <a:pPr marL="304815" indent="-304815">
              <a:lnSpc>
                <a:spcPct val="20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MA" sz="1867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lésions primaires </a:t>
            </a:r>
            <a:r>
              <a:rPr lang="fr-MA" sz="1867" dirty="0">
                <a:latin typeface="Arial" panose="020B0604020202020204" pitchFamily="34" charset="0"/>
                <a:cs typeface="Arial" panose="020B0604020202020204" pitchFamily="34" charset="0"/>
              </a:rPr>
              <a:t>= contusions, hémorragies, hématomes et </a:t>
            </a:r>
            <a:r>
              <a:rPr lang="fr-MA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lésions axonales diffuses </a:t>
            </a:r>
            <a:r>
              <a:rPr lang="fr-MA" sz="1867" dirty="0">
                <a:latin typeface="Arial" panose="020B0604020202020204" pitchFamily="34" charset="0"/>
                <a:cs typeface="Arial" panose="020B0604020202020204" pitchFamily="34" charset="0"/>
              </a:rPr>
              <a:t>(LAD).</a:t>
            </a:r>
          </a:p>
          <a:p>
            <a:pPr marL="304815" indent="-304815">
              <a:lnSpc>
                <a:spcPct val="20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MA" sz="1867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lésions secondaires </a:t>
            </a:r>
            <a:r>
              <a:rPr lang="fr-MA" sz="1867" dirty="0">
                <a:latin typeface="Arial" panose="020B0604020202020204" pitchFamily="34" charset="0"/>
                <a:cs typeface="Arial" panose="020B0604020202020204" pitchFamily="34" charset="0"/>
              </a:rPr>
              <a:t>=  l’œdème et l’ischémie, se développent après le traumatisme et aggravent le pronostic.</a:t>
            </a:r>
          </a:p>
          <a:p>
            <a:pPr marL="304815" indent="-304815">
              <a:lnSpc>
                <a:spcPct val="20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MA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TDM</a:t>
            </a:r>
            <a:r>
              <a:rPr lang="fr-MA" sz="1867" dirty="0">
                <a:latin typeface="Arial" panose="020B0604020202020204" pitchFamily="34" charset="0"/>
                <a:cs typeface="Arial" panose="020B0604020202020204" pitchFamily="34" charset="0"/>
              </a:rPr>
              <a:t> = en urgence pour détecter fractures et hémorragies aiguës.</a:t>
            </a:r>
          </a:p>
          <a:p>
            <a:pPr marL="304815" indent="-304815">
              <a:lnSpc>
                <a:spcPct val="20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MA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IRM  plus sensible </a:t>
            </a:r>
            <a:r>
              <a:rPr lang="fr-MA" sz="1867" dirty="0">
                <a:latin typeface="Arial" panose="020B0604020202020204" pitchFamily="34" charset="0"/>
                <a:cs typeface="Arial" panose="020B0604020202020204" pitchFamily="34" charset="0"/>
              </a:rPr>
              <a:t>pour les LAD et les lésions subtiles de la substance blanche.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3847652" y="990600"/>
            <a:ext cx="4328160" cy="0"/>
          </a:xfrm>
          <a:prstGeom prst="line">
            <a:avLst/>
          </a:prstGeom>
          <a:ln w="76200" cap="flat">
            <a:solidFill>
              <a:schemeClr val="accent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4204991-A2F1-3054-8DEC-7FBAE1F41B25}"/>
              </a:ext>
            </a:extLst>
          </p:cNvPr>
          <p:cNvSpPr txBox="1"/>
          <p:nvPr/>
        </p:nvSpPr>
        <p:spPr>
          <a:xfrm>
            <a:off x="2273300" y="307372"/>
            <a:ext cx="7645400" cy="492443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Quicksand"/>
                <a:cs typeface="Arial" panose="020B0604020202020204" pitchFamily="34" charset="0"/>
                <a:sym typeface="Quicksand"/>
              </a:rPr>
              <a:t>MÉCANISME - PHYSIOPATHOGÉNIE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C5F1140-E746-C1DB-772D-8955C4603E98}"/>
              </a:ext>
            </a:extLst>
          </p:cNvPr>
          <p:cNvSpPr txBox="1"/>
          <p:nvPr/>
        </p:nvSpPr>
        <p:spPr>
          <a:xfrm>
            <a:off x="362465" y="1467413"/>
            <a:ext cx="3492052" cy="5175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chemeClr val="accent1"/>
              </a:buClr>
            </a:pPr>
            <a:r>
              <a:rPr lang="fr-MA" sz="1867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Traumatisme à haute énergie </a:t>
            </a:r>
          </a:p>
          <a:p>
            <a:pPr marL="304815" indent="-304815">
              <a:lnSpc>
                <a:spcPct val="200000"/>
              </a:lnSpc>
              <a:buClr>
                <a:schemeClr val="accent1"/>
              </a:buClr>
              <a:buFont typeface="Wingdings" pitchFamily="2" charset="2"/>
              <a:buChar char="è"/>
            </a:pPr>
            <a:r>
              <a:rPr lang="fr-MA" sz="1867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Effet d’inertie = Accélérations et décélérations</a:t>
            </a:r>
          </a:p>
          <a:p>
            <a:pPr marL="304815" indent="-304815">
              <a:lnSpc>
                <a:spcPct val="200000"/>
              </a:lnSpc>
              <a:buClr>
                <a:schemeClr val="accent1"/>
              </a:buClr>
              <a:buFont typeface="Wingdings" pitchFamily="2" charset="2"/>
              <a:buChar char="è"/>
            </a:pPr>
            <a:r>
              <a:rPr lang="fr-MA" sz="1867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Étirement, rotation et cisaillement </a:t>
            </a:r>
          </a:p>
          <a:p>
            <a:pPr marL="304815" indent="-304815">
              <a:lnSpc>
                <a:spcPct val="200000"/>
              </a:lnSpc>
              <a:buClr>
                <a:schemeClr val="accent1"/>
              </a:buClr>
              <a:buFont typeface="Wingdings" pitchFamily="2" charset="2"/>
              <a:buChar char="è"/>
            </a:pPr>
            <a:r>
              <a:rPr lang="fr-MA" sz="1867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Rupture des fibres nerveuses </a:t>
            </a:r>
            <a:r>
              <a:rPr lang="fr-MA" sz="1867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=</a:t>
            </a:r>
            <a:r>
              <a:rPr lang="fr-MA" sz="1867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lésions d’axones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C21FF3-F8DA-EFA6-EF88-FC4378FADB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9" t="2107"/>
          <a:stretch/>
        </p:blipFill>
        <p:spPr>
          <a:xfrm>
            <a:off x="6350000" y="2017903"/>
            <a:ext cx="5416974" cy="430669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B1C1A7B-D7B5-B522-AEFF-53CD6C6321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555" y="2945730"/>
            <a:ext cx="2828445" cy="245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821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3847652" y="990600"/>
            <a:ext cx="4328160" cy="0"/>
          </a:xfrm>
          <a:prstGeom prst="line">
            <a:avLst/>
          </a:prstGeom>
          <a:ln w="76200" cap="flat">
            <a:solidFill>
              <a:schemeClr val="accent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4204991-A2F1-3054-8DEC-7FBAE1F41B25}"/>
              </a:ext>
            </a:extLst>
          </p:cNvPr>
          <p:cNvSpPr txBox="1"/>
          <p:nvPr/>
        </p:nvSpPr>
        <p:spPr>
          <a:xfrm>
            <a:off x="2273300" y="307372"/>
            <a:ext cx="7645400" cy="492443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Quicksand"/>
                <a:cs typeface="Arial" panose="020B0604020202020204" pitchFamily="34" charset="0"/>
                <a:sym typeface="Quicksand"/>
              </a:rPr>
              <a:t>IMAGERIE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EC00BD50-5949-DB7A-EA7F-BF5D0FFAE26A}"/>
              </a:ext>
            </a:extLst>
          </p:cNvPr>
          <p:cNvSpPr txBox="1"/>
          <p:nvPr/>
        </p:nvSpPr>
        <p:spPr>
          <a:xfrm>
            <a:off x="355600" y="1346201"/>
            <a:ext cx="2349500" cy="492443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Quicksand"/>
                <a:cs typeface="Arial" panose="020B0604020202020204" pitchFamily="34" charset="0"/>
                <a:sym typeface="Quicksand"/>
              </a:rPr>
              <a:t>TDM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50595D-709A-829B-366C-6AD3E01CDECB}"/>
              </a:ext>
            </a:extLst>
          </p:cNvPr>
          <p:cNvSpPr txBox="1"/>
          <p:nvPr/>
        </p:nvSpPr>
        <p:spPr>
          <a:xfrm>
            <a:off x="196850" y="2225856"/>
            <a:ext cx="6451600" cy="3925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3427" lvl="1" indent="-228611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MA" sz="1867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 la majorité des lésions traumatiques : Contusions, hématome, hémorragie</a:t>
            </a:r>
          </a:p>
          <a:p>
            <a:pPr marL="533427" lvl="1" indent="-228611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MA" sz="1867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 visibles à la TDM (phase aiguë) : </a:t>
            </a:r>
          </a:p>
          <a:p>
            <a:pPr marL="838242" lvl="2" indent="-228611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M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 hémorragiques (moins de 20 %)</a:t>
            </a:r>
          </a:p>
          <a:p>
            <a:pPr marL="838242" lvl="2" indent="-228611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M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Petites pétéchies punctiformes (≈ 2–6 mm) : </a:t>
            </a:r>
            <a:r>
              <a:rPr lang="fr-MA" sz="1333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peuvent se résorber rapidement</a:t>
            </a:r>
            <a:endParaRPr lang="fr-MA" sz="16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27" lvl="1" indent="-228611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MA" sz="1867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Limites majeures de la TDM</a:t>
            </a:r>
          </a:p>
          <a:p>
            <a:pPr marL="838242" lvl="2" indent="-228611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M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 non hémorragiques </a:t>
            </a:r>
          </a:p>
          <a:p>
            <a:pPr marL="838242" lvl="2" indent="-228611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fr-M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Lésions du tronc cérébral : petites, profondes, masquées par les artefacts osseux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C595E78-FFD5-9F21-1BE1-F7343F0954F2}"/>
              </a:ext>
            </a:extLst>
          </p:cNvPr>
          <p:cNvSpPr txBox="1"/>
          <p:nvPr/>
        </p:nvSpPr>
        <p:spPr>
          <a:xfrm>
            <a:off x="3600450" y="1312658"/>
            <a:ext cx="6096000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Examen de 1</a:t>
            </a:r>
            <a:r>
              <a:rPr lang="fr-MA" sz="1867" b="1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MA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intention en phase aiguë d’un traumatisme crânien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5E4FA46-0A42-4C69-0285-29D5F71BEF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4" r="7166"/>
          <a:stretch/>
        </p:blipFill>
        <p:spPr>
          <a:xfrm>
            <a:off x="7315200" y="1838643"/>
            <a:ext cx="4165600" cy="483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43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3847652" y="990600"/>
            <a:ext cx="4328160" cy="0"/>
          </a:xfrm>
          <a:prstGeom prst="line">
            <a:avLst/>
          </a:prstGeom>
          <a:ln w="76200" cap="flat">
            <a:solidFill>
              <a:schemeClr val="accent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4204991-A2F1-3054-8DEC-7FBAE1F41B25}"/>
              </a:ext>
            </a:extLst>
          </p:cNvPr>
          <p:cNvSpPr txBox="1"/>
          <p:nvPr/>
        </p:nvSpPr>
        <p:spPr>
          <a:xfrm>
            <a:off x="2273300" y="307372"/>
            <a:ext cx="7645400" cy="492443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Quicksand"/>
                <a:cs typeface="Arial" panose="020B0604020202020204" pitchFamily="34" charset="0"/>
                <a:sym typeface="Quicksand"/>
              </a:rPr>
              <a:t>IMAGERIE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EC00BD50-5949-DB7A-EA7F-BF5D0FFAE26A}"/>
              </a:ext>
            </a:extLst>
          </p:cNvPr>
          <p:cNvSpPr txBox="1"/>
          <p:nvPr/>
        </p:nvSpPr>
        <p:spPr>
          <a:xfrm>
            <a:off x="355600" y="1346201"/>
            <a:ext cx="2349500" cy="492443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Quicksand"/>
                <a:cs typeface="Arial" panose="020B0604020202020204" pitchFamily="34" charset="0"/>
                <a:sym typeface="Quicksand"/>
              </a:rPr>
              <a:t>IRM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B4C2F6E-A653-6B59-5E16-4EF940274BD2}"/>
              </a:ext>
            </a:extLst>
          </p:cNvPr>
          <p:cNvSpPr txBox="1"/>
          <p:nvPr/>
        </p:nvSpPr>
        <p:spPr>
          <a:xfrm>
            <a:off x="3606800" y="1428920"/>
            <a:ext cx="609600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Examen de référence +++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140E982-763E-02A0-FE2E-CBBE3BB8BF4B}"/>
              </a:ext>
            </a:extLst>
          </p:cNvPr>
          <p:cNvSpPr txBox="1"/>
          <p:nvPr/>
        </p:nvSpPr>
        <p:spPr>
          <a:xfrm>
            <a:off x="507999" y="2338641"/>
            <a:ext cx="9194800" cy="1979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33" b="1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T1:  </a:t>
            </a:r>
            <a:r>
              <a:rPr lang="fr-FR" sz="2133" dirty="0">
                <a:latin typeface="Arial" panose="020B0604020202020204" pitchFamily="34" charset="0"/>
                <a:cs typeface="Arial" panose="020B0604020202020204" pitchFamily="34" charset="0"/>
              </a:rPr>
              <a:t>normal, lésions en hyposignal  </a:t>
            </a:r>
          </a:p>
          <a:p>
            <a:r>
              <a:rPr lang="fr-FR" sz="2133" b="1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T2, FLAIR: </a:t>
            </a:r>
            <a:r>
              <a:rPr lang="fr-FR" sz="2133" dirty="0">
                <a:latin typeface="Arial" panose="020B0604020202020204" pitchFamily="34" charset="0"/>
                <a:cs typeface="Arial" panose="020B0604020202020204" pitchFamily="34" charset="0"/>
              </a:rPr>
              <a:t>lésions en hypersignal  </a:t>
            </a:r>
          </a:p>
          <a:p>
            <a:r>
              <a:rPr lang="fr-FR" sz="21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 : séquence de référence +++ vides de signaux punctiformes </a:t>
            </a:r>
          </a:p>
          <a:p>
            <a:r>
              <a:rPr lang="fr-FR" sz="2133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DWI : </a:t>
            </a:r>
            <a:r>
              <a:rPr lang="fr-FR" sz="2133" dirty="0">
                <a:latin typeface="Arial" panose="020B0604020202020204" pitchFamily="34" charset="0"/>
                <a:cs typeface="Arial" panose="020B0604020202020204" pitchFamily="34" charset="0"/>
              </a:rPr>
              <a:t>hypersignaux</a:t>
            </a:r>
          </a:p>
          <a:p>
            <a:pPr marL="609630" lvl="1" indent="-304815">
              <a:buFont typeface="Wingdings" pitchFamily="2" charset="2"/>
              <a:buChar char="§"/>
            </a:pPr>
            <a:r>
              <a:rPr lang="fr-FR" sz="1867" dirty="0">
                <a:latin typeface="Arial" panose="020B0604020202020204" pitchFamily="34" charset="0"/>
                <a:cs typeface="Arial" panose="020B0604020202020204" pitchFamily="34" charset="0"/>
              </a:rPr>
              <a:t>ADC normal ou élevé :  hémorragie</a:t>
            </a:r>
          </a:p>
          <a:p>
            <a:pPr marL="609630" lvl="1" indent="-304815">
              <a:buFont typeface="Wingdings" pitchFamily="2" charset="2"/>
              <a:buChar char="§"/>
            </a:pPr>
            <a:r>
              <a:rPr lang="fr-FR" sz="1867" dirty="0">
                <a:latin typeface="Arial" panose="020B0604020202020204" pitchFamily="34" charset="0"/>
                <a:cs typeface="Arial" panose="020B0604020202020204" pitchFamily="34" charset="0"/>
              </a:rPr>
              <a:t>ADC bas : zones d’ischémie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085E61-65FB-F379-31C3-C2B0458876E9}"/>
              </a:ext>
            </a:extLst>
          </p:cNvPr>
          <p:cNvSpPr txBox="1"/>
          <p:nvPr/>
        </p:nvSpPr>
        <p:spPr>
          <a:xfrm>
            <a:off x="3822700" y="1837003"/>
            <a:ext cx="609600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MA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Peut être sans nette anomalie à la phase très aigue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59458FE-AE64-1E4E-2844-782AD9AC22A2}"/>
              </a:ext>
            </a:extLst>
          </p:cNvPr>
          <p:cNvSpPr txBox="1"/>
          <p:nvPr/>
        </p:nvSpPr>
        <p:spPr>
          <a:xfrm>
            <a:off x="7162800" y="1171793"/>
            <a:ext cx="609600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186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Délais : 24-48H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E2112FC-0D2F-6E60-3D53-B2E295C1E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501" y="4305517"/>
            <a:ext cx="2806634" cy="222748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69EC81-C045-DF9B-4881-1A36F9CAB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843" y="3739170"/>
            <a:ext cx="2624667" cy="281145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165949-0637-34F5-E10D-8DF4ABB45B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54"/>
          <a:stretch/>
        </p:blipFill>
        <p:spPr>
          <a:xfrm>
            <a:off x="8898118" y="4478037"/>
            <a:ext cx="2062510" cy="206124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66C82C-E63E-E2CF-F53C-94ED3FA857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3"/>
          <a:stretch/>
        </p:blipFill>
        <p:spPr>
          <a:xfrm>
            <a:off x="8876772" y="2260327"/>
            <a:ext cx="2083857" cy="206124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7EAE58D-2DEE-1621-FFDF-ED099A638D36}"/>
              </a:ext>
            </a:extLst>
          </p:cNvPr>
          <p:cNvSpPr txBox="1"/>
          <p:nvPr/>
        </p:nvSpPr>
        <p:spPr>
          <a:xfrm>
            <a:off x="340041" y="418458"/>
            <a:ext cx="1508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Incohérence </a:t>
            </a:r>
            <a:r>
              <a:rPr lang="fr-FR" sz="1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clinico</a:t>
            </a:r>
            <a:r>
              <a:rPr lang="fr-FR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-scanographique</a:t>
            </a:r>
          </a:p>
        </p:txBody>
      </p:sp>
    </p:spTree>
    <p:extLst>
      <p:ext uri="{BB962C8B-B14F-4D97-AF65-F5344CB8AC3E}">
        <p14:creationId xmlns:p14="http://schemas.microsoft.com/office/powerpoint/2010/main" val="20894182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552</Words>
  <Application>Microsoft Macintosh PowerPoint</Application>
  <PresentationFormat>Grand écran</PresentationFormat>
  <Paragraphs>68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-webkit-standard</vt:lpstr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</cp:revision>
  <dcterms:created xsi:type="dcterms:W3CDTF">2026-02-18T19:51:24Z</dcterms:created>
  <dcterms:modified xsi:type="dcterms:W3CDTF">2026-02-18T20:04:42Z</dcterms:modified>
</cp:coreProperties>
</file>