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2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61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724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4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210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927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8839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009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0286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127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955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86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69DC8-C565-47EF-A6A8-48859B2965FE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E1A01-D89E-4F16-8EB3-D343C3026F2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92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Cicatrice Radiaire/Lésion Sclérosante Complexe: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Quoi de neuf ?</a:t>
            </a:r>
          </a:p>
        </p:txBody>
      </p:sp>
      <p:pic>
        <p:nvPicPr>
          <p:cNvPr id="1026" name="Picture 2" descr="JFR 2026 | Fujifilm [France]">
            <a:extLst>
              <a:ext uri="{FF2B5EF4-FFF2-40B4-BE49-F238E27FC236}">
                <a16:creationId xmlns:a16="http://schemas.microsoft.com/office/drawing/2014/main" id="{52DC2E1C-5053-4988-A764-767EF5D78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605"/>
            <a:ext cx="1833176" cy="122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960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2" t="25490" r="9166" b="20980"/>
          <a:stretch/>
        </p:blipFill>
        <p:spPr>
          <a:xfrm>
            <a:off x="3259227" y="744796"/>
            <a:ext cx="4392913" cy="340700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5" t="2502" b="196"/>
          <a:stretch/>
        </p:blipFill>
        <p:spPr>
          <a:xfrm>
            <a:off x="-26442" y="744796"/>
            <a:ext cx="3285669" cy="5218639"/>
          </a:xfrm>
          <a:prstGeom prst="rect">
            <a:avLst/>
          </a:prstGeom>
        </p:spPr>
      </p:pic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" t="27951" r="6944" b="15872"/>
          <a:stretch/>
        </p:blipFill>
        <p:spPr>
          <a:xfrm>
            <a:off x="3259228" y="2615395"/>
            <a:ext cx="4392912" cy="3342184"/>
          </a:xfrm>
        </p:spPr>
      </p:pic>
      <p:sp>
        <p:nvSpPr>
          <p:cNvPr id="9" name="ZoneTexte 8"/>
          <p:cNvSpPr txBox="1"/>
          <p:nvPr/>
        </p:nvSpPr>
        <p:spPr>
          <a:xfrm>
            <a:off x="7652140" y="744796"/>
            <a:ext cx="462244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Histoire :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Patiente âgée de 47 ans , sans antécédent personnel ou familial de cancer du sein ni de l’ovaire, ménopausée à 46 ans sans THM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Dépistage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Bilan </a:t>
            </a:r>
            <a:r>
              <a:rPr lang="fr-FR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mammo</a:t>
            </a:r>
            <a:r>
              <a:rPr lang="fr-FR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-échographique et IRM:</a:t>
            </a:r>
          </a:p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Sein droit : BIRADS 4 en raison d'une </a:t>
            </a:r>
            <a:r>
              <a:rPr lang="fr-FR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distorsion architecturale à centre clair  + </a:t>
            </a:r>
            <a:r>
              <a:rPr lang="fr-FR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microcalcifcations</a:t>
            </a:r>
            <a:endParaRPr lang="fr-FR" sz="1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Histologie (biopsie et pièce opératoire):</a:t>
            </a:r>
          </a:p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Lésion sclérosante complexe entourée de foyers de métaplasie cylindrique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microkystique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sans atypies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Flèche droite 13"/>
          <p:cNvSpPr/>
          <p:nvPr/>
        </p:nvSpPr>
        <p:spPr>
          <a:xfrm rot="10800000">
            <a:off x="4967966" y="1008167"/>
            <a:ext cx="672513" cy="2344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6392" y="4160861"/>
            <a:ext cx="695004" cy="268247"/>
          </a:xfrm>
          <a:prstGeom prst="rect">
            <a:avLst/>
          </a:prstGeom>
          <a:noFill/>
        </p:spPr>
      </p:pic>
      <p:sp>
        <p:nvSpPr>
          <p:cNvPr id="17" name="ZoneTexte 16"/>
          <p:cNvSpPr txBox="1"/>
          <p:nvPr/>
        </p:nvSpPr>
        <p:spPr>
          <a:xfrm>
            <a:off x="0" y="5521433"/>
            <a:ext cx="1039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3D CC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3765016" y="14213"/>
            <a:ext cx="912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cs typeface="Times New Roman" panose="02020603050405020304" pitchFamily="18" charset="0"/>
              </a:rPr>
              <a:t>T1 SE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189963" y="2637341"/>
            <a:ext cx="17780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  <a:cs typeface="Times New Roman" panose="02020603050405020304" pitchFamily="18" charset="0"/>
              </a:rPr>
              <a:t>T1 soustraite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189963" y="756053"/>
            <a:ext cx="91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T1SE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0" y="145616"/>
            <a:ext cx="2377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 clinique N°1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5558" y="3060681"/>
            <a:ext cx="688908" cy="27434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0" y="604236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Devant une cicatrice radiaire sans atypie le risque de sous-estimation de malignité est de </a:t>
            </a:r>
            <a:r>
              <a:rPr lang="fr-F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7 %</a:t>
            </a:r>
          </a:p>
          <a:p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Nécessité de </a:t>
            </a:r>
            <a:r>
              <a:rPr lang="fr-FR" sz="1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 échantillonnage lésionnel 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 </a:t>
            </a:r>
            <a:r>
              <a:rPr lang="fr-F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BIOPSIE: </a:t>
            </a:r>
            <a:r>
              <a:rPr lang="fr-FR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 moins 6  prélèvements 8G ou  12 prélèvements 10G </a:t>
            </a:r>
          </a:p>
          <a:p>
            <a:endParaRPr lang="fr-F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079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2"/>
          <a:stretch/>
        </p:blipFill>
        <p:spPr>
          <a:xfrm>
            <a:off x="0" y="770964"/>
            <a:ext cx="5769581" cy="608703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" t="10121" r="-955" b="36275"/>
          <a:stretch/>
        </p:blipFill>
        <p:spPr>
          <a:xfrm>
            <a:off x="2435489" y="770965"/>
            <a:ext cx="3960955" cy="6087034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0" y="6488668"/>
            <a:ext cx="1631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2D CC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903385" y="6488668"/>
            <a:ext cx="986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3D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429346" y="675162"/>
            <a:ext cx="561626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Histoire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Patiente de 45 ans, sans antécédent personnel ou familial de cancer du sein ou de l’ovaire</a:t>
            </a:r>
          </a:p>
          <a:p>
            <a:pPr marL="285750" indent="-285750">
              <a:buFontTx/>
              <a:buChar char="-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Dépistage </a:t>
            </a:r>
          </a:p>
          <a:p>
            <a:pPr marL="285750" indent="-285750">
              <a:buFontTx/>
              <a:buChar char="-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Sein gauche: BIRADS 4C / </a:t>
            </a:r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distorsion architecturale  + microcalcifications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polymorphes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l'UQS mesurant 30 mm </a:t>
            </a:r>
          </a:p>
          <a:p>
            <a:pPr marL="285750" indent="-285750">
              <a:buFontTx/>
              <a:buChar char="-"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Mastectomie partielle gauche:</a:t>
            </a:r>
          </a:p>
          <a:p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Carcinome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infiltrant de type </a:t>
            </a:r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tubuleux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développé sur une cicatrice radiaire</a:t>
            </a:r>
          </a:p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Grade </a:t>
            </a:r>
            <a:r>
              <a:rPr lang="fr-F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histopronostique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(EE) : 1(1+2+1), HER2 score 0 , Ki67 3%</a:t>
            </a:r>
          </a:p>
          <a:p>
            <a:r>
              <a:rPr lang="sv-S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Stade UICC/TNM version 8 : pT1b N0(i-)(gs)</a:t>
            </a:r>
          </a:p>
          <a:p>
            <a:endParaRPr lang="fr-FR" dirty="0">
              <a:effectLst/>
            </a:endParaRPr>
          </a:p>
          <a:p>
            <a:br>
              <a:rPr lang="fr-FR" dirty="0">
                <a:effectLst/>
              </a:rPr>
            </a:b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Flèche droite 14"/>
          <p:cNvSpPr/>
          <p:nvPr/>
        </p:nvSpPr>
        <p:spPr>
          <a:xfrm>
            <a:off x="3460376" y="4052047"/>
            <a:ext cx="735106" cy="26894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7" y="4168575"/>
            <a:ext cx="749873" cy="30482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11517" y="233082"/>
            <a:ext cx="2323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 clinique N°2</a:t>
            </a:r>
          </a:p>
        </p:txBody>
      </p:sp>
    </p:spTree>
    <p:extLst>
      <p:ext uri="{BB962C8B-B14F-4D97-AF65-F5344CB8AC3E}">
        <p14:creationId xmlns:p14="http://schemas.microsoft.com/office/powerpoint/2010/main" val="3078001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" t="11711"/>
          <a:stretch/>
        </p:blipFill>
        <p:spPr>
          <a:xfrm>
            <a:off x="8368553" y="0"/>
            <a:ext cx="12302550" cy="688941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95" t="6573" r="-156" b="2978"/>
          <a:stretch/>
        </p:blipFill>
        <p:spPr>
          <a:xfrm>
            <a:off x="5107957" y="-20125"/>
            <a:ext cx="3288206" cy="6888226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0" y="2239759"/>
            <a:ext cx="43165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Patiente de 56 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 d’ ATCD personnel ou familial de cancer du sein ou de l’ovaire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Ménopausée à 56 ans, sans 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Dépistage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Examen clinique: Empâtement  du sein en péri-aréolaire gauche </a:t>
            </a:r>
          </a:p>
          <a:p>
            <a:endParaRPr lang="fr-FR" dirty="0"/>
          </a:p>
          <a:p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235028" y="4316493"/>
            <a:ext cx="749873" cy="30482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602" y="3089095"/>
            <a:ext cx="749873" cy="30482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3860" y="6446760"/>
            <a:ext cx="1036410" cy="49381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5590" y="6374282"/>
            <a:ext cx="1036410" cy="493819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0" y="143435"/>
            <a:ext cx="1882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 clinique N°3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2315" y="6364181"/>
            <a:ext cx="1036410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23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8" t="20302" r="10429" b="10588"/>
          <a:stretch/>
        </p:blipFill>
        <p:spPr>
          <a:xfrm>
            <a:off x="-1" y="717176"/>
            <a:ext cx="5522259" cy="557173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1" t="25603" r="8023" b="13376"/>
          <a:stretch/>
        </p:blipFill>
        <p:spPr>
          <a:xfrm>
            <a:off x="5970494" y="699246"/>
            <a:ext cx="6221506" cy="558966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08" y="2099274"/>
            <a:ext cx="749873" cy="30482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1966" y="1946861"/>
            <a:ext cx="749873" cy="30482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421" y="1946861"/>
            <a:ext cx="749873" cy="30482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08" y="2099274"/>
            <a:ext cx="749873" cy="304826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00285" y="6408287"/>
            <a:ext cx="9823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Examen classé BI-RADS 4 en bilatéral:</a:t>
            </a:r>
            <a:r>
              <a:rPr kumimoji="0" lang="fr-FR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distorsions architecturales rehaussées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1956" y="97886"/>
            <a:ext cx="1932599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51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7" b="16078"/>
          <a:stretch/>
        </p:blipFill>
        <p:spPr>
          <a:xfrm>
            <a:off x="0" y="968188"/>
            <a:ext cx="5784913" cy="417755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8" b="16862"/>
          <a:stretch/>
        </p:blipFill>
        <p:spPr>
          <a:xfrm>
            <a:off x="6055030" y="968188"/>
            <a:ext cx="5885960" cy="417755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3435"/>
            <a:ext cx="1932599" cy="49991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935312" y="5593976"/>
            <a:ext cx="623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Traduction échographique des distorsions architecturales </a:t>
            </a:r>
          </a:p>
        </p:txBody>
      </p:sp>
    </p:spTree>
    <p:extLst>
      <p:ext uri="{BB962C8B-B14F-4D97-AF65-F5344CB8AC3E}">
        <p14:creationId xmlns:p14="http://schemas.microsoft.com/office/powerpoint/2010/main" val="1981503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19"/>
          <a:stretch/>
        </p:blipFill>
        <p:spPr>
          <a:xfrm>
            <a:off x="0" y="0"/>
            <a:ext cx="2683125" cy="6858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487528" y="-255495"/>
            <a:ext cx="6938684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 : 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*Devant une cicatrice radiaire </a:t>
            </a:r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bien échantillonnée sans atypie et sans critères de sous-estimation de malignité </a:t>
            </a:r>
          </a:p>
          <a:p>
            <a:endParaRPr lang="fr-F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MACROEXÉRÈSE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*Si présence de </a:t>
            </a:r>
            <a:r>
              <a:rPr lang="fr-FR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critères à risque de sous-estimation (</a:t>
            </a:r>
            <a:r>
              <a:rPr lang="fr-FR" sz="1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atypies/CCIS/CCI</a:t>
            </a:r>
            <a:r>
              <a:rPr lang="fr-FR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 taille supérieure ou égale à 25 mm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 calcifications associées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 faible échantillonnage de moins de six prélèvements 8G ou moins de 12 prélèvements 10G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4- anomalie clinique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CHIRURGIE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Mastectomie partielle droite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CICATRICE RADIAIRE sans atypies 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Mastectomie partielle gauche: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CICATRICE RADIAIRE colonisée par un CCIS de grade intermédiaire (taille &gt;30mm) et s'accompagnant d'un foyer de Carcinome Lobulaire Infiltrant de type classique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5595987" y="4016483"/>
            <a:ext cx="1129553" cy="37651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393" y="1414076"/>
            <a:ext cx="1146147" cy="41456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3125" y="0"/>
            <a:ext cx="2804403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896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374</Words>
  <Application>Microsoft Office PowerPoint</Application>
  <PresentationFormat>Widescreen</PresentationFormat>
  <Paragraphs>69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Thème Office</vt:lpstr>
      <vt:lpstr>Cicatrice Radiaire/Lésion Sclérosante Complexe: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Alhadad Joya</dc:creator>
  <cp:lastModifiedBy>fady kerbage</cp:lastModifiedBy>
  <cp:revision>82</cp:revision>
  <dcterms:created xsi:type="dcterms:W3CDTF">2026-02-06T10:10:57Z</dcterms:created>
  <dcterms:modified xsi:type="dcterms:W3CDTF">2026-02-22T11:41:38Z</dcterms:modified>
</cp:coreProperties>
</file>