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0" r:id="rId3"/>
    <p:sldId id="259" r:id="rId4"/>
  </p:sldIdLst>
  <p:sldSz cx="18288000" cy="10287000"/>
  <p:notesSz cx="6858000" cy="9144000"/>
  <p:embeddedFontLst>
    <p:embeddedFont>
      <p:font typeface="Open Sauce Heavy" panose="020B0604020202020204" charset="0"/>
      <p:regular r:id="rId5"/>
    </p:embeddedFont>
    <p:embeddedFont>
      <p:font typeface="Open Sauce" panose="020B0604020202020204" charset="0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Open Sauce Bold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0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47759" y="3749017"/>
            <a:ext cx="3240241" cy="6504134"/>
          </a:xfrm>
          <a:custGeom>
            <a:avLst/>
            <a:gdLst/>
            <a:ahLst/>
            <a:cxnLst/>
            <a:rect l="l" t="t" r="r" b="b"/>
            <a:pathLst>
              <a:path w="3240241" h="6504134">
                <a:moveTo>
                  <a:pt x="0" y="0"/>
                </a:moveTo>
                <a:lnTo>
                  <a:pt x="3240241" y="0"/>
                </a:lnTo>
                <a:lnTo>
                  <a:pt x="3240241" y="6504133"/>
                </a:lnTo>
                <a:lnTo>
                  <a:pt x="0" y="65041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032403" y="0"/>
            <a:ext cx="5255597" cy="10287000"/>
            <a:chOff x="0" y="0"/>
            <a:chExt cx="1384190" cy="3472227"/>
          </a:xfrm>
          <a:solidFill>
            <a:schemeClr val="tx2">
              <a:lumMod val="75000"/>
            </a:schemeClr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1384190" cy="3472226"/>
            </a:xfrm>
            <a:custGeom>
              <a:avLst/>
              <a:gdLst/>
              <a:ahLst/>
              <a:cxnLst/>
              <a:rect l="l" t="t" r="r" b="b"/>
              <a:pathLst>
                <a:path w="1384190" h="3472226">
                  <a:moveTo>
                    <a:pt x="0" y="0"/>
                  </a:moveTo>
                  <a:lnTo>
                    <a:pt x="1384190" y="0"/>
                  </a:lnTo>
                  <a:lnTo>
                    <a:pt x="1384190" y="3472226"/>
                  </a:lnTo>
                  <a:lnTo>
                    <a:pt x="0" y="3472226"/>
                  </a:lnTo>
                  <a:close/>
                </a:path>
              </a:pathLst>
            </a:custGeom>
            <a:grpFill/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384190" cy="349127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851462" y="1670430"/>
            <a:ext cx="7234999" cy="7234999"/>
          </a:xfrm>
          <a:custGeom>
            <a:avLst/>
            <a:gdLst/>
            <a:ahLst/>
            <a:cxnLst/>
            <a:rect l="l" t="t" r="r" b="b"/>
            <a:pathLst>
              <a:path w="7234999" h="7234999">
                <a:moveTo>
                  <a:pt x="0" y="0"/>
                </a:moveTo>
                <a:lnTo>
                  <a:pt x="7234999" y="0"/>
                </a:lnTo>
                <a:lnTo>
                  <a:pt x="7234999" y="7235000"/>
                </a:lnTo>
                <a:lnTo>
                  <a:pt x="0" y="7235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0" name="Group 10"/>
          <p:cNvGrpSpPr/>
          <p:nvPr/>
        </p:nvGrpSpPr>
        <p:grpSpPr>
          <a:xfrm>
            <a:off x="1057435" y="3489495"/>
            <a:ext cx="78988" cy="3562352"/>
            <a:chOff x="0" y="0"/>
            <a:chExt cx="20803" cy="9382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803" cy="938233"/>
            </a:xfrm>
            <a:custGeom>
              <a:avLst/>
              <a:gdLst/>
              <a:ahLst/>
              <a:cxnLst/>
              <a:rect l="l" t="t" r="r" b="b"/>
              <a:pathLst>
                <a:path w="20803" h="938233">
                  <a:moveTo>
                    <a:pt x="0" y="0"/>
                  </a:moveTo>
                  <a:lnTo>
                    <a:pt x="20803" y="0"/>
                  </a:lnTo>
                  <a:lnTo>
                    <a:pt x="20803" y="938233"/>
                  </a:lnTo>
                  <a:lnTo>
                    <a:pt x="0" y="938233"/>
                  </a:lnTo>
                  <a:close/>
                </a:path>
              </a:pathLst>
            </a:custGeom>
            <a:solidFill>
              <a:srgbClr val="123D33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20803" cy="9572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07445" y="4981300"/>
            <a:ext cx="9817756" cy="4039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510"/>
              </a:lnSpc>
            </a:pPr>
            <a:r>
              <a:rPr lang="fr-FR" sz="6000" b="1" spc="-150" dirty="0" smtClean="0">
                <a:solidFill>
                  <a:srgbClr val="19191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Une </a:t>
            </a:r>
            <a:r>
              <a:rPr lang="fr-FR" sz="6000" b="1" spc="-150" dirty="0">
                <a:solidFill>
                  <a:srgbClr val="19191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nouvelle dimension dans </a:t>
            </a:r>
            <a:r>
              <a:rPr lang="fr-FR" sz="6000" b="1" spc="-150" dirty="0" smtClean="0">
                <a:solidFill>
                  <a:srgbClr val="19191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l’hydrocéphalie obstructive </a:t>
            </a:r>
            <a:r>
              <a:rPr lang="fr-FR" sz="6000" b="1" spc="-150" dirty="0">
                <a:solidFill>
                  <a:srgbClr val="19191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de l’enfant</a:t>
            </a:r>
            <a:endParaRPr lang="en-US" sz="6000" b="1" spc="-150" dirty="0">
              <a:solidFill>
                <a:srgbClr val="191919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322491" y="3188551"/>
            <a:ext cx="8293728" cy="1911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306"/>
              </a:lnSpc>
            </a:pPr>
            <a:r>
              <a:rPr lang="fr-FR" sz="11647" b="1" spc="-232" dirty="0" smtClean="0">
                <a:solidFill>
                  <a:srgbClr val="191919"/>
                </a:solidFill>
                <a:latin typeface="Open Sauce Heavy"/>
                <a:ea typeface="Open Sauce Heavy"/>
                <a:cs typeface="Open Sauce Heavy"/>
              </a:rPr>
              <a:t>PC-IRM :</a:t>
            </a:r>
            <a:endParaRPr lang="en-US" sz="11647" b="1" spc="-232" dirty="0">
              <a:solidFill>
                <a:srgbClr val="191919"/>
              </a:solidFill>
              <a:latin typeface="Open Sauce Heavy"/>
              <a:ea typeface="Open Sauce Heavy"/>
              <a:cs typeface="Open Sauce Heavy"/>
              <a:sym typeface="Open Sauce Heavy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240606" y="1361214"/>
            <a:ext cx="3169593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87"/>
              </a:lnSpc>
            </a:pPr>
            <a:r>
              <a:rPr lang="en-US" sz="2859" spc="-57" dirty="0" smtClean="0">
                <a:solidFill>
                  <a:srgbClr val="191919"/>
                </a:solidFill>
                <a:latin typeface="Open Sauce"/>
                <a:ea typeface="Open Sauce"/>
                <a:cs typeface="Open Sauce"/>
                <a:sym typeface="Open Sauce"/>
              </a:rPr>
              <a:t>Imagerie neuro-</a:t>
            </a:r>
            <a:r>
              <a:rPr lang="en-US" sz="2859" spc="-57" dirty="0" err="1" smtClean="0">
                <a:solidFill>
                  <a:srgbClr val="191919"/>
                </a:solidFill>
                <a:latin typeface="Open Sauce"/>
                <a:ea typeface="Open Sauce"/>
                <a:cs typeface="Open Sauce"/>
                <a:sym typeface="Open Sauce"/>
              </a:rPr>
              <a:t>pédiatrique</a:t>
            </a:r>
            <a:endParaRPr lang="en-US" sz="2859" spc="-57" dirty="0">
              <a:solidFill>
                <a:srgbClr val="191919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2575976"/>
            <a:ext cx="9443098" cy="531706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11" y="1249735"/>
            <a:ext cx="1621202" cy="9128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>
            <a:off x="10334905" y="5642237"/>
            <a:ext cx="2264637" cy="1659361"/>
          </a:xfrm>
          <a:custGeom>
            <a:avLst/>
            <a:gdLst/>
            <a:ahLst/>
            <a:cxnLst/>
            <a:rect l="l" t="t" r="r" b="b"/>
            <a:pathLst>
              <a:path w="2264637" h="1659361">
                <a:moveTo>
                  <a:pt x="0" y="0"/>
                </a:moveTo>
                <a:lnTo>
                  <a:pt x="2264637" y="0"/>
                </a:lnTo>
                <a:lnTo>
                  <a:pt x="2264637" y="1659362"/>
                </a:lnTo>
                <a:lnTo>
                  <a:pt x="0" y="16593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44563" y="1518179"/>
            <a:ext cx="5376858" cy="1621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44"/>
              </a:lnSpc>
              <a:spcBef>
                <a:spcPct val="0"/>
              </a:spcBef>
            </a:pPr>
            <a:r>
              <a:rPr lang="en-US" sz="4746" b="1" spc="-94" dirty="0" smtClean="0">
                <a:solidFill>
                  <a:schemeClr val="tx2">
                    <a:lumMod val="75000"/>
                  </a:schemeClr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Sténose aqueducale</a:t>
            </a:r>
            <a:endParaRPr lang="en-US" sz="4746" b="1" spc="-94" dirty="0">
              <a:solidFill>
                <a:schemeClr val="tx2">
                  <a:lumMod val="75000"/>
                </a:schemeClr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95137" y="188369"/>
            <a:ext cx="6275301" cy="359073"/>
          </a:xfrm>
          <a:prstGeom prst="rect">
            <a:avLst/>
          </a:prstGeom>
          <a:solidFill>
            <a:schemeClr val="tx2">
              <a:lumMod val="75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21"/>
              </a:lnSpc>
            </a:pPr>
            <a:r>
              <a:rPr lang="en-US" sz="2000" spc="-49" dirty="0" smtClean="0">
                <a:solidFill>
                  <a:schemeClr val="bg1"/>
                </a:solidFill>
                <a:latin typeface="Open Sauce"/>
                <a:ea typeface="Open Sauce"/>
                <a:cs typeface="Open Sauce"/>
                <a:sym typeface="Open Sauce"/>
              </a:rPr>
              <a:t>PC-IRM dans l’hydrocéphalie obstructive de l’enfant</a:t>
            </a:r>
            <a:endParaRPr lang="en-US" sz="2000" spc="-49" dirty="0">
              <a:solidFill>
                <a:schemeClr val="bg1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79968" y="4148165"/>
            <a:ext cx="8042612" cy="37959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656"/>
              </a:lnSpc>
            </a:pPr>
            <a:r>
              <a:rPr lang="fr-FR" sz="2800" b="1" i="1" u="sng" dirty="0" smtClean="0"/>
              <a:t>A. Séquence </a:t>
            </a:r>
            <a:r>
              <a:rPr lang="fr-FR" sz="2800" b="1" i="1" u="sng" dirty="0"/>
              <a:t>CISS :</a:t>
            </a:r>
            <a:r>
              <a:rPr lang="fr-FR" sz="2800" dirty="0"/>
              <a:t> </a:t>
            </a:r>
            <a:r>
              <a:rPr lang="fr-FR" sz="2800" dirty="0" smtClean="0"/>
              <a:t>Sténose de l’aqueduc de Sylvius objectivé sous forme d’une membrane responsable d’une obstruction compliquée d’une hydrocéphalie tri-ventriculaire d’amont</a:t>
            </a:r>
            <a:r>
              <a:rPr lang="fr-FR" sz="2800" dirty="0"/>
              <a:t/>
            </a:r>
            <a:br>
              <a:rPr lang="fr-FR" sz="2800" dirty="0"/>
            </a:br>
            <a:r>
              <a:rPr lang="fr-FR" sz="2800" b="1" i="1" u="sng" dirty="0"/>
              <a:t>B et C. Séquence ciné </a:t>
            </a:r>
            <a:r>
              <a:rPr lang="fr-FR" sz="2800" b="1" i="1" u="sng" dirty="0" smtClean="0"/>
              <a:t>en contraste de phase </a:t>
            </a:r>
            <a:r>
              <a:rPr lang="fr-FR" sz="2800" b="1" i="1" u="sng" dirty="0"/>
              <a:t>(PC) </a:t>
            </a:r>
            <a:r>
              <a:rPr lang="fr-FR" sz="2800" dirty="0" smtClean="0"/>
              <a:t>objective un flux </a:t>
            </a:r>
            <a:r>
              <a:rPr lang="fr-FR" sz="2800" dirty="0"/>
              <a:t>de LCR maintenu à travers le foramen magnum et la citerne </a:t>
            </a:r>
            <a:r>
              <a:rPr lang="fr-FR" sz="2800" dirty="0" smtClean="0"/>
              <a:t>pré-pontique</a:t>
            </a:r>
            <a:r>
              <a:rPr lang="fr-FR" sz="2800" dirty="0"/>
              <a:t>, mais aucun flux appréciable à travers la sténose de l’aqueduc de Sylvius.</a:t>
            </a:r>
            <a:endParaRPr lang="en-US" sz="2453" u="none" strike="noStrike" spc="39" dirty="0">
              <a:solidFill>
                <a:srgbClr val="191919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0" y="56007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0" y="762635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915" y="-16903"/>
            <a:ext cx="1621202" cy="912839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10981450" y="525863"/>
            <a:ext cx="361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A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895936"/>
            <a:ext cx="7137672" cy="849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824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>
            <a:off x="10334905" y="5642237"/>
            <a:ext cx="2264637" cy="1659361"/>
          </a:xfrm>
          <a:custGeom>
            <a:avLst/>
            <a:gdLst/>
            <a:ahLst/>
            <a:cxnLst/>
            <a:rect l="l" t="t" r="r" b="b"/>
            <a:pathLst>
              <a:path w="2264637" h="1659361">
                <a:moveTo>
                  <a:pt x="0" y="0"/>
                </a:moveTo>
                <a:lnTo>
                  <a:pt x="2264637" y="0"/>
                </a:lnTo>
                <a:lnTo>
                  <a:pt x="2264637" y="1659362"/>
                </a:lnTo>
                <a:lnTo>
                  <a:pt x="0" y="16593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44563" y="1518179"/>
            <a:ext cx="5376858" cy="1621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44"/>
              </a:lnSpc>
              <a:spcBef>
                <a:spcPct val="0"/>
              </a:spcBef>
            </a:pPr>
            <a:r>
              <a:rPr lang="en-US" sz="4746" b="1" spc="-94" dirty="0" smtClean="0">
                <a:solidFill>
                  <a:schemeClr val="tx2">
                    <a:lumMod val="75000"/>
                  </a:schemeClr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Sténose aqueducale</a:t>
            </a:r>
            <a:endParaRPr lang="en-US" sz="4746" b="1" spc="-94" dirty="0">
              <a:solidFill>
                <a:schemeClr val="tx2">
                  <a:lumMod val="75000"/>
                </a:schemeClr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95137" y="188369"/>
            <a:ext cx="6275301" cy="359073"/>
          </a:xfrm>
          <a:prstGeom prst="rect">
            <a:avLst/>
          </a:prstGeom>
          <a:solidFill>
            <a:schemeClr val="tx2">
              <a:lumMod val="75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21"/>
              </a:lnSpc>
            </a:pPr>
            <a:r>
              <a:rPr lang="en-US" sz="2000" spc="-49" dirty="0" smtClean="0">
                <a:solidFill>
                  <a:schemeClr val="bg1"/>
                </a:solidFill>
                <a:latin typeface="Open Sauce"/>
                <a:ea typeface="Open Sauce"/>
                <a:cs typeface="Open Sauce"/>
                <a:sym typeface="Open Sauce"/>
              </a:rPr>
              <a:t>PC-IRM dans l’hydrocéphalie obstructive de l’enfant</a:t>
            </a:r>
            <a:endParaRPr lang="en-US" sz="2000" spc="-49" dirty="0">
              <a:solidFill>
                <a:schemeClr val="bg1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79968" y="4148165"/>
            <a:ext cx="8042612" cy="4270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656"/>
              </a:lnSpc>
            </a:pPr>
            <a:r>
              <a:rPr lang="fr-FR" sz="2800" b="1" i="1" u="sng" dirty="0" smtClean="0"/>
              <a:t>A. Séquence </a:t>
            </a:r>
            <a:r>
              <a:rPr lang="fr-FR" sz="2800" b="1" i="1" u="sng" dirty="0"/>
              <a:t>CISS : </a:t>
            </a:r>
            <a:r>
              <a:rPr lang="fr-FR" sz="2800" dirty="0"/>
              <a:t>dilatation des </a:t>
            </a:r>
            <a:r>
              <a:rPr lang="fr-FR" sz="2800" dirty="0" smtClean="0"/>
              <a:t>ventricules latéraux </a:t>
            </a:r>
            <a:r>
              <a:rPr lang="fr-FR" sz="2800" dirty="0"/>
              <a:t>et du troisième ventricule</a:t>
            </a:r>
            <a:r>
              <a:rPr lang="fr-FR" sz="2800" dirty="0" smtClean="0"/>
              <a:t>. L’orifice de la ventriculocisternostomie est identifié sur cette séquence (flèche blanche).</a:t>
            </a:r>
            <a:r>
              <a:rPr lang="fr-FR" sz="2800" dirty="0"/>
              <a:t/>
            </a:r>
            <a:br>
              <a:rPr lang="fr-FR" sz="2800" dirty="0"/>
            </a:br>
            <a:r>
              <a:rPr lang="fr-FR" sz="2800" b="1" i="1" u="sng" dirty="0"/>
              <a:t>B et C. Séquence ciné </a:t>
            </a:r>
            <a:r>
              <a:rPr lang="fr-FR" sz="2800" b="1" i="1" u="sng" dirty="0" smtClean="0"/>
              <a:t>en contraste de phase </a:t>
            </a:r>
            <a:r>
              <a:rPr lang="fr-FR" sz="2800" b="1" i="1" u="sng" dirty="0"/>
              <a:t>(PC) </a:t>
            </a:r>
            <a:r>
              <a:rPr lang="fr-FR" sz="2800" dirty="0" smtClean="0"/>
              <a:t>objective un </a:t>
            </a:r>
            <a:r>
              <a:rPr lang="fr-FR" sz="2800" dirty="0"/>
              <a:t>flux continu de </a:t>
            </a:r>
            <a:r>
              <a:rPr lang="fr-FR" sz="2800" dirty="0" smtClean="0"/>
              <a:t>LCR à travers la ventriculocisternostomie </a:t>
            </a:r>
            <a:r>
              <a:rPr lang="fr-FR" sz="2800" dirty="0"/>
              <a:t>démontrant la perméabilité de la dérivation. Flux </a:t>
            </a:r>
            <a:r>
              <a:rPr lang="fr-FR" sz="2800" dirty="0" err="1"/>
              <a:t>crânio</a:t>
            </a:r>
            <a:r>
              <a:rPr lang="fr-FR" sz="2800" dirty="0"/>
              <a:t>-caudal en blanc (B), </a:t>
            </a:r>
            <a:r>
              <a:rPr lang="fr-FR" sz="2800" dirty="0" err="1"/>
              <a:t>caudo-crânial</a:t>
            </a:r>
            <a:r>
              <a:rPr lang="fr-FR" sz="2800" dirty="0"/>
              <a:t> en noir (C).</a:t>
            </a:r>
            <a:endParaRPr lang="en-US" sz="2453" u="none" strike="noStrike" spc="39" dirty="0">
              <a:solidFill>
                <a:srgbClr val="191919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pic>
        <p:nvPicPr>
          <p:cNvPr id="1027" name="Image 3" descr="VC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984" y="412708"/>
            <a:ext cx="5882171" cy="571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1" descr="VCS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2048" y="6261129"/>
            <a:ext cx="3762592" cy="381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2" descr="VCS 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8082" y="6235143"/>
            <a:ext cx="3801956" cy="386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0" y="56007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0" y="762635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915" y="-16903"/>
            <a:ext cx="1621202" cy="912839"/>
          </a:xfrm>
          <a:prstGeom prst="rect">
            <a:avLst/>
          </a:prstGeom>
        </p:spPr>
      </p:pic>
      <p:cxnSp>
        <p:nvCxnSpPr>
          <p:cNvPr id="20" name="Connecteur droit avec flèche 19"/>
          <p:cNvCxnSpPr/>
          <p:nvPr/>
        </p:nvCxnSpPr>
        <p:spPr>
          <a:xfrm flipV="1">
            <a:off x="13563600" y="3415812"/>
            <a:ext cx="164038" cy="40001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10981450" y="525863"/>
            <a:ext cx="361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A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9686345" y="6235143"/>
            <a:ext cx="361318" cy="461665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B</a:t>
            </a:r>
            <a:endParaRPr lang="fr-FR" sz="2400" b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13900255" y="6225405"/>
            <a:ext cx="361318" cy="461665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/>
              <a:t>C</a:t>
            </a:r>
            <a:endParaRPr lang="fr-FR" sz="2400" b="1" dirty="0"/>
          </a:p>
        </p:txBody>
      </p:sp>
      <p:sp>
        <p:nvSpPr>
          <p:cNvPr id="30" name="ZoneTexte 29"/>
          <p:cNvSpPr txBox="1"/>
          <p:nvPr/>
        </p:nvSpPr>
        <p:spPr>
          <a:xfrm>
            <a:off x="10881209" y="428607"/>
            <a:ext cx="361318" cy="461665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A</a:t>
            </a:r>
            <a:endParaRPr lang="fr-FR" sz="2400" b="1" dirty="0"/>
          </a:p>
        </p:txBody>
      </p:sp>
      <p:sp>
        <p:nvSpPr>
          <p:cNvPr id="25" name="Rectangle à coins arrondis 24"/>
          <p:cNvSpPr/>
          <p:nvPr/>
        </p:nvSpPr>
        <p:spPr>
          <a:xfrm>
            <a:off x="5999217" y="2957831"/>
            <a:ext cx="3429000" cy="710712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Imagerie post-opératoire</a:t>
            </a:r>
            <a:endParaRPr lang="fr-FR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172</Words>
  <Application>Microsoft Office PowerPoint</Application>
  <PresentationFormat>Personnalisé</PresentationFormat>
  <Paragraphs>15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Open Sauce Heavy</vt:lpstr>
      <vt:lpstr>Open Sauce</vt:lpstr>
      <vt:lpstr>Calibri</vt:lpstr>
      <vt:lpstr>Arial</vt:lpstr>
      <vt:lpstr>Open Sauce Bold</vt:lpstr>
      <vt:lpstr>Office Theme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hp</cp:lastModifiedBy>
  <cp:revision>7</cp:revision>
  <dcterms:created xsi:type="dcterms:W3CDTF">2006-08-16T00:00:00Z</dcterms:created>
  <dcterms:modified xsi:type="dcterms:W3CDTF">2026-02-21T12:57:18Z</dcterms:modified>
  <dc:identifier>DAHB9Ocd6dA</dc:identifier>
</cp:coreProperties>
</file>