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0" r:id="rId1"/>
  </p:sldMasterIdLst>
  <p:notesMasterIdLst>
    <p:notesMasterId r:id="rId7"/>
  </p:notesMasterIdLst>
  <p:sldIdLst>
    <p:sldId id="649" r:id="rId2"/>
    <p:sldId id="651" r:id="rId3"/>
    <p:sldId id="652" r:id="rId4"/>
    <p:sldId id="653" r:id="rId5"/>
    <p:sldId id="65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763B"/>
    <a:srgbClr val="CC3399"/>
    <a:srgbClr val="ABA53F"/>
    <a:srgbClr val="F2F2F2"/>
    <a:srgbClr val="FF999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84364" autoAdjust="0"/>
  </p:normalViewPr>
  <p:slideViewPr>
    <p:cSldViewPr snapToGrid="0">
      <p:cViewPr varScale="1">
        <p:scale>
          <a:sx n="54" d="100"/>
          <a:sy n="54" d="100"/>
        </p:scale>
        <p:origin x="145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6CF1D-02BA-4B66-B487-E065121AAB57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58D4C-42C9-4159-91FE-649FD3BE8AF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024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1" dirty="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16" name="Google Shape;716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5265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1" dirty="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16" name="Google Shape;716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6797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1" dirty="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16" name="Google Shape;716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7173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1" dirty="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16" name="Google Shape;716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6869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5" name="Google Shape;71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1" dirty="0"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16" name="Google Shape;716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2892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1797-839A-4490-B5EE-0BD9A9682413}" type="datetimeFigureOut">
              <a:rPr lang="fr-FR" smtClean="0"/>
              <a:pPr/>
              <a:t>27/02/2026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CAA63-8D45-4010-ABA5-35E583A8462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572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1797-839A-4490-B5EE-0BD9A9682413}" type="datetimeFigureOut">
              <a:rPr lang="fr-FR" smtClean="0"/>
              <a:pPr/>
              <a:t>27/02/2026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CAA63-8D45-4010-ABA5-35E583A8462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280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1797-839A-4490-B5EE-0BD9A9682413}" type="datetimeFigureOut">
              <a:rPr lang="fr-FR" smtClean="0"/>
              <a:pPr/>
              <a:t>27/02/2026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CAA63-8D45-4010-ABA5-35E583A8462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179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1797-839A-4490-B5EE-0BD9A9682413}" type="datetimeFigureOut">
              <a:rPr lang="fr-FR" smtClean="0"/>
              <a:pPr/>
              <a:t>27/02/2026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CAA63-8D45-4010-ABA5-35E583A8462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038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1797-839A-4490-B5EE-0BD9A9682413}" type="datetimeFigureOut">
              <a:rPr lang="fr-FR" smtClean="0"/>
              <a:pPr/>
              <a:t>27/02/2026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CAA63-8D45-4010-ABA5-35E583A8462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11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1797-839A-4490-B5EE-0BD9A9682413}" type="datetimeFigureOut">
              <a:rPr lang="fr-FR" smtClean="0"/>
              <a:pPr/>
              <a:t>27/02/2026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CAA63-8D45-4010-ABA5-35E583A8462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1012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1797-839A-4490-B5EE-0BD9A9682413}" type="datetimeFigureOut">
              <a:rPr lang="fr-FR" smtClean="0"/>
              <a:pPr/>
              <a:t>27/02/2026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CAA63-8D45-4010-ABA5-35E583A8462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537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1797-839A-4490-B5EE-0BD9A9682413}" type="datetimeFigureOut">
              <a:rPr lang="fr-FR" smtClean="0"/>
              <a:pPr/>
              <a:t>27/02/2026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CAA63-8D45-4010-ABA5-35E583A8462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8105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3E21797-839A-4490-B5EE-0BD9A9682413}" type="datetimeFigureOut">
              <a:rPr lang="fr-FR" smtClean="0"/>
              <a:pPr/>
              <a:t>27/02/2026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CAA63-8D45-4010-ABA5-35E583A8462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513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1797-839A-4490-B5EE-0BD9A9682413}" type="datetimeFigureOut">
              <a:rPr lang="fr-FR" smtClean="0"/>
              <a:pPr/>
              <a:t>27/02/2026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CAA63-8D45-4010-ABA5-35E583A8462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63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21797-839A-4490-B5EE-0BD9A9682413}" type="datetimeFigureOut">
              <a:rPr lang="fr-FR" smtClean="0"/>
              <a:pPr/>
              <a:t>27/02/2026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CAA63-8D45-4010-ABA5-35E583A8462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240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E3E21797-839A-4490-B5EE-0BD9A9682413}" type="datetimeFigureOut">
              <a:rPr lang="fr-FR" smtClean="0"/>
              <a:pPr/>
              <a:t>27/02/2026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A8ECAA63-8D45-4010-ABA5-35E583A8462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155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  <p:sldLayoutId id="2147484106" r:id="rId6"/>
    <p:sldLayoutId id="2147484107" r:id="rId7"/>
    <p:sldLayoutId id="2147484108" r:id="rId8"/>
    <p:sldLayoutId id="2147484109" r:id="rId9"/>
    <p:sldLayoutId id="2147484110" r:id="rId10"/>
    <p:sldLayoutId id="214748411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27"/>
          <p:cNvSpPr/>
          <p:nvPr/>
        </p:nvSpPr>
        <p:spPr>
          <a:xfrm>
            <a:off x="3199500" y="3844008"/>
            <a:ext cx="100632" cy="96598"/>
          </a:xfrm>
          <a:custGeom>
            <a:avLst/>
            <a:gdLst/>
            <a:ahLst/>
            <a:cxnLst/>
            <a:rect l="l" t="t" r="r" b="b"/>
            <a:pathLst>
              <a:path w="274" h="284" extrusionOk="0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72733" tIns="36355" rIns="72733" bIns="36355" anchor="t" anchorCtr="0">
            <a:noAutofit/>
          </a:bodyPr>
          <a:lstStyle/>
          <a:p>
            <a:endParaRPr sz="14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27"/>
          <p:cNvSpPr/>
          <p:nvPr/>
        </p:nvSpPr>
        <p:spPr>
          <a:xfrm>
            <a:off x="3300535" y="3945043"/>
            <a:ext cx="100632" cy="96598"/>
          </a:xfrm>
          <a:custGeom>
            <a:avLst/>
            <a:gdLst/>
            <a:ahLst/>
            <a:cxnLst/>
            <a:rect l="l" t="t" r="r" b="b"/>
            <a:pathLst>
              <a:path w="274" h="284" extrusionOk="0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72733" tIns="36355" rIns="72733" bIns="36355" anchor="t" anchorCtr="0">
            <a:noAutofit/>
          </a:bodyPr>
          <a:lstStyle/>
          <a:p>
            <a:endParaRPr sz="14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27"/>
          <p:cNvSpPr txBox="1"/>
          <p:nvPr/>
        </p:nvSpPr>
        <p:spPr>
          <a:xfrm>
            <a:off x="694311" y="1500248"/>
            <a:ext cx="4878044" cy="4638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FR" altLang="fr-FR" sz="2400" dirty="0"/>
              <a:t> Atteinte isolée de la partie postérieure du cotyle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FR" altLang="fr-FR" sz="2400" dirty="0">
                <a:solidFill>
                  <a:srgbClr val="C00000"/>
                </a:solidFill>
              </a:rPr>
              <a:t>Rechercher systématiquement:</a:t>
            </a:r>
          </a:p>
          <a:p>
            <a:pPr marL="800100" lvl="1" indent="-3429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fr-FR" altLang="fr-FR" sz="2400" dirty="0"/>
              <a:t>Luxation ou subluxation postérieure de la tête fémorale</a:t>
            </a:r>
          </a:p>
          <a:p>
            <a:pPr marL="800100" lvl="1" indent="-3429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fr-FR" altLang="fr-FR" sz="2400" dirty="0"/>
              <a:t>Fragment osseux incarcéré dans l’interligne coxo-fémorale</a:t>
            </a:r>
          </a:p>
          <a:p>
            <a:pPr marL="800100" lvl="1" indent="-342900"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fr-FR" altLang="fr-FR" sz="2400" dirty="0"/>
              <a:t>Impaction de la tête fémorale</a:t>
            </a:r>
          </a:p>
          <a:p>
            <a:pPr>
              <a:buClr>
                <a:schemeClr val="dk1"/>
              </a:buClr>
              <a:buSzPts val="1754"/>
            </a:pPr>
            <a:br>
              <a:rPr lang="fr-FR" sz="2200" dirty="0"/>
            </a:br>
            <a:endParaRPr sz="2200" dirty="0"/>
          </a:p>
        </p:txBody>
      </p:sp>
      <p:sp>
        <p:nvSpPr>
          <p:cNvPr id="30" name="Google Shape;277;p9"/>
          <p:cNvSpPr txBox="1"/>
          <p:nvPr/>
        </p:nvSpPr>
        <p:spPr>
          <a:xfrm>
            <a:off x="374839" y="248768"/>
            <a:ext cx="10001494" cy="80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marL="272816" indent="-272816">
              <a:lnSpc>
                <a:spcPct val="50000"/>
              </a:lnSpc>
            </a:pPr>
            <a:endParaRPr lang="fr-FR" sz="2400" b="1" dirty="0">
              <a:solidFill>
                <a:srgbClr val="002060"/>
              </a:solidFill>
              <a:cs typeface="Times New Roman"/>
              <a:sym typeface="Times New Roman"/>
            </a:endParaRPr>
          </a:p>
          <a:p>
            <a:pPr marL="342900" indent="-342900">
              <a:lnSpc>
                <a:spcPct val="50000"/>
              </a:lnSpc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rgbClr val="002060"/>
                </a:solidFill>
                <a:cs typeface="Times New Roman"/>
              </a:rPr>
              <a:t>A-FRACTURES ELEMENTAIRES OU SIMPLES:</a:t>
            </a:r>
          </a:p>
          <a:p>
            <a:pPr>
              <a:lnSpc>
                <a:spcPct val="50000"/>
              </a:lnSpc>
            </a:pPr>
            <a:endParaRPr lang="fr-FR" sz="2400" b="1" dirty="0">
              <a:solidFill>
                <a:srgbClr val="002060"/>
              </a:solidFill>
              <a:ea typeface="Times New Roman"/>
              <a:cs typeface="Times New Roman"/>
              <a:sym typeface="Times New Roman"/>
            </a:endParaRPr>
          </a:p>
          <a:p>
            <a:pPr marL="272816" indent="-272816">
              <a:lnSpc>
                <a:spcPct val="50000"/>
              </a:lnSpc>
            </a:pPr>
            <a:endParaRPr sz="2200" b="1" dirty="0">
              <a:solidFill>
                <a:srgbClr val="002060"/>
              </a:solidFill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55B945-BA95-831E-6AFD-F7B0CC7655D2}"/>
              </a:ext>
            </a:extLst>
          </p:cNvPr>
          <p:cNvSpPr txBox="1"/>
          <p:nvPr/>
        </p:nvSpPr>
        <p:spPr>
          <a:xfrm>
            <a:off x="834495" y="905883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fr-FR" sz="2000" b="1" dirty="0">
                <a:solidFill>
                  <a:srgbClr val="ABA53F"/>
                </a:solidFill>
              </a:rPr>
              <a:t>1-FRACTURE DE LA PAROI POSTERIEURE: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CD933BA-C3B4-E95B-0972-CB15EBB982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t="8563" r="50174" b="30481"/>
          <a:stretch/>
        </p:blipFill>
        <p:spPr>
          <a:xfrm>
            <a:off x="6681658" y="857208"/>
            <a:ext cx="2281765" cy="24141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FE2527-98CA-F4BE-3CA1-6CC302E853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" t="8807" r="46937" b="9183"/>
          <a:stretch/>
        </p:blipFill>
        <p:spPr>
          <a:xfrm>
            <a:off x="9344095" y="872679"/>
            <a:ext cx="2284369" cy="241416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384C839-E8F5-5DC2-F80C-5D6D3F2E44BC}"/>
              </a:ext>
            </a:extLst>
          </p:cNvPr>
          <p:cNvSpPr txBox="1"/>
          <p:nvPr/>
        </p:nvSpPr>
        <p:spPr>
          <a:xfrm>
            <a:off x="6619647" y="3255131"/>
            <a:ext cx="5100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/>
              <a:t>Fracture de la paroi postérieure du cotyle associé à un fracture impaction de la tête fémorale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071830F6-0A91-84A9-68B5-2B8115982E70}"/>
              </a:ext>
            </a:extLst>
          </p:cNvPr>
          <p:cNvCxnSpPr>
            <a:cxnSpLocks/>
          </p:cNvCxnSpPr>
          <p:nvPr/>
        </p:nvCxnSpPr>
        <p:spPr>
          <a:xfrm flipV="1">
            <a:off x="7795296" y="2706091"/>
            <a:ext cx="0" cy="20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10B3BCF-1E51-4C1C-FD6E-BE807556B340}"/>
              </a:ext>
            </a:extLst>
          </p:cNvPr>
          <p:cNvCxnSpPr>
            <a:cxnSpLocks/>
          </p:cNvCxnSpPr>
          <p:nvPr/>
        </p:nvCxnSpPr>
        <p:spPr>
          <a:xfrm flipH="1">
            <a:off x="10816175" y="1473790"/>
            <a:ext cx="569813" cy="1895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34D499AA-56AC-F2F9-17BC-F8CAB52734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876" y="3799920"/>
            <a:ext cx="2662437" cy="2785155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79C5FEA-150A-6C2F-3887-81E24B3B8F23}"/>
              </a:ext>
            </a:extLst>
          </p:cNvPr>
          <p:cNvCxnSpPr>
            <a:cxnSpLocks/>
          </p:cNvCxnSpPr>
          <p:nvPr/>
        </p:nvCxnSpPr>
        <p:spPr>
          <a:xfrm flipH="1">
            <a:off x="9344094" y="5498206"/>
            <a:ext cx="88094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857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27"/>
          <p:cNvSpPr/>
          <p:nvPr/>
        </p:nvSpPr>
        <p:spPr>
          <a:xfrm>
            <a:off x="3199500" y="3844008"/>
            <a:ext cx="100632" cy="96598"/>
          </a:xfrm>
          <a:custGeom>
            <a:avLst/>
            <a:gdLst/>
            <a:ahLst/>
            <a:cxnLst/>
            <a:rect l="l" t="t" r="r" b="b"/>
            <a:pathLst>
              <a:path w="274" h="284" extrusionOk="0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72733" tIns="36355" rIns="72733" bIns="36355" anchor="t" anchorCtr="0">
            <a:noAutofit/>
          </a:bodyPr>
          <a:lstStyle/>
          <a:p>
            <a:endParaRPr sz="14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27"/>
          <p:cNvSpPr/>
          <p:nvPr/>
        </p:nvSpPr>
        <p:spPr>
          <a:xfrm>
            <a:off x="3300535" y="3945043"/>
            <a:ext cx="100632" cy="96598"/>
          </a:xfrm>
          <a:custGeom>
            <a:avLst/>
            <a:gdLst/>
            <a:ahLst/>
            <a:cxnLst/>
            <a:rect l="l" t="t" r="r" b="b"/>
            <a:pathLst>
              <a:path w="274" h="284" extrusionOk="0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72733" tIns="36355" rIns="72733" bIns="36355" anchor="t" anchorCtr="0">
            <a:noAutofit/>
          </a:bodyPr>
          <a:lstStyle/>
          <a:p>
            <a:endParaRPr sz="14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27"/>
          <p:cNvSpPr txBox="1"/>
          <p:nvPr/>
        </p:nvSpPr>
        <p:spPr>
          <a:xfrm>
            <a:off x="1064248" y="1880167"/>
            <a:ext cx="6340386" cy="2992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FR" altLang="fr-FR" sz="2800" dirty="0"/>
              <a:t> Résulte d’un choc sur le grand trochanter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FR" altLang="fr-FR" sz="2800" dirty="0"/>
              <a:t> Fracture de la paroi antérieure se propageant à la branche ischio pubienne et à l’aile iliaque</a:t>
            </a:r>
          </a:p>
          <a:p>
            <a:pPr>
              <a:buClr>
                <a:schemeClr val="dk1"/>
              </a:buClr>
              <a:buSzPts val="1754"/>
            </a:pPr>
            <a:br>
              <a:rPr lang="fr-FR" sz="1000" dirty="0"/>
            </a:br>
            <a:endParaRPr sz="1000" dirty="0"/>
          </a:p>
        </p:txBody>
      </p:sp>
      <p:sp>
        <p:nvSpPr>
          <p:cNvPr id="30" name="Google Shape;277;p9"/>
          <p:cNvSpPr txBox="1"/>
          <p:nvPr/>
        </p:nvSpPr>
        <p:spPr>
          <a:xfrm>
            <a:off x="374839" y="248768"/>
            <a:ext cx="10001494" cy="80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marL="272816" indent="-272816">
              <a:lnSpc>
                <a:spcPct val="50000"/>
              </a:lnSpc>
            </a:pPr>
            <a:endParaRPr lang="fr-FR" sz="2400" b="1" dirty="0">
              <a:solidFill>
                <a:srgbClr val="002060"/>
              </a:solidFill>
              <a:cs typeface="Times New Roman"/>
              <a:sym typeface="Times New Roman"/>
            </a:endParaRPr>
          </a:p>
          <a:p>
            <a:pPr marL="342900" indent="-342900">
              <a:lnSpc>
                <a:spcPct val="50000"/>
              </a:lnSpc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rgbClr val="002060"/>
                </a:solidFill>
                <a:cs typeface="Times New Roman"/>
              </a:rPr>
              <a:t>A-FRACTURES ELEMENTAIRES OU SIMPLES:</a:t>
            </a:r>
          </a:p>
          <a:p>
            <a:pPr>
              <a:lnSpc>
                <a:spcPct val="50000"/>
              </a:lnSpc>
            </a:pPr>
            <a:endParaRPr lang="fr-FR" sz="2400" b="1" dirty="0">
              <a:solidFill>
                <a:srgbClr val="002060"/>
              </a:solidFill>
              <a:ea typeface="Times New Roman"/>
              <a:cs typeface="Times New Roman"/>
              <a:sym typeface="Times New Roman"/>
            </a:endParaRPr>
          </a:p>
          <a:p>
            <a:pPr marL="272816" indent="-272816">
              <a:lnSpc>
                <a:spcPct val="50000"/>
              </a:lnSpc>
            </a:pPr>
            <a:endParaRPr sz="2200" b="1" dirty="0">
              <a:solidFill>
                <a:srgbClr val="002060"/>
              </a:solidFill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55B945-BA95-831E-6AFD-F7B0CC7655D2}"/>
              </a:ext>
            </a:extLst>
          </p:cNvPr>
          <p:cNvSpPr txBox="1"/>
          <p:nvPr/>
        </p:nvSpPr>
        <p:spPr>
          <a:xfrm>
            <a:off x="834495" y="871103"/>
            <a:ext cx="72055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fr-FR" sz="2000" b="1" dirty="0">
                <a:solidFill>
                  <a:srgbClr val="ABA53F"/>
                </a:solidFill>
              </a:rPr>
              <a:t>IV-FRACTURE DE LA COLONNE ANTÉRIEURE: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1F6CCD-3828-E9EA-D8C3-ED5D12E60F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9" t="19657"/>
          <a:stretch/>
        </p:blipFill>
        <p:spPr>
          <a:xfrm>
            <a:off x="9382665" y="1055769"/>
            <a:ext cx="2500046" cy="2393793"/>
          </a:xfrm>
          <a:prstGeom prst="rect">
            <a:avLst/>
          </a:prstGeom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84CE85C7-00E3-F2EC-9570-0A79D82EF456}"/>
              </a:ext>
            </a:extLst>
          </p:cNvPr>
          <p:cNvCxnSpPr>
            <a:cxnSpLocks/>
          </p:cNvCxnSpPr>
          <p:nvPr/>
        </p:nvCxnSpPr>
        <p:spPr>
          <a:xfrm flipH="1">
            <a:off x="11311054" y="1784194"/>
            <a:ext cx="88094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>
            <a:extLst>
              <a:ext uri="{FF2B5EF4-FFF2-40B4-BE49-F238E27FC236}">
                <a16:creationId xmlns:a16="http://schemas.microsoft.com/office/drawing/2014/main" id="{96ED0372-0DA1-BF0F-611D-C257DD161D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6" t="10072" r="10913"/>
          <a:stretch/>
        </p:blipFill>
        <p:spPr>
          <a:xfrm>
            <a:off x="7352311" y="1083240"/>
            <a:ext cx="1900483" cy="2345760"/>
          </a:xfrm>
          <a:prstGeom prst="rect">
            <a:avLst/>
          </a:prstGeom>
        </p:spPr>
      </p:pic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586169E-6057-5C11-54A2-3E66B14E4332}"/>
              </a:ext>
            </a:extLst>
          </p:cNvPr>
          <p:cNvCxnSpPr>
            <a:cxnSpLocks/>
          </p:cNvCxnSpPr>
          <p:nvPr/>
        </p:nvCxnSpPr>
        <p:spPr>
          <a:xfrm flipH="1">
            <a:off x="8162740" y="1987961"/>
            <a:ext cx="88094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5133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27"/>
          <p:cNvSpPr/>
          <p:nvPr/>
        </p:nvSpPr>
        <p:spPr>
          <a:xfrm>
            <a:off x="3199500" y="3844008"/>
            <a:ext cx="100632" cy="96598"/>
          </a:xfrm>
          <a:custGeom>
            <a:avLst/>
            <a:gdLst/>
            <a:ahLst/>
            <a:cxnLst/>
            <a:rect l="l" t="t" r="r" b="b"/>
            <a:pathLst>
              <a:path w="274" h="284" extrusionOk="0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72733" tIns="36355" rIns="72733" bIns="36355" anchor="t" anchorCtr="0">
            <a:noAutofit/>
          </a:bodyPr>
          <a:lstStyle/>
          <a:p>
            <a:endParaRPr sz="14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27"/>
          <p:cNvSpPr/>
          <p:nvPr/>
        </p:nvSpPr>
        <p:spPr>
          <a:xfrm>
            <a:off x="3300535" y="3945043"/>
            <a:ext cx="100632" cy="96598"/>
          </a:xfrm>
          <a:custGeom>
            <a:avLst/>
            <a:gdLst/>
            <a:ahLst/>
            <a:cxnLst/>
            <a:rect l="l" t="t" r="r" b="b"/>
            <a:pathLst>
              <a:path w="274" h="284" extrusionOk="0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72733" tIns="36355" rIns="72733" bIns="36355" anchor="t" anchorCtr="0">
            <a:noAutofit/>
          </a:bodyPr>
          <a:lstStyle/>
          <a:p>
            <a:endParaRPr sz="14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27"/>
          <p:cNvSpPr txBox="1"/>
          <p:nvPr/>
        </p:nvSpPr>
        <p:spPr>
          <a:xfrm>
            <a:off x="714413" y="1432756"/>
            <a:ext cx="6340386" cy="3530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FR" altLang="fr-FR" dirty="0"/>
              <a:t> </a:t>
            </a:r>
            <a:r>
              <a:rPr lang="fr-FR" altLang="fr-FR" sz="2800" dirty="0"/>
              <a:t>Sépare l’os coxal en segment iliaque supérieur et ischio pubien inférieur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FR" altLang="fr-FR" sz="2800" dirty="0"/>
              <a:t>Difficile à évaluer sur TDM en coupes axiales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FR" altLang="fr-FR" sz="2800" dirty="0"/>
              <a:t> Intérêt des reconstructions coronales, sagittales et </a:t>
            </a:r>
            <a:r>
              <a:rPr lang="fr-FR" altLang="fr-FR" sz="2800" dirty="0">
                <a:solidFill>
                  <a:srgbClr val="C00000"/>
                </a:solidFill>
              </a:rPr>
              <a:t>surtout 3D</a:t>
            </a:r>
          </a:p>
          <a:p>
            <a:pPr>
              <a:buClr>
                <a:schemeClr val="dk1"/>
              </a:buClr>
              <a:buSzPts val="1754"/>
            </a:pPr>
            <a:br>
              <a:rPr lang="fr-FR" sz="700" dirty="0"/>
            </a:br>
            <a:endParaRPr sz="700" dirty="0"/>
          </a:p>
        </p:txBody>
      </p:sp>
      <p:sp>
        <p:nvSpPr>
          <p:cNvPr id="30" name="Google Shape;277;p9"/>
          <p:cNvSpPr txBox="1"/>
          <p:nvPr/>
        </p:nvSpPr>
        <p:spPr>
          <a:xfrm>
            <a:off x="374839" y="248768"/>
            <a:ext cx="10001494" cy="80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marL="272816" indent="-272816">
              <a:lnSpc>
                <a:spcPct val="50000"/>
              </a:lnSpc>
            </a:pPr>
            <a:endParaRPr lang="fr-FR" sz="2400" b="1" dirty="0">
              <a:solidFill>
                <a:srgbClr val="002060"/>
              </a:solidFill>
              <a:cs typeface="Times New Roman"/>
              <a:sym typeface="Times New Roman"/>
            </a:endParaRPr>
          </a:p>
          <a:p>
            <a:pPr marL="342900" indent="-342900">
              <a:lnSpc>
                <a:spcPct val="50000"/>
              </a:lnSpc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rgbClr val="002060"/>
                </a:solidFill>
                <a:cs typeface="Times New Roman"/>
              </a:rPr>
              <a:t>A-FRACTURES ELEMENTAIRES OU SIMPLES:</a:t>
            </a:r>
          </a:p>
          <a:p>
            <a:pPr>
              <a:lnSpc>
                <a:spcPct val="50000"/>
              </a:lnSpc>
            </a:pPr>
            <a:endParaRPr lang="fr-FR" sz="2400" b="1" dirty="0">
              <a:solidFill>
                <a:srgbClr val="002060"/>
              </a:solidFill>
              <a:ea typeface="Times New Roman"/>
              <a:cs typeface="Times New Roman"/>
              <a:sym typeface="Times New Roman"/>
            </a:endParaRPr>
          </a:p>
          <a:p>
            <a:pPr marL="272816" indent="-272816">
              <a:lnSpc>
                <a:spcPct val="50000"/>
              </a:lnSpc>
            </a:pPr>
            <a:endParaRPr sz="2200" b="1" dirty="0">
              <a:solidFill>
                <a:srgbClr val="002060"/>
              </a:solidFill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55B945-BA95-831E-6AFD-F7B0CC7655D2}"/>
              </a:ext>
            </a:extLst>
          </p:cNvPr>
          <p:cNvSpPr txBox="1"/>
          <p:nvPr/>
        </p:nvSpPr>
        <p:spPr>
          <a:xfrm>
            <a:off x="834495" y="871103"/>
            <a:ext cx="7205534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fr-FR" sz="2000" b="1" dirty="0">
                <a:solidFill>
                  <a:srgbClr val="ABA53F"/>
                </a:solidFill>
              </a:rPr>
              <a:t>V-FRACTURE TRANSVERSALE</a:t>
            </a:r>
            <a:r>
              <a:rPr lang="fr-FR" sz="2400" b="1" dirty="0">
                <a:solidFill>
                  <a:srgbClr val="ABA53F"/>
                </a:solidFill>
              </a:rPr>
              <a:t>:</a:t>
            </a:r>
            <a:endParaRPr lang="fr-FR" sz="2000" b="1" dirty="0">
              <a:solidFill>
                <a:srgbClr val="ABA53F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E7B380A-8A74-D9CD-E865-19F4789157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5" t="16237" r="25383" b="29311"/>
          <a:stretch/>
        </p:blipFill>
        <p:spPr>
          <a:xfrm>
            <a:off x="9640921" y="1370837"/>
            <a:ext cx="2254810" cy="283227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7F14CA-97FF-BDC6-D307-5D9CFC3E4396}"/>
              </a:ext>
            </a:extLst>
          </p:cNvPr>
          <p:cNvSpPr txBox="1"/>
          <p:nvPr/>
        </p:nvSpPr>
        <p:spPr>
          <a:xfrm>
            <a:off x="8641410" y="4230158"/>
            <a:ext cx="5230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/>
              <a:t>Fracture transversale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A0C898-E3F6-5964-9D0E-6345B3AE29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0157" y="1397886"/>
            <a:ext cx="2684825" cy="2805221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B036350-664C-3BBF-6402-EF5428AFEA09}"/>
              </a:ext>
            </a:extLst>
          </p:cNvPr>
          <p:cNvCxnSpPr>
            <a:cxnSpLocks/>
          </p:cNvCxnSpPr>
          <p:nvPr/>
        </p:nvCxnSpPr>
        <p:spPr>
          <a:xfrm flipH="1">
            <a:off x="8603213" y="2152185"/>
            <a:ext cx="88094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686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27"/>
          <p:cNvSpPr/>
          <p:nvPr/>
        </p:nvSpPr>
        <p:spPr>
          <a:xfrm>
            <a:off x="3199500" y="3844008"/>
            <a:ext cx="100632" cy="96598"/>
          </a:xfrm>
          <a:custGeom>
            <a:avLst/>
            <a:gdLst/>
            <a:ahLst/>
            <a:cxnLst/>
            <a:rect l="l" t="t" r="r" b="b"/>
            <a:pathLst>
              <a:path w="274" h="284" extrusionOk="0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72733" tIns="36355" rIns="72733" bIns="36355" anchor="t" anchorCtr="0">
            <a:noAutofit/>
          </a:bodyPr>
          <a:lstStyle/>
          <a:p>
            <a:endParaRPr sz="14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27"/>
          <p:cNvSpPr/>
          <p:nvPr/>
        </p:nvSpPr>
        <p:spPr>
          <a:xfrm>
            <a:off x="3300535" y="3945043"/>
            <a:ext cx="100632" cy="96598"/>
          </a:xfrm>
          <a:custGeom>
            <a:avLst/>
            <a:gdLst/>
            <a:ahLst/>
            <a:cxnLst/>
            <a:rect l="l" t="t" r="r" b="b"/>
            <a:pathLst>
              <a:path w="274" h="284" extrusionOk="0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72733" tIns="36355" rIns="72733" bIns="36355" anchor="t" anchorCtr="0">
            <a:noAutofit/>
          </a:bodyPr>
          <a:lstStyle/>
          <a:p>
            <a:endParaRPr sz="14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27"/>
          <p:cNvSpPr txBox="1"/>
          <p:nvPr/>
        </p:nvSpPr>
        <p:spPr>
          <a:xfrm>
            <a:off x="602118" y="1350704"/>
            <a:ext cx="6340386" cy="4331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FR" altLang="fr-FR" sz="2800" dirty="0"/>
              <a:t>Composante postérieure identique à une colonne postérieure et composante antérieure un peu plus variable.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fr-FR" altLang="fr-FR" sz="2800" dirty="0"/>
              <a:t>Le cotyle est désolidarisé du sacrum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FR" altLang="fr-FR" sz="2800" dirty="0"/>
              <a:t> La seule partie de l’hémi pelvis qui reste attachée au sacrum est l’aile iliaque postérieure dépourvue de surface articulaire.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br>
              <a:rPr lang="fr-FR" sz="400" dirty="0"/>
            </a:br>
            <a:endParaRPr sz="400" dirty="0"/>
          </a:p>
        </p:txBody>
      </p:sp>
      <p:sp>
        <p:nvSpPr>
          <p:cNvPr id="30" name="Google Shape;277;p9"/>
          <p:cNvSpPr txBox="1"/>
          <p:nvPr/>
        </p:nvSpPr>
        <p:spPr>
          <a:xfrm>
            <a:off x="374839" y="248768"/>
            <a:ext cx="10001494" cy="80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marL="272816" indent="-272816">
              <a:lnSpc>
                <a:spcPct val="50000"/>
              </a:lnSpc>
            </a:pPr>
            <a:endParaRPr lang="fr-FR" sz="2400" b="1" dirty="0">
              <a:solidFill>
                <a:srgbClr val="002060"/>
              </a:solidFill>
              <a:cs typeface="Times New Roman"/>
              <a:sym typeface="Times New Roman"/>
            </a:endParaRPr>
          </a:p>
          <a:p>
            <a:pPr marL="342900" indent="-342900">
              <a:lnSpc>
                <a:spcPct val="50000"/>
              </a:lnSpc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rgbClr val="002060"/>
                </a:solidFill>
                <a:cs typeface="Times New Roman"/>
              </a:rPr>
              <a:t>B-FRACTURES COMPLEXES:</a:t>
            </a:r>
          </a:p>
          <a:p>
            <a:pPr>
              <a:lnSpc>
                <a:spcPct val="50000"/>
              </a:lnSpc>
            </a:pPr>
            <a:endParaRPr lang="fr-FR" sz="2400" b="1" dirty="0">
              <a:solidFill>
                <a:srgbClr val="002060"/>
              </a:solidFill>
              <a:ea typeface="Times New Roman"/>
              <a:cs typeface="Times New Roman"/>
              <a:sym typeface="Times New Roman"/>
            </a:endParaRPr>
          </a:p>
          <a:p>
            <a:pPr marL="272816" indent="-272816">
              <a:lnSpc>
                <a:spcPct val="50000"/>
              </a:lnSpc>
            </a:pPr>
            <a:endParaRPr sz="2200" b="1" dirty="0">
              <a:solidFill>
                <a:srgbClr val="002060"/>
              </a:solidFill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55B945-BA95-831E-6AFD-F7B0CC7655D2}"/>
              </a:ext>
            </a:extLst>
          </p:cNvPr>
          <p:cNvSpPr txBox="1"/>
          <p:nvPr/>
        </p:nvSpPr>
        <p:spPr>
          <a:xfrm>
            <a:off x="834495" y="871103"/>
            <a:ext cx="7205534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fr-FR" sz="2000" b="1" dirty="0">
                <a:solidFill>
                  <a:srgbClr val="ABA53F"/>
                </a:solidFill>
              </a:rPr>
              <a:t>I-FRACTURE BI-COLONNE</a:t>
            </a:r>
            <a:r>
              <a:rPr lang="fr-FR" sz="2400" b="1" dirty="0">
                <a:solidFill>
                  <a:srgbClr val="ABA53F"/>
                </a:solidFill>
              </a:rPr>
              <a:t>:</a:t>
            </a:r>
            <a:endParaRPr lang="fr-FR" sz="2000" b="1" dirty="0">
              <a:solidFill>
                <a:srgbClr val="ABA53F"/>
              </a:solidFill>
            </a:endParaRP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492ABE4F-1B1E-989A-E5ED-68F554959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307" y="652268"/>
            <a:ext cx="266382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34DAC9D-6733-9E7C-0338-C7186D5213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0" t="40463" r="48039" b="22393"/>
          <a:stretch/>
        </p:blipFill>
        <p:spPr>
          <a:xfrm>
            <a:off x="9539886" y="2846332"/>
            <a:ext cx="2359024" cy="229694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ED4DC6-69A8-2837-B2BF-ABDA87EF77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504" y="2795556"/>
            <a:ext cx="2517342" cy="2492169"/>
          </a:xfrm>
          <a:prstGeom prst="rect">
            <a:avLst/>
          </a:prstGeom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5963365A-A301-238F-B650-CD64E7844BBC}"/>
              </a:ext>
            </a:extLst>
          </p:cNvPr>
          <p:cNvCxnSpPr>
            <a:cxnSpLocks/>
          </p:cNvCxnSpPr>
          <p:nvPr/>
        </p:nvCxnSpPr>
        <p:spPr>
          <a:xfrm flipH="1">
            <a:off x="9043686" y="3200400"/>
            <a:ext cx="769387" cy="3679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C06FCD05-EA25-D32F-CF36-37A4D2738DF8}"/>
              </a:ext>
            </a:extLst>
          </p:cNvPr>
          <p:cNvCxnSpPr>
            <a:cxnSpLocks/>
          </p:cNvCxnSpPr>
          <p:nvPr/>
        </p:nvCxnSpPr>
        <p:spPr>
          <a:xfrm flipH="1" flipV="1">
            <a:off x="8206657" y="4657492"/>
            <a:ext cx="480143" cy="4857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953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27"/>
          <p:cNvSpPr/>
          <p:nvPr/>
        </p:nvSpPr>
        <p:spPr>
          <a:xfrm>
            <a:off x="3199500" y="3844008"/>
            <a:ext cx="100632" cy="96598"/>
          </a:xfrm>
          <a:custGeom>
            <a:avLst/>
            <a:gdLst/>
            <a:ahLst/>
            <a:cxnLst/>
            <a:rect l="l" t="t" r="r" b="b"/>
            <a:pathLst>
              <a:path w="274" h="284" extrusionOk="0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72733" tIns="36355" rIns="72733" bIns="36355" anchor="t" anchorCtr="0">
            <a:noAutofit/>
          </a:bodyPr>
          <a:lstStyle/>
          <a:p>
            <a:endParaRPr sz="14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27"/>
          <p:cNvSpPr/>
          <p:nvPr/>
        </p:nvSpPr>
        <p:spPr>
          <a:xfrm>
            <a:off x="3300535" y="3945043"/>
            <a:ext cx="100632" cy="96598"/>
          </a:xfrm>
          <a:custGeom>
            <a:avLst/>
            <a:gdLst/>
            <a:ahLst/>
            <a:cxnLst/>
            <a:rect l="l" t="t" r="r" b="b"/>
            <a:pathLst>
              <a:path w="274" h="284" extrusionOk="0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72733" tIns="36355" rIns="72733" bIns="36355" anchor="t" anchorCtr="0">
            <a:noAutofit/>
          </a:bodyPr>
          <a:lstStyle/>
          <a:p>
            <a:endParaRPr sz="143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27"/>
          <p:cNvSpPr txBox="1"/>
          <p:nvPr/>
        </p:nvSpPr>
        <p:spPr>
          <a:xfrm>
            <a:off x="714413" y="2009837"/>
            <a:ext cx="6340386" cy="2838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marL="571500" indent="-5715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fr-FR" altLang="fr-FR" sz="3200" dirty="0"/>
              <a:t>Assimilée à une fracture transversale avec pied vertical interrompant l’arrière fond du cotyle et séparant la branche </a:t>
            </a:r>
            <a:r>
              <a:rPr lang="fr-FR" altLang="fr-FR" sz="3200" dirty="0" err="1"/>
              <a:t>ischiopubienne</a:t>
            </a:r>
            <a:br>
              <a:rPr lang="fr-FR" sz="200" dirty="0"/>
            </a:br>
            <a:endParaRPr sz="200" dirty="0"/>
          </a:p>
        </p:txBody>
      </p:sp>
      <p:sp>
        <p:nvSpPr>
          <p:cNvPr id="30" name="Google Shape;277;p9"/>
          <p:cNvSpPr txBox="1"/>
          <p:nvPr/>
        </p:nvSpPr>
        <p:spPr>
          <a:xfrm>
            <a:off x="374839" y="248768"/>
            <a:ext cx="10001494" cy="80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2939" tIns="41458" rIns="82939" bIns="41458" anchor="t" anchorCtr="0">
            <a:spAutoFit/>
          </a:bodyPr>
          <a:lstStyle/>
          <a:p>
            <a:pPr marL="272816" indent="-272816">
              <a:lnSpc>
                <a:spcPct val="50000"/>
              </a:lnSpc>
            </a:pPr>
            <a:endParaRPr lang="fr-FR" sz="2400" b="1" dirty="0">
              <a:solidFill>
                <a:srgbClr val="002060"/>
              </a:solidFill>
              <a:cs typeface="Times New Roman"/>
              <a:sym typeface="Times New Roman"/>
            </a:endParaRPr>
          </a:p>
          <a:p>
            <a:pPr marL="342900" indent="-342900">
              <a:lnSpc>
                <a:spcPct val="50000"/>
              </a:lnSpc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rgbClr val="002060"/>
                </a:solidFill>
                <a:cs typeface="Times New Roman"/>
              </a:rPr>
              <a:t>B-FRACTURES COMPLEXES:</a:t>
            </a:r>
          </a:p>
          <a:p>
            <a:pPr>
              <a:lnSpc>
                <a:spcPct val="50000"/>
              </a:lnSpc>
            </a:pPr>
            <a:endParaRPr lang="fr-FR" sz="2400" b="1" dirty="0">
              <a:solidFill>
                <a:srgbClr val="002060"/>
              </a:solidFill>
              <a:ea typeface="Times New Roman"/>
              <a:cs typeface="Times New Roman"/>
              <a:sym typeface="Times New Roman"/>
            </a:endParaRPr>
          </a:p>
          <a:p>
            <a:pPr marL="272816" indent="-272816">
              <a:lnSpc>
                <a:spcPct val="50000"/>
              </a:lnSpc>
            </a:pPr>
            <a:endParaRPr sz="2200" b="1" dirty="0">
              <a:solidFill>
                <a:srgbClr val="002060"/>
              </a:solidFill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655B945-BA95-831E-6AFD-F7B0CC7655D2}"/>
              </a:ext>
            </a:extLst>
          </p:cNvPr>
          <p:cNvSpPr txBox="1"/>
          <p:nvPr/>
        </p:nvSpPr>
        <p:spPr>
          <a:xfrm>
            <a:off x="834495" y="871103"/>
            <a:ext cx="7205534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buNone/>
              <a:defRPr/>
            </a:pPr>
            <a:r>
              <a:rPr lang="fr-FR" sz="2000" b="1" dirty="0">
                <a:solidFill>
                  <a:srgbClr val="ABA53F"/>
                </a:solidFill>
              </a:rPr>
              <a:t>II-FRACTURE EN T</a:t>
            </a:r>
            <a:r>
              <a:rPr lang="fr-FR" sz="2400" b="1" dirty="0">
                <a:solidFill>
                  <a:srgbClr val="ABA53F"/>
                </a:solidFill>
              </a:rPr>
              <a:t>:</a:t>
            </a:r>
            <a:endParaRPr lang="fr-FR" sz="2000" b="1" dirty="0">
              <a:solidFill>
                <a:srgbClr val="ABA53F"/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A8C71837-5F1F-D13B-960C-1293658FA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314" y="238202"/>
            <a:ext cx="2808288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7E76E9F-14AD-6FFB-111B-DFB7C07FCF0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82" t="16085" r="13208" b="18471"/>
          <a:stretch/>
        </p:blipFill>
        <p:spPr>
          <a:xfrm>
            <a:off x="9704566" y="3286452"/>
            <a:ext cx="2110895" cy="260627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7FC09E5-4D97-A3C7-3068-E6F0502D456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7" t="28360" r="14629" b="14725"/>
          <a:stretch/>
        </p:blipFill>
        <p:spPr>
          <a:xfrm>
            <a:off x="9704565" y="1502284"/>
            <a:ext cx="2110896" cy="14278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E41A107-ED1A-F836-6382-7DFBDE8ED6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3" t="30372" r="23844" b="22414"/>
          <a:stretch/>
        </p:blipFill>
        <p:spPr>
          <a:xfrm>
            <a:off x="6693313" y="2700265"/>
            <a:ext cx="2813831" cy="2249949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AC87F3B-E2C4-FBA8-A135-E1D029B03D48}"/>
              </a:ext>
            </a:extLst>
          </p:cNvPr>
          <p:cNvCxnSpPr>
            <a:cxnSpLocks/>
          </p:cNvCxnSpPr>
          <p:nvPr/>
        </p:nvCxnSpPr>
        <p:spPr>
          <a:xfrm flipH="1">
            <a:off x="8520110" y="4345258"/>
            <a:ext cx="88094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66EDF9B-B889-CDA6-4E78-733AD734D23A}"/>
              </a:ext>
            </a:extLst>
          </p:cNvPr>
          <p:cNvCxnSpPr>
            <a:cxnSpLocks/>
          </p:cNvCxnSpPr>
          <p:nvPr/>
        </p:nvCxnSpPr>
        <p:spPr>
          <a:xfrm flipH="1">
            <a:off x="8896174" y="3148360"/>
            <a:ext cx="88094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604F11A-7D95-2A21-BFF3-8AA79E5AC0C4}"/>
              </a:ext>
            </a:extLst>
          </p:cNvPr>
          <p:cNvCxnSpPr>
            <a:cxnSpLocks/>
          </p:cNvCxnSpPr>
          <p:nvPr/>
        </p:nvCxnSpPr>
        <p:spPr>
          <a:xfrm flipH="1" flipV="1">
            <a:off x="10376333" y="2700265"/>
            <a:ext cx="90439" cy="35516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530221"/>
      </p:ext>
    </p:extLst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Colis</Template>
  <TotalTime>8454</TotalTime>
  <Words>217</Words>
  <Application>Microsoft Office PowerPoint</Application>
  <PresentationFormat>Grand écran</PresentationFormat>
  <Paragraphs>40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Lucida Sans</vt:lpstr>
      <vt:lpstr>Wingdings</vt:lpstr>
      <vt:lpstr>Colis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Séquence en IRM en imagerie neurologique</dc:title>
  <dc:creator>abdelhamid</dc:creator>
  <cp:lastModifiedBy>salim ben souayah</cp:lastModifiedBy>
  <cp:revision>791</cp:revision>
  <dcterms:created xsi:type="dcterms:W3CDTF">2021-11-27T15:30:09Z</dcterms:created>
  <dcterms:modified xsi:type="dcterms:W3CDTF">2026-02-27T23:56:51Z</dcterms:modified>
</cp:coreProperties>
</file>