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58" r:id="rId4"/>
    <p:sldId id="259" r:id="rId5"/>
    <p:sldId id="26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48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2306854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129400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17317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8D83EF91-9E37-4645-9A16-5CBF1B567F06}"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2165022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8D83EF91-9E37-4645-9A16-5CBF1B567F06}" type="datetimeFigureOut">
              <a:rPr lang="fr-FR" smtClean="0"/>
              <a:t>28/02/2026</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167867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8D83EF91-9E37-4645-9A16-5CBF1B567F06}" type="datetimeFigureOut">
              <a:rPr lang="fr-FR" smtClean="0"/>
              <a:t>28/02/2026</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308600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83EF91-9E37-4645-9A16-5CBF1B567F06}" type="datetimeFigureOut">
              <a:rPr lang="fr-FR" smtClean="0"/>
              <a:t>28/02/2026</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3145465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8D83EF91-9E37-4645-9A16-5CBF1B567F06}"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407892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8D83EF91-9E37-4645-9A16-5CBF1B567F06}"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2695230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4108140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8CF919E-DAC2-489F-AE06-DDAE15DBAF23}"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65533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8D83EF91-9E37-4645-9A16-5CBF1B567F06}"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1322567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8D83EF91-9E37-4645-9A16-5CBF1B567F06}"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CF919E-DAC2-489F-AE06-DDAE15DBAF23}"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4423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8D83EF91-9E37-4645-9A16-5CBF1B567F06}"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3141187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1953639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D83EF91-9E37-4645-9A16-5CBF1B567F06}"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8CF919E-DAC2-489F-AE06-DDAE15DBAF23}" type="slidenum">
              <a:rPr lang="fr-FR" smtClean="0"/>
              <a:t>‹N°›</a:t>
            </a:fld>
            <a:endParaRPr lang="fr-FR"/>
          </a:p>
        </p:txBody>
      </p:sp>
    </p:spTree>
    <p:extLst>
      <p:ext uri="{BB962C8B-B14F-4D97-AF65-F5344CB8AC3E}">
        <p14:creationId xmlns:p14="http://schemas.microsoft.com/office/powerpoint/2010/main" val="996084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D83EF91-9E37-4645-9A16-5CBF1B567F06}" type="datetimeFigureOut">
              <a:rPr lang="fr-FR" smtClean="0"/>
              <a:t>28/02/2026</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8CF919E-DAC2-489F-AE06-DDAE15DBAF23}" type="slidenum">
              <a:rPr lang="fr-FR" smtClean="0"/>
              <a:t>‹N°›</a:t>
            </a:fld>
            <a:endParaRPr lang="fr-FR"/>
          </a:p>
        </p:txBody>
      </p:sp>
    </p:spTree>
    <p:extLst>
      <p:ext uri="{BB962C8B-B14F-4D97-AF65-F5344CB8AC3E}">
        <p14:creationId xmlns:p14="http://schemas.microsoft.com/office/powerpoint/2010/main" val="97706238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5329" y="1609078"/>
            <a:ext cx="8915399" cy="2262781"/>
          </a:xfrm>
        </p:spPr>
        <p:txBody>
          <a:bodyPr>
            <a:normAutofit/>
          </a:bodyPr>
          <a:lstStyle/>
          <a:p>
            <a:pPr algn="ctr"/>
            <a:r>
              <a:rPr lang="fr-FR" sz="4000" dirty="0" smtClean="0"/>
              <a:t>Les différents visages de l’atteinte osseuse du myélome</a:t>
            </a:r>
            <a:endParaRPr lang="fr-FR" sz="4000" dirty="0"/>
          </a:p>
        </p:txBody>
      </p:sp>
    </p:spTree>
    <p:extLst>
      <p:ext uri="{BB962C8B-B14F-4D97-AF65-F5344CB8AC3E}">
        <p14:creationId xmlns:p14="http://schemas.microsoft.com/office/powerpoint/2010/main" val="3456413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82857" y="578035"/>
            <a:ext cx="8596668" cy="1320800"/>
          </a:xfrm>
        </p:spPr>
        <p:txBody>
          <a:bodyPr/>
          <a:lstStyle/>
          <a:p>
            <a:pPr algn="ctr"/>
            <a:r>
              <a:rPr lang="fr-FR" b="1" u="sng" dirty="0" smtClean="0"/>
              <a:t>Introduction:</a:t>
            </a:r>
            <a:endParaRPr lang="fr-FR" b="1" u="sng" dirty="0"/>
          </a:p>
        </p:txBody>
      </p:sp>
      <p:sp>
        <p:nvSpPr>
          <p:cNvPr id="3" name="Espace réservé du contenu 2"/>
          <p:cNvSpPr>
            <a:spLocks noGrp="1"/>
          </p:cNvSpPr>
          <p:nvPr>
            <p:ph idx="1"/>
          </p:nvPr>
        </p:nvSpPr>
        <p:spPr>
          <a:xfrm>
            <a:off x="748354" y="2094144"/>
            <a:ext cx="10632819" cy="3880773"/>
          </a:xfrm>
        </p:spPr>
        <p:txBody>
          <a:bodyPr>
            <a:normAutofit/>
          </a:bodyPr>
          <a:lstStyle/>
          <a:p>
            <a:pPr>
              <a:lnSpc>
                <a:spcPct val="150000"/>
              </a:lnSpc>
            </a:pPr>
            <a:r>
              <a:rPr lang="fr-FR" sz="1900" dirty="0"/>
              <a:t>Le myélome multiple est une hémopathie maligne caractérisée par la prolifération monoclonale de plasmocytes médullaires. L’atteinte osseuse en constitue une manifestation majeure, responsable de douleurs, fractures pathologiques et complications neurologiques compressives. L’imagerie est essentielle pour le diagnostic initial, le bilan d’extension et le suivi thérapeutique. Toutefois, l’atteinte osseuse </a:t>
            </a:r>
            <a:r>
              <a:rPr lang="fr-FR" sz="1900" dirty="0" err="1"/>
              <a:t>myélomateuse</a:t>
            </a:r>
            <a:r>
              <a:rPr lang="fr-FR" sz="1900" dirty="0"/>
              <a:t> présente un polymorphisme radiologique important, variable selon le stade évolutif, l’infiltration médullaire et la technique utilisée.</a:t>
            </a:r>
          </a:p>
          <a:p>
            <a:endParaRPr lang="fr-FR" dirty="0"/>
          </a:p>
        </p:txBody>
      </p:sp>
    </p:spTree>
    <p:extLst>
      <p:ext uri="{BB962C8B-B14F-4D97-AF65-F5344CB8AC3E}">
        <p14:creationId xmlns:p14="http://schemas.microsoft.com/office/powerpoint/2010/main" val="235767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93430" y="464312"/>
            <a:ext cx="8911687" cy="1280890"/>
          </a:xfrm>
        </p:spPr>
        <p:txBody>
          <a:bodyPr/>
          <a:lstStyle/>
          <a:p>
            <a:pPr algn="ctr"/>
            <a:r>
              <a:rPr lang="fr-FR" b="1" u="sng" dirty="0" smtClean="0"/>
              <a:t>Physiopathologie osseuse : </a:t>
            </a:r>
            <a:endParaRPr lang="fr-FR" b="1" u="sng" dirty="0"/>
          </a:p>
        </p:txBody>
      </p:sp>
      <p:sp>
        <p:nvSpPr>
          <p:cNvPr id="3" name="Espace réservé du contenu 2"/>
          <p:cNvSpPr>
            <a:spLocks noGrp="1"/>
          </p:cNvSpPr>
          <p:nvPr>
            <p:ph idx="1"/>
          </p:nvPr>
        </p:nvSpPr>
        <p:spPr>
          <a:xfrm>
            <a:off x="838201" y="1825624"/>
            <a:ext cx="6521388" cy="4415377"/>
          </a:xfrm>
        </p:spPr>
        <p:txBody>
          <a:bodyPr>
            <a:normAutofit fontScale="92500" lnSpcReduction="10000"/>
          </a:bodyPr>
          <a:lstStyle/>
          <a:p>
            <a:pPr>
              <a:lnSpc>
                <a:spcPct val="100000"/>
              </a:lnSpc>
            </a:pPr>
            <a:r>
              <a:rPr lang="fr-FR" sz="1800" dirty="0" smtClean="0"/>
              <a:t>L’atteinte osseuse constitue l’une des manifestations majeures du myélome multiple, et représente un critère diagnostique essentiel.</a:t>
            </a:r>
          </a:p>
          <a:p>
            <a:pPr>
              <a:lnSpc>
                <a:spcPct val="100000"/>
              </a:lnSpc>
            </a:pPr>
            <a:r>
              <a:rPr lang="fr-FR" sz="1800" dirty="0" smtClean="0"/>
              <a:t>la prolifération clonale de plasmocytes anormaux au sein de la moelle osseuse résulte d’altérations génétiques progressives survenant au cours de la différenciation des lymphocytes B post-centre germinatif, conduisant à l’expansion d’un clone tumoral capable d’échapper aux mécanismes d’apoptose et de régulation immunitaire.</a:t>
            </a:r>
          </a:p>
          <a:p>
            <a:pPr>
              <a:lnSpc>
                <a:spcPct val="100000"/>
              </a:lnSpc>
            </a:pPr>
            <a:r>
              <a:rPr lang="fr-FR" sz="1800" dirty="0" smtClean="0"/>
              <a:t>L’atteinte osseuse, caractéristique de la maladie, résulte d’un déséquilibre profond du remodelage osseux. L’activation excessive des ostéoclastes, associée à une inhibition de l’activité </a:t>
            </a:r>
            <a:r>
              <a:rPr lang="fr-FR" sz="1800" dirty="0" err="1" smtClean="0"/>
              <a:t>ostéoblastique</a:t>
            </a:r>
            <a:r>
              <a:rPr lang="fr-FR" sz="1800" dirty="0" smtClean="0"/>
              <a:t>, entraîne une résorption osseuse prédominante sans reconstruction compensatrice, expliquant le caractère purement lytique des lésions observées.</a:t>
            </a:r>
          </a:p>
          <a:p>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0883" y="1985338"/>
            <a:ext cx="4524585" cy="3767391"/>
          </a:xfrm>
          <a:prstGeom prst="rect">
            <a:avLst/>
          </a:prstGeom>
        </p:spPr>
      </p:pic>
    </p:spTree>
    <p:extLst>
      <p:ext uri="{BB962C8B-B14F-4D97-AF65-F5344CB8AC3E}">
        <p14:creationId xmlns:p14="http://schemas.microsoft.com/office/powerpoint/2010/main" val="1582243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95776" y="464312"/>
            <a:ext cx="8911687" cy="1280890"/>
          </a:xfrm>
        </p:spPr>
        <p:txBody>
          <a:bodyPr/>
          <a:lstStyle/>
          <a:p>
            <a:pPr algn="ctr"/>
            <a:r>
              <a:rPr lang="fr-FR" b="1" u="sng" dirty="0" smtClean="0"/>
              <a:t>Les lésions lytiques focales</a:t>
            </a:r>
            <a:endParaRPr lang="fr-FR" b="1" u="sng" dirty="0"/>
          </a:p>
        </p:txBody>
      </p:sp>
      <p:sp>
        <p:nvSpPr>
          <p:cNvPr id="3" name="Espace réservé du contenu 2"/>
          <p:cNvSpPr>
            <a:spLocks noGrp="1"/>
          </p:cNvSpPr>
          <p:nvPr>
            <p:ph idx="1"/>
          </p:nvPr>
        </p:nvSpPr>
        <p:spPr>
          <a:xfrm>
            <a:off x="1710323" y="1905000"/>
            <a:ext cx="8915400" cy="3777622"/>
          </a:xfrm>
        </p:spPr>
        <p:txBody>
          <a:bodyPr>
            <a:normAutofit fontScale="92500" lnSpcReduction="10000"/>
          </a:bodyPr>
          <a:lstStyle/>
          <a:p>
            <a:pPr>
              <a:lnSpc>
                <a:spcPct val="150000"/>
              </a:lnSpc>
            </a:pPr>
            <a:r>
              <a:rPr lang="fr-FR" sz="2000" dirty="0" smtClean="0"/>
              <a:t>Les lésions lytiques focales sont l’atteinte osseuse la plus fréquente du myélome multiple.</a:t>
            </a:r>
            <a:br>
              <a:rPr lang="fr-FR" sz="2000" dirty="0" smtClean="0"/>
            </a:br>
            <a:r>
              <a:rPr lang="fr-FR" sz="2000" dirty="0" smtClean="0"/>
              <a:t>Elles apparaissent sous forme d’images ostéolytiques « à l’emporte-pièce », bien limitées, sans réaction </a:t>
            </a:r>
            <a:r>
              <a:rPr lang="fr-FR" sz="2000" dirty="0" err="1" smtClean="0"/>
              <a:t>ostéocondensante</a:t>
            </a:r>
            <a:r>
              <a:rPr lang="fr-FR" sz="2000" dirty="0" smtClean="0"/>
              <a:t> périphérique.</a:t>
            </a:r>
          </a:p>
          <a:p>
            <a:pPr>
              <a:lnSpc>
                <a:spcPct val="150000"/>
              </a:lnSpc>
            </a:pPr>
            <a:r>
              <a:rPr lang="fr-FR" sz="2000" dirty="0" smtClean="0"/>
              <a:t>Elles prédominent au niveau du squelette axial, notamment le crâne, le rachis, les côtes et le bassin.</a:t>
            </a:r>
          </a:p>
          <a:p>
            <a:pPr>
              <a:lnSpc>
                <a:spcPct val="150000"/>
              </a:lnSpc>
            </a:pPr>
            <a:r>
              <a:rPr lang="fr-FR" sz="2000" dirty="0" smtClean="0"/>
              <a:t>Le scanner et l’IRM permettent une détection plus sensible que la radiographie standard, en particulier pour les lésions de petite taille.</a:t>
            </a:r>
          </a:p>
          <a:p>
            <a:pPr marL="0" indent="0">
              <a:buNone/>
            </a:pPr>
            <a:endParaRPr lang="fr-FR" dirty="0"/>
          </a:p>
        </p:txBody>
      </p:sp>
    </p:spTree>
    <p:extLst>
      <p:ext uri="{BB962C8B-B14F-4D97-AF65-F5344CB8AC3E}">
        <p14:creationId xmlns:p14="http://schemas.microsoft.com/office/powerpoint/2010/main" val="1905099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9222" y="270230"/>
            <a:ext cx="10515600" cy="1325563"/>
          </a:xfrm>
        </p:spPr>
        <p:txBody>
          <a:bodyPr/>
          <a:lstStyle/>
          <a:p>
            <a:pPr algn="ctr"/>
            <a:r>
              <a:rPr lang="fr-FR" b="1" u="sng" dirty="0" smtClean="0"/>
              <a:t>Atteinte médullaire</a:t>
            </a:r>
            <a:endParaRPr lang="fr-FR" b="1" u="sng" dirty="0"/>
          </a:p>
        </p:txBody>
      </p:sp>
      <p:sp>
        <p:nvSpPr>
          <p:cNvPr id="3" name="Espace réservé du contenu 2"/>
          <p:cNvSpPr>
            <a:spLocks noGrp="1"/>
          </p:cNvSpPr>
          <p:nvPr>
            <p:ph idx="1"/>
          </p:nvPr>
        </p:nvSpPr>
        <p:spPr>
          <a:xfrm>
            <a:off x="1095652" y="1710216"/>
            <a:ext cx="6015361" cy="4351338"/>
          </a:xfrm>
        </p:spPr>
        <p:txBody>
          <a:bodyPr>
            <a:normAutofit fontScale="92500" lnSpcReduction="10000"/>
          </a:bodyPr>
          <a:lstStyle/>
          <a:p>
            <a:r>
              <a:rPr lang="fr-FR" sz="1900" dirty="0" smtClean="0"/>
              <a:t>On distingue une infiltration focale, caractérisée par des lésions nodulaires intramédullaires bien limitées, correspondant à des amas plasmocytaires localisés. La présence d’au moins une lésion focale supérieure à 5 mm constitue un critère diagnostique majeur selon les recommandations internationales.</a:t>
            </a:r>
          </a:p>
          <a:p>
            <a:r>
              <a:rPr lang="fr-FR" sz="1900" dirty="0" smtClean="0"/>
              <a:t>La forme diffuse correspond à une infiltration homogène de la moelle osseuse, se traduisant par une diminution globale du signal en T1 et une altération des séquences sensibles à la </a:t>
            </a:r>
            <a:r>
              <a:rPr lang="fr-FR" sz="1900" dirty="0" err="1" smtClean="0"/>
              <a:t>cellularité</a:t>
            </a:r>
            <a:r>
              <a:rPr lang="fr-FR" sz="1900" dirty="0" smtClean="0"/>
              <a:t>, traduisant une atteinte extensive.</a:t>
            </a:r>
          </a:p>
          <a:p>
            <a:r>
              <a:rPr lang="fr-FR" sz="1900" dirty="0" smtClean="0"/>
              <a:t>Une forme mixte associe lésions focales et infiltration diffuse, tandis qu’un aspect micronodulaire peut être observé dans certaines formes intermédiaires.</a:t>
            </a:r>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7243" y="1415002"/>
            <a:ext cx="4160790" cy="3708400"/>
          </a:xfrm>
          <a:prstGeom prst="rect">
            <a:avLst/>
          </a:prstGeom>
        </p:spPr>
      </p:pic>
      <p:sp>
        <p:nvSpPr>
          <p:cNvPr id="6" name="Rectangle 5"/>
          <p:cNvSpPr/>
          <p:nvPr/>
        </p:nvSpPr>
        <p:spPr>
          <a:xfrm>
            <a:off x="7412854" y="5237825"/>
            <a:ext cx="4205179" cy="939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IRM médullaire sur séquence T1 sagittale mettant en évidence des foyers micronodulaires en hyposignal au niveau des vertèbres lombaires </a:t>
            </a:r>
            <a:endParaRPr lang="fr-FR" sz="1400" dirty="0"/>
          </a:p>
        </p:txBody>
      </p:sp>
    </p:spTree>
    <p:extLst>
      <p:ext uri="{BB962C8B-B14F-4D97-AF65-F5344CB8AC3E}">
        <p14:creationId xmlns:p14="http://schemas.microsoft.com/office/powerpoint/2010/main" val="2577103700"/>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TotalTime>
  <Words>339</Words>
  <Application>Microsoft Office PowerPoint</Application>
  <PresentationFormat>Grand écran</PresentationFormat>
  <Paragraphs>16</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Century Gothic</vt:lpstr>
      <vt:lpstr>Wingdings 3</vt:lpstr>
      <vt:lpstr>Brin</vt:lpstr>
      <vt:lpstr>Les différents visages de l’atteinte osseuse du myélome</vt:lpstr>
      <vt:lpstr>Introduction:</vt:lpstr>
      <vt:lpstr>Physiopathologie osseuse : </vt:lpstr>
      <vt:lpstr>Les lésions lytiques focales</vt:lpstr>
      <vt:lpstr>Atteinte médullaire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différents visages de l’atteinte osseuse du myélome</dc:title>
  <dc:creator>Lenovo</dc:creator>
  <cp:lastModifiedBy>Lenovo</cp:lastModifiedBy>
  <cp:revision>6</cp:revision>
  <dcterms:created xsi:type="dcterms:W3CDTF">2026-02-28T13:04:48Z</dcterms:created>
  <dcterms:modified xsi:type="dcterms:W3CDTF">2026-02-28T13:49:41Z</dcterms:modified>
</cp:coreProperties>
</file>