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5105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54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600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8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17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9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72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62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03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57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3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47303463-D07C-4EE9-A798-A97EB343A94E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08DBF14-3C51-4C90-9838-4F3D8FA321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15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FLux VCSG"/>
          <p:cNvSpPr>
            <a:spLocks noChangeAspect="1" noChangeArrowheads="1"/>
          </p:cNvSpPr>
          <p:nvPr/>
        </p:nvSpPr>
        <p:spPr bwMode="auto">
          <a:xfrm>
            <a:off x="155574" y="-144463"/>
            <a:ext cx="2333863" cy="233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24510" t="18303" r="15416" b="30791"/>
          <a:stretch/>
        </p:blipFill>
        <p:spPr>
          <a:xfrm>
            <a:off x="3463684" y="53008"/>
            <a:ext cx="2782957" cy="310100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10489" t="23566" r="22076" b="18791"/>
          <a:stretch/>
        </p:blipFill>
        <p:spPr>
          <a:xfrm>
            <a:off x="518248" y="57212"/>
            <a:ext cx="2755040" cy="309680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l="12042" t="30414" r="18275" b="7889"/>
          <a:stretch/>
        </p:blipFill>
        <p:spPr>
          <a:xfrm>
            <a:off x="6437037" y="79512"/>
            <a:ext cx="2640703" cy="307450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/>
          <a:srcRect l="57415" t="58371" r="6748" b="6588"/>
          <a:stretch/>
        </p:blipFill>
        <p:spPr>
          <a:xfrm>
            <a:off x="1322505" y="3320039"/>
            <a:ext cx="2704563" cy="347751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9051" t="22917" r="19866" b="9965"/>
          <a:stretch/>
        </p:blipFill>
        <p:spPr>
          <a:xfrm>
            <a:off x="4170557" y="3330431"/>
            <a:ext cx="2784035" cy="3456733"/>
          </a:xfrm>
          <a:prstGeom prst="rect">
            <a:avLst/>
          </a:prstGeom>
        </p:spPr>
      </p:pic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7431110" y="3876541"/>
            <a:ext cx="3554569" cy="10947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Analyse de la distribution du flux veineux provenant des veines caves en 4D Flow après dérivation </a:t>
            </a:r>
            <a:r>
              <a:rPr lang="fr-FR" dirty="0" err="1"/>
              <a:t>cavo</a:t>
            </a:r>
            <a:r>
              <a:rPr lang="fr-FR" dirty="0"/>
              <a:t> pulmonaire totale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322505" y="231820"/>
            <a:ext cx="90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VCS D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102368" y="4971244"/>
            <a:ext cx="775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AP G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170557" y="4689465"/>
            <a:ext cx="775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AP D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209778" y="313455"/>
            <a:ext cx="90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VCS G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431110" y="2322559"/>
            <a:ext cx="901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VCI</a:t>
            </a:r>
          </a:p>
        </p:txBody>
      </p:sp>
    </p:spTree>
    <p:extLst>
      <p:ext uri="{BB962C8B-B14F-4D97-AF65-F5344CB8AC3E}">
        <p14:creationId xmlns:p14="http://schemas.microsoft.com/office/powerpoint/2010/main" val="1564090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9496a0b0c54fe0489e5cdb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7149" r="8004" b="9179"/>
          <a:stretch/>
        </p:blipFill>
        <p:spPr>
          <a:xfrm>
            <a:off x="1488984" y="381851"/>
            <a:ext cx="4979707" cy="59633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0130F25-4B19-8162-0840-98BED500FD9C}"/>
              </a:ext>
            </a:extLst>
          </p:cNvPr>
          <p:cNvSpPr txBox="1"/>
          <p:nvPr/>
        </p:nvSpPr>
        <p:spPr>
          <a:xfrm>
            <a:off x="7246832" y="2228671"/>
            <a:ext cx="2956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Lignes de flux montrant la répartition de flux sanguin de la VCS et VCI vers les branches AP.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CFF6CC-8BB7-8A79-B85B-D3BA921BDB9B}"/>
              </a:ext>
            </a:extLst>
          </p:cNvPr>
          <p:cNvSpPr txBox="1"/>
          <p:nvPr/>
        </p:nvSpPr>
        <p:spPr>
          <a:xfrm>
            <a:off x="1911411" y="2529560"/>
            <a:ext cx="92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VCS 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3CEB45-E51E-EBD0-5C79-0D3D2B060CF1}"/>
              </a:ext>
            </a:extLst>
          </p:cNvPr>
          <p:cNvSpPr txBox="1"/>
          <p:nvPr/>
        </p:nvSpPr>
        <p:spPr>
          <a:xfrm>
            <a:off x="4946591" y="2512466"/>
            <a:ext cx="941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VCS G</a:t>
            </a:r>
          </a:p>
        </p:txBody>
      </p:sp>
    </p:spTree>
    <p:extLst>
      <p:ext uri="{BB962C8B-B14F-4D97-AF65-F5344CB8AC3E}">
        <p14:creationId xmlns:p14="http://schemas.microsoft.com/office/powerpoint/2010/main" val="146786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5;p13"/>
          <p:cNvPicPr preferRelativeResize="0"/>
          <p:nvPr/>
        </p:nvPicPr>
        <p:blipFill rotWithShape="1">
          <a:blip r:embed="rId2">
            <a:alphaModFix/>
          </a:blip>
          <a:srcRect l="4683" t="8778" r="5244" b="8872"/>
          <a:stretch/>
        </p:blipFill>
        <p:spPr>
          <a:xfrm>
            <a:off x="207940" y="88900"/>
            <a:ext cx="3995760" cy="37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7778" t="22096" r="8074" b="7217"/>
          <a:stretch/>
        </p:blipFill>
        <p:spPr>
          <a:xfrm>
            <a:off x="2330450" y="2970003"/>
            <a:ext cx="3416300" cy="377369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27560" t="26465" r="33017" b="21280"/>
          <a:stretch/>
        </p:blipFill>
        <p:spPr>
          <a:xfrm>
            <a:off x="5837260" y="88900"/>
            <a:ext cx="4970439" cy="370416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7940" y="4114800"/>
            <a:ext cx="2197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Inversion du flux au niveau de la VCI et des veines hépatiques avec persistance d’un flux </a:t>
            </a:r>
            <a:r>
              <a:rPr lang="fr-FR" dirty="0" err="1"/>
              <a:t>hépatopète</a:t>
            </a:r>
            <a:r>
              <a:rPr lang="fr-FR" dirty="0"/>
              <a:t> au niveau du tronc porte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756400" y="4419600"/>
            <a:ext cx="4051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Foie de cirrhose par congestion hépatique</a:t>
            </a:r>
          </a:p>
        </p:txBody>
      </p:sp>
    </p:spTree>
    <p:extLst>
      <p:ext uri="{BB962C8B-B14F-4D97-AF65-F5344CB8AC3E}">
        <p14:creationId xmlns:p14="http://schemas.microsoft.com/office/powerpoint/2010/main" val="343341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67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8509" t="4296" r="5239" b="9521"/>
          <a:stretch/>
        </p:blipFill>
        <p:spPr>
          <a:xfrm>
            <a:off x="0" y="88901"/>
            <a:ext cx="6210501" cy="419139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r="313" b="7626"/>
          <a:stretch/>
        </p:blipFill>
        <p:spPr>
          <a:xfrm>
            <a:off x="5080001" y="2768991"/>
            <a:ext cx="6391275" cy="400010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28700" y="4470400"/>
            <a:ext cx="367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Reconstruction multi planaire et mesure directe du flux 4D au niveau de la VCI et de l’AP gauche,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0A5C3E-BDD4-86DB-8296-7701C926227D}"/>
              </a:ext>
            </a:extLst>
          </p:cNvPr>
          <p:cNvSpPr txBox="1"/>
          <p:nvPr/>
        </p:nvSpPr>
        <p:spPr>
          <a:xfrm>
            <a:off x="4943268" y="1222049"/>
            <a:ext cx="722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AP G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B7489D-4992-D884-F8C4-A334EDC791EB}"/>
              </a:ext>
            </a:extLst>
          </p:cNvPr>
          <p:cNvSpPr txBox="1"/>
          <p:nvPr/>
        </p:nvSpPr>
        <p:spPr>
          <a:xfrm>
            <a:off x="10112050" y="5903720"/>
            <a:ext cx="7225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VCI</a:t>
            </a:r>
          </a:p>
        </p:txBody>
      </p:sp>
    </p:spTree>
    <p:extLst>
      <p:ext uri="{BB962C8B-B14F-4D97-AF65-F5344CB8AC3E}">
        <p14:creationId xmlns:p14="http://schemas.microsoft.com/office/powerpoint/2010/main" val="262749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capture d’écran, noir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884B1EE6-B154-2160-F404-71AD5D6E4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6" t="13892" r="17104" b="6347"/>
          <a:stretch/>
        </p:blipFill>
        <p:spPr>
          <a:xfrm>
            <a:off x="25767" y="198906"/>
            <a:ext cx="3688443" cy="2832795"/>
          </a:xfrm>
          <a:prstGeom prst="rect">
            <a:avLst/>
          </a:prstGeom>
        </p:spPr>
      </p:pic>
      <p:pic>
        <p:nvPicPr>
          <p:cNvPr id="17" name="Image 16" descr="Une image contenant capture d’écran, film radiographique, Imagerie médicale, noir et blanc&#10;&#10;Le contenu généré par l’IA peut être incorrect.">
            <a:extLst>
              <a:ext uri="{FF2B5EF4-FFF2-40B4-BE49-F238E27FC236}">
                <a16:creationId xmlns:a16="http://schemas.microsoft.com/office/drawing/2014/main" id="{BFE11045-F5F9-E85D-3D11-CD1F1F260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6" t="5277" r="13214" b="10810"/>
          <a:stretch/>
        </p:blipFill>
        <p:spPr>
          <a:xfrm>
            <a:off x="3760781" y="190188"/>
            <a:ext cx="3724900" cy="2841514"/>
          </a:xfrm>
          <a:prstGeom prst="rect">
            <a:avLst/>
          </a:prstGeom>
        </p:spPr>
      </p:pic>
      <p:pic>
        <p:nvPicPr>
          <p:cNvPr id="19" name="Image 18" descr="Une image contenant Imagerie médicale, radiologie, film radiographique, noir et blanc&#10;&#10;Le contenu généré par l’IA peut être incorrect.">
            <a:extLst>
              <a:ext uri="{FF2B5EF4-FFF2-40B4-BE49-F238E27FC236}">
                <a16:creationId xmlns:a16="http://schemas.microsoft.com/office/drawing/2014/main" id="{6D5EDC02-1F7B-EE9C-22AF-74C9E31E33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t="12562" r="23522" b="13974"/>
          <a:stretch/>
        </p:blipFill>
        <p:spPr>
          <a:xfrm>
            <a:off x="4362771" y="3413981"/>
            <a:ext cx="3294478" cy="2529619"/>
          </a:xfrm>
          <a:prstGeom prst="rect">
            <a:avLst/>
          </a:prstGeom>
        </p:spPr>
      </p:pic>
      <p:pic>
        <p:nvPicPr>
          <p:cNvPr id="21" name="Image 20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563DDBC8-2317-1504-ED2E-10516CA56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9" t="12888" r="18550" b="15518"/>
          <a:stretch/>
        </p:blipFill>
        <p:spPr>
          <a:xfrm>
            <a:off x="7679410" y="190188"/>
            <a:ext cx="3531170" cy="2844218"/>
          </a:xfrm>
          <a:prstGeom prst="rect">
            <a:avLst/>
          </a:prstGeom>
        </p:spPr>
      </p:pic>
      <p:pic>
        <p:nvPicPr>
          <p:cNvPr id="25" name="Image 24" descr="Une image contenant capture d’écran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B1328D90-CEB6-3787-C7AF-156AF8F90A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9879" r="9371" b="7110"/>
          <a:stretch/>
        </p:blipFill>
        <p:spPr>
          <a:xfrm>
            <a:off x="519194" y="3413981"/>
            <a:ext cx="3688444" cy="252961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4B88689-258B-2759-A72F-031DFA4C9147}"/>
              </a:ext>
            </a:extLst>
          </p:cNvPr>
          <p:cNvSpPr txBox="1"/>
          <p:nvPr/>
        </p:nvSpPr>
        <p:spPr>
          <a:xfrm>
            <a:off x="7885377" y="3823595"/>
            <a:ext cx="32327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Ventricule fonctionnel unique sur atrésie tricuspide (</a:t>
            </a:r>
            <a:r>
              <a:rPr lang="fr-FR" sz="1400" dirty="0" err="1"/>
              <a:t>a,b</a:t>
            </a:r>
            <a:r>
              <a:rPr lang="fr-FR" sz="1400" dirty="0"/>
              <a:t>) traité par dérivation </a:t>
            </a:r>
            <a:r>
              <a:rPr lang="fr-FR" sz="1400" dirty="0" err="1"/>
              <a:t>cavo</a:t>
            </a:r>
            <a:r>
              <a:rPr lang="fr-FR" sz="1400" dirty="0"/>
              <a:t> pulmonaire totale (Fontan) extracardiaque (c) </a:t>
            </a:r>
          </a:p>
          <a:p>
            <a:r>
              <a:rPr lang="fr-FR" sz="1400" dirty="0"/>
              <a:t>Rehaussement tardif radiaire de la paroi </a:t>
            </a:r>
            <a:r>
              <a:rPr lang="fr-FR" sz="1400" dirty="0" err="1"/>
              <a:t>latéro</a:t>
            </a:r>
            <a:r>
              <a:rPr lang="fr-FR" sz="1400" dirty="0"/>
              <a:t> basale probablement arythmogène (</a:t>
            </a:r>
            <a:r>
              <a:rPr lang="fr-FR" sz="1400" dirty="0" err="1"/>
              <a:t>d,e</a:t>
            </a:r>
            <a:r>
              <a:rPr lang="fr-FR" sz="1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70809400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TM03457515[[fn=Vue]]</Template>
  <TotalTime>183</TotalTime>
  <Words>140</Words>
  <Application>Microsoft Office PowerPoint</Application>
  <PresentationFormat>Grand écran</PresentationFormat>
  <Paragraphs>16</Paragraphs>
  <Slides>5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Century Schoolbook</vt:lpstr>
      <vt:lpstr>Wingdings 2</vt:lpstr>
      <vt:lpstr>View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Windows 10</dc:creator>
  <cp:lastModifiedBy>Yasmine KHOUNI</cp:lastModifiedBy>
  <cp:revision>10</cp:revision>
  <dcterms:created xsi:type="dcterms:W3CDTF">2026-03-03T23:02:01Z</dcterms:created>
  <dcterms:modified xsi:type="dcterms:W3CDTF">2026-03-05T11:32:11Z</dcterms:modified>
</cp:coreProperties>
</file>