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E0DC-4C4C-4B9B-848B-39276BB8D11B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5307-4B4F-4A3F-AC3C-581CF5D62B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599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E0DC-4C4C-4B9B-848B-39276BB8D11B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5307-4B4F-4A3F-AC3C-581CF5D62B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9436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E0DC-4C4C-4B9B-848B-39276BB8D11B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5307-4B4F-4A3F-AC3C-581CF5D62B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794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E0DC-4C4C-4B9B-848B-39276BB8D11B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5307-4B4F-4A3F-AC3C-581CF5D62B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8830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E0DC-4C4C-4B9B-848B-39276BB8D11B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5307-4B4F-4A3F-AC3C-581CF5D62B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05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E0DC-4C4C-4B9B-848B-39276BB8D11B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5307-4B4F-4A3F-AC3C-581CF5D62B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47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E0DC-4C4C-4B9B-848B-39276BB8D11B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5307-4B4F-4A3F-AC3C-581CF5D62B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254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E0DC-4C4C-4B9B-848B-39276BB8D11B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5307-4B4F-4A3F-AC3C-581CF5D62B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4601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E0DC-4C4C-4B9B-848B-39276BB8D11B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5307-4B4F-4A3F-AC3C-581CF5D62B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3194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E0DC-4C4C-4B9B-848B-39276BB8D11B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5307-4B4F-4A3F-AC3C-581CF5D62B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678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E0DC-4C4C-4B9B-848B-39276BB8D11B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5307-4B4F-4A3F-AC3C-581CF5D62B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5312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1E0DC-4C4C-4B9B-848B-39276BB8D11B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D5307-4B4F-4A3F-AC3C-581CF5D62B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044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/>
          <p:nvPr/>
        </p:nvSpPr>
        <p:spPr>
          <a:xfrm>
            <a:off x="0" y="365124"/>
            <a:ext cx="12192000" cy="1325563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 </a:t>
            </a:r>
            <a:r>
              <a:rPr lang="fr-FR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  RAPPEL ANATOMIQUE</a:t>
            </a:r>
            <a:endParaRPr lang="fr-F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7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17984" y="1932346"/>
            <a:ext cx="2729070" cy="94939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rgbClr val="00B0F0"/>
                </a:solidFill>
              </a:rPr>
              <a:t>Pachyméninge</a:t>
            </a:r>
            <a:endParaRPr lang="fr-FR" sz="2800" b="1" dirty="0">
              <a:solidFill>
                <a:srgbClr val="00B0F0"/>
              </a:solidFill>
            </a:endParaRPr>
          </a:p>
        </p:txBody>
      </p:sp>
      <p:pic>
        <p:nvPicPr>
          <p:cNvPr id="3074" name="Picture 2" descr="Définition | Méninges : définition, anatomie, pathologies et recherch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37" y="2061656"/>
            <a:ext cx="7239429" cy="444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en angle 10"/>
          <p:cNvCxnSpPr/>
          <p:nvPr/>
        </p:nvCxnSpPr>
        <p:spPr>
          <a:xfrm rot="10800000" flipV="1">
            <a:off x="7047349" y="2532712"/>
            <a:ext cx="1764143" cy="1392746"/>
          </a:xfrm>
          <a:prstGeom prst="bentConnector3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ccolade fermante 13"/>
          <p:cNvSpPr/>
          <p:nvPr/>
        </p:nvSpPr>
        <p:spPr>
          <a:xfrm>
            <a:off x="7929420" y="4283579"/>
            <a:ext cx="623453" cy="879548"/>
          </a:xfrm>
          <a:prstGeom prst="righ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8917984" y="4248653"/>
            <a:ext cx="2729070" cy="9493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Leptoméninges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50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903" y="2364718"/>
            <a:ext cx="3708703" cy="435935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1450" y="2364718"/>
            <a:ext cx="3628281" cy="435935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92818" y="1682288"/>
            <a:ext cx="4322618" cy="550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T1 après injection de GADO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24571" y="1694388"/>
            <a:ext cx="4322618" cy="550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rgbClr val="00B0F0"/>
                </a:solidFill>
              </a:rPr>
              <a:t>FLAIR avec GADO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5496806" y="1694388"/>
            <a:ext cx="1260001" cy="52668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</a:t>
            </a:r>
            <a:endParaRPr lang="fr-F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itre 1"/>
          <p:cNvSpPr txBox="1"/>
          <p:nvPr/>
        </p:nvSpPr>
        <p:spPr>
          <a:xfrm>
            <a:off x="0" y="228599"/>
            <a:ext cx="12192000" cy="1325563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   </a:t>
            </a:r>
            <a:r>
              <a:rPr lang="fr-FR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DIAGNOSTIC POSITIF </a:t>
            </a:r>
            <a:endParaRPr lang="fr-F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6057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4873" y="1773382"/>
            <a:ext cx="6659418" cy="500610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fr-FR" sz="3200" b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1- Epaississement pachyméningé: </a:t>
            </a:r>
          </a:p>
          <a:p>
            <a:pPr marL="0" lvl="0" indent="0">
              <a:buNone/>
            </a:pPr>
            <a:r>
              <a:rPr lang="fr-FR" sz="3000" b="1" dirty="0" smtClean="0">
                <a:solidFill>
                  <a:srgbClr val="00B050"/>
                </a:solidFill>
                <a:latin typeface="Gill Sans MT" panose="020B0502020104020203" pitchFamily="34" charset="0"/>
              </a:rPr>
              <a:t>C- Hypertrophie pachyméningé idiopathique:</a:t>
            </a:r>
          </a:p>
          <a:p>
            <a:pPr lvl="0"/>
            <a:r>
              <a:rPr lang="fr-FR" altLang="fr-FR" sz="2200" dirty="0" smtClean="0">
                <a:solidFill>
                  <a:srgbClr val="1F1F1F"/>
                </a:solidFill>
                <a:latin typeface="Gill Sans MT" panose="020B0502020104020203" pitchFamily="34" charset="0"/>
              </a:rPr>
              <a:t>Cause inconnue </a:t>
            </a:r>
            <a:endParaRPr lang="fr-FR" altLang="fr-FR" sz="1400" dirty="0">
              <a:latin typeface="Gill Sans MT" panose="020B0502020104020203" pitchFamily="34" charset="0"/>
            </a:endParaRPr>
          </a:p>
          <a:p>
            <a:pPr lvl="1"/>
            <a:endParaRPr lang="fr-FR" altLang="fr-FR" sz="1800" dirty="0" smtClean="0">
              <a:solidFill>
                <a:srgbClr val="1F1F1F"/>
              </a:solidFill>
              <a:latin typeface="Gill Sans MT" panose="020B0502020104020203" pitchFamily="34" charset="0"/>
            </a:endParaRPr>
          </a:p>
          <a:p>
            <a:r>
              <a:rPr lang="fr-FR" altLang="fr-FR" sz="2200" dirty="0" smtClean="0">
                <a:latin typeface="Gill Sans MT" panose="020B0502020104020203" pitchFamily="34" charset="0"/>
              </a:rPr>
              <a:t>En Imagerie:</a:t>
            </a:r>
          </a:p>
          <a:p>
            <a:pPr lvl="1"/>
            <a:r>
              <a:rPr lang="fr-FR" sz="2000" b="1" dirty="0">
                <a:latin typeface="Gill Sans MT" panose="020B0502020104020203" pitchFamily="34" charset="0"/>
              </a:rPr>
              <a:t>E</a:t>
            </a:r>
            <a:r>
              <a:rPr lang="fr-FR" sz="2000" b="1" dirty="0" smtClean="0">
                <a:latin typeface="Gill Sans MT" panose="020B0502020104020203" pitchFamily="34" charset="0"/>
              </a:rPr>
              <a:t>paississement </a:t>
            </a:r>
            <a:r>
              <a:rPr lang="fr-FR" sz="2000" b="1" dirty="0">
                <a:latin typeface="Gill Sans MT" panose="020B0502020104020203" pitchFamily="34" charset="0"/>
              </a:rPr>
              <a:t>dural </a:t>
            </a:r>
            <a:r>
              <a:rPr lang="fr-FR" sz="2000" b="1" dirty="0" smtClean="0">
                <a:latin typeface="Gill Sans MT" panose="020B0502020104020203" pitchFamily="34" charset="0"/>
              </a:rPr>
              <a:t>localisé ou multiple, formant </a:t>
            </a:r>
            <a:r>
              <a:rPr lang="fr-FR" sz="2000" b="1" dirty="0">
                <a:latin typeface="Gill Sans MT" panose="020B0502020104020203" pitchFamily="34" charset="0"/>
              </a:rPr>
              <a:t>généralement des lésions en forme de masse</a:t>
            </a:r>
            <a:endParaRPr lang="fr-FR" sz="3200" b="1" dirty="0">
              <a:solidFill>
                <a:srgbClr val="00B050"/>
              </a:solidFill>
              <a:latin typeface="Gill Sans MT" panose="020B0502020104020203" pitchFamily="34" charset="0"/>
            </a:endParaRPr>
          </a:p>
        </p:txBody>
      </p:sp>
      <p:sp>
        <p:nvSpPr>
          <p:cNvPr id="7" name="Titre 1"/>
          <p:cNvSpPr txBox="1"/>
          <p:nvPr/>
        </p:nvSpPr>
        <p:spPr>
          <a:xfrm>
            <a:off x="0" y="365124"/>
            <a:ext cx="12192000" cy="1325563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   </a:t>
            </a:r>
            <a:r>
              <a:rPr lang="fr-FR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ÉTIOLOGIES  </a:t>
            </a:r>
            <a:endParaRPr lang="fr-F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7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1117" y="1952233"/>
            <a:ext cx="4808599" cy="459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62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4872" y="1773382"/>
            <a:ext cx="6982691" cy="500610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fr-FR" sz="3200" b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1I- Epaississement leptoméningé: </a:t>
            </a:r>
          </a:p>
          <a:p>
            <a:pPr marL="0" lvl="0" indent="0">
              <a:buNone/>
            </a:pPr>
            <a:r>
              <a:rPr lang="fr-FR" sz="3000" b="1" dirty="0" smtClean="0">
                <a:solidFill>
                  <a:srgbClr val="00B050"/>
                </a:solidFill>
                <a:latin typeface="Gill Sans MT" panose="020B0502020104020203" pitchFamily="34" charset="0"/>
              </a:rPr>
              <a:t>A- Méningite infectieuse:</a:t>
            </a:r>
          </a:p>
          <a:p>
            <a:pPr lvl="0"/>
            <a:r>
              <a:rPr lang="fr-FR" altLang="fr-FR" sz="2200" dirty="0" smtClean="0">
                <a:solidFill>
                  <a:srgbClr val="1F1F1F"/>
                </a:solidFill>
                <a:latin typeface="Gill Sans MT" panose="020B0502020104020203" pitchFamily="34" charset="0"/>
              </a:rPr>
              <a:t>Y penser en premier surtout dans un contexte d’urgence.</a:t>
            </a:r>
          </a:p>
          <a:p>
            <a:pPr marL="0" lvl="0" indent="0">
              <a:buNone/>
            </a:pPr>
            <a:r>
              <a:rPr lang="fr-FR" altLang="fr-FR" dirty="0" smtClean="0">
                <a:solidFill>
                  <a:srgbClr val="7030A0"/>
                </a:solidFill>
                <a:latin typeface="Gill Sans MT" panose="020B0502020104020203" pitchFamily="34" charset="0"/>
              </a:rPr>
              <a:t>a- Méningite tuberculeuse:</a:t>
            </a:r>
          </a:p>
          <a:p>
            <a:pPr lvl="0"/>
            <a:r>
              <a:rPr lang="fr-FR" altLang="fr-FR" sz="2200" b="1" i="1" dirty="0" smtClean="0">
                <a:solidFill>
                  <a:srgbClr val="1F1F1F"/>
                </a:solidFill>
                <a:latin typeface="Gill Sans MT" panose="020B0502020104020203" pitchFamily="34" charset="0"/>
              </a:rPr>
              <a:t>Cliniquement: </a:t>
            </a:r>
            <a:r>
              <a:rPr lang="fr-FR" altLang="fr-FR" sz="2200" dirty="0" smtClean="0">
                <a:solidFill>
                  <a:srgbClr val="1F1F1F"/>
                </a:solidFill>
                <a:latin typeface="Gill Sans MT" panose="020B0502020104020203" pitchFamily="34" charset="0"/>
              </a:rPr>
              <a:t>contage tuberculeux, immunodépression,  Sd méningé, AEG, sueurs nocturnes.</a:t>
            </a:r>
          </a:p>
          <a:p>
            <a:r>
              <a:rPr lang="fr-FR" altLang="fr-FR" sz="2200" b="1" i="1" dirty="0" smtClean="0">
                <a:latin typeface="Gill Sans MT" panose="020B0502020104020203" pitchFamily="34" charset="0"/>
              </a:rPr>
              <a:t>En Imagerie:</a:t>
            </a:r>
          </a:p>
          <a:p>
            <a:pPr lvl="1"/>
            <a:r>
              <a:rPr lang="fr-FR" altLang="fr-FR" sz="2000" b="1" dirty="0" smtClean="0">
                <a:solidFill>
                  <a:srgbClr val="1F1F1F"/>
                </a:solidFill>
                <a:latin typeface="Gill Sans MT" panose="020B0502020104020203" pitchFamily="34" charset="0"/>
              </a:rPr>
              <a:t>Epaississement basal nodulaire et épais.</a:t>
            </a:r>
          </a:p>
          <a:p>
            <a:pPr lvl="1"/>
            <a:r>
              <a:rPr lang="fr-FR" altLang="fr-FR" sz="2000" dirty="0" smtClean="0">
                <a:latin typeface="Gill Sans MT" panose="020B0502020104020203" pitchFamily="34" charset="0"/>
              </a:rPr>
              <a:t>Tuberculomes.</a:t>
            </a:r>
            <a:endParaRPr lang="fr-FR" altLang="fr-FR" sz="3200" dirty="0">
              <a:solidFill>
                <a:srgbClr val="00B050"/>
              </a:solidFill>
              <a:latin typeface="Gill Sans MT" panose="020B0502020104020203" pitchFamily="34" charset="0"/>
            </a:endParaRPr>
          </a:p>
          <a:p>
            <a:pPr lvl="1"/>
            <a:r>
              <a:rPr lang="fr-FR" altLang="fr-FR" sz="2000" dirty="0">
                <a:latin typeface="Gill Sans MT" panose="020B0502020104020203" pitchFamily="34" charset="0"/>
              </a:rPr>
              <a:t>Hydrocéphalie.</a:t>
            </a:r>
          </a:p>
          <a:p>
            <a:pPr lvl="1"/>
            <a:r>
              <a:rPr lang="fr-FR" altLang="fr-FR" sz="2000" dirty="0">
                <a:latin typeface="Gill Sans MT" panose="020B0502020104020203" pitchFamily="34" charset="0"/>
              </a:rPr>
              <a:t>Infarctus</a:t>
            </a:r>
            <a:r>
              <a:rPr lang="fr-FR" altLang="fr-FR" sz="2000" dirty="0" smtClean="0">
                <a:latin typeface="Gill Sans MT" panose="020B0502020104020203" pitchFamily="34" charset="0"/>
              </a:rPr>
              <a:t>.</a:t>
            </a:r>
          </a:p>
          <a:p>
            <a:pPr marL="228600" lvl="1">
              <a:spcBef>
                <a:spcPts val="1000"/>
              </a:spcBef>
            </a:pPr>
            <a:r>
              <a:rPr lang="fr-FR" altLang="fr-FR" sz="2200" b="1" i="1" dirty="0">
                <a:latin typeface="Gill Sans MT" panose="020B0502020104020203" pitchFamily="34" charset="0"/>
              </a:rPr>
              <a:t>PL: </a:t>
            </a:r>
            <a:r>
              <a:rPr lang="fr-FR" sz="2200" dirty="0" err="1">
                <a:latin typeface="Gill Sans MT" panose="020B0502020104020203" pitchFamily="34" charset="0"/>
              </a:rPr>
              <a:t>Mycobacterium</a:t>
            </a:r>
            <a:r>
              <a:rPr lang="fr-FR" sz="2200" dirty="0">
                <a:latin typeface="Gill Sans MT" panose="020B0502020104020203" pitchFamily="34" charset="0"/>
              </a:rPr>
              <a:t> </a:t>
            </a:r>
            <a:r>
              <a:rPr lang="fr-FR" sz="2200" dirty="0" err="1">
                <a:latin typeface="Gill Sans MT" panose="020B0502020104020203" pitchFamily="34" charset="0"/>
              </a:rPr>
              <a:t>tuberculosis</a:t>
            </a:r>
            <a:r>
              <a:rPr lang="fr-FR" sz="2200" dirty="0">
                <a:latin typeface="Gill Sans MT" panose="020B0502020104020203" pitchFamily="34" charset="0"/>
              </a:rPr>
              <a:t> </a:t>
            </a:r>
            <a:r>
              <a:rPr lang="fr-FR" sz="2200" dirty="0" smtClean="0">
                <a:latin typeface="Gill Sans MT" panose="020B0502020104020203" pitchFamily="34" charset="0"/>
              </a:rPr>
              <a:t>(</a:t>
            </a:r>
            <a:r>
              <a:rPr lang="fr-FR" sz="2200" dirty="0">
                <a:latin typeface="Gill Sans MT" panose="020B0502020104020203" pitchFamily="34" charset="0"/>
              </a:rPr>
              <a:t>PCR ou </a:t>
            </a:r>
            <a:r>
              <a:rPr lang="fr-FR" sz="2200" dirty="0" smtClean="0">
                <a:latin typeface="Gill Sans MT" panose="020B0502020104020203" pitchFamily="34" charset="0"/>
              </a:rPr>
              <a:t>Culture)</a:t>
            </a:r>
            <a:endParaRPr lang="fr-FR" altLang="fr-FR" sz="2200" dirty="0">
              <a:latin typeface="Gill Sans MT" panose="020B0502020104020203" pitchFamily="34" charset="0"/>
            </a:endParaRPr>
          </a:p>
        </p:txBody>
      </p:sp>
      <p:sp>
        <p:nvSpPr>
          <p:cNvPr id="7" name="Titre 1"/>
          <p:cNvSpPr txBox="1"/>
          <p:nvPr/>
        </p:nvSpPr>
        <p:spPr>
          <a:xfrm>
            <a:off x="0" y="365124"/>
            <a:ext cx="12192000" cy="1325563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   </a:t>
            </a:r>
            <a:r>
              <a:rPr lang="fr-FR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ÉTIOLOGIES  </a:t>
            </a:r>
            <a:endParaRPr lang="fr-F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7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8542" y="1856509"/>
            <a:ext cx="4786836" cy="476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8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77308" y="337126"/>
            <a:ext cx="5763491" cy="6119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 smtClean="0">
                <a:solidFill>
                  <a:srgbClr val="FF0000"/>
                </a:solidFill>
              </a:rPr>
              <a:t>EPAISSISSEMENT MÉNINGÉ</a:t>
            </a:r>
            <a:endParaRPr lang="fr-FR" sz="3600" b="1" dirty="0">
              <a:solidFill>
                <a:srgbClr val="FF0000"/>
              </a:solidFill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 flipH="1">
            <a:off x="2669309" y="1043709"/>
            <a:ext cx="1052948" cy="307109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729672" y="1350818"/>
            <a:ext cx="2641599" cy="6650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rgbClr val="00B0F0"/>
                </a:solidFill>
              </a:rPr>
              <a:t>PACHYMÉNINGÉ</a:t>
            </a:r>
            <a:endParaRPr lang="fr-FR" sz="2800" b="1" dirty="0"/>
          </a:p>
        </p:txBody>
      </p:sp>
      <p:cxnSp>
        <p:nvCxnSpPr>
          <p:cNvPr id="16" name="Connecteur droit avec flèche 15"/>
          <p:cNvCxnSpPr/>
          <p:nvPr/>
        </p:nvCxnSpPr>
        <p:spPr>
          <a:xfrm flipH="1">
            <a:off x="1006764" y="1872671"/>
            <a:ext cx="951344" cy="621147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47782" y="2606962"/>
            <a:ext cx="1717964" cy="81972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B0F0"/>
                </a:solidFill>
              </a:rPr>
              <a:t>Hypotension IC</a:t>
            </a:r>
          </a:p>
          <a:p>
            <a:r>
              <a:rPr lang="fr-FR" b="1" dirty="0" err="1" smtClean="0">
                <a:solidFill>
                  <a:schemeClr val="tx1"/>
                </a:solidFill>
              </a:rPr>
              <a:t>Ep</a:t>
            </a:r>
            <a:r>
              <a:rPr lang="fr-FR" b="1" dirty="0" smtClean="0">
                <a:solidFill>
                  <a:schemeClr val="tx1"/>
                </a:solidFill>
              </a:rPr>
              <a:t> lisse et diffus</a:t>
            </a:r>
          </a:p>
        </p:txBody>
      </p:sp>
      <p:cxnSp>
        <p:nvCxnSpPr>
          <p:cNvPr id="36" name="Connecteur droit 35"/>
          <p:cNvCxnSpPr/>
          <p:nvPr/>
        </p:nvCxnSpPr>
        <p:spPr>
          <a:xfrm flipH="1">
            <a:off x="2050470" y="1872671"/>
            <a:ext cx="1" cy="171103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 flipH="1">
            <a:off x="1006764" y="3583709"/>
            <a:ext cx="1043707" cy="420684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5419" y="4118550"/>
            <a:ext cx="1902689" cy="93287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B0F0"/>
                </a:solidFill>
              </a:rPr>
              <a:t>Métastase durale</a:t>
            </a:r>
          </a:p>
          <a:p>
            <a:pPr algn="ctr"/>
            <a:r>
              <a:rPr lang="fr-FR" b="1" dirty="0" err="1" smtClean="0">
                <a:solidFill>
                  <a:schemeClr val="tx1"/>
                </a:solidFill>
              </a:rPr>
              <a:t>Ep</a:t>
            </a:r>
            <a:r>
              <a:rPr lang="fr-FR" b="1" dirty="0" smtClean="0">
                <a:solidFill>
                  <a:schemeClr val="tx1"/>
                </a:solidFill>
              </a:rPr>
              <a:t> nodulaire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</a:rPr>
              <a:t>Focal/Multifocal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43" name="Connecteur droit avec flèche 42"/>
          <p:cNvCxnSpPr/>
          <p:nvPr/>
        </p:nvCxnSpPr>
        <p:spPr>
          <a:xfrm>
            <a:off x="2050470" y="3583709"/>
            <a:ext cx="1249224" cy="445944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2225963" y="4115951"/>
            <a:ext cx="1902689" cy="119149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B0F0"/>
                </a:solidFill>
              </a:rPr>
              <a:t>Hypertrophie idiopathique</a:t>
            </a:r>
          </a:p>
          <a:p>
            <a:pPr algn="ctr"/>
            <a:r>
              <a:rPr lang="fr-FR" b="1" dirty="0" err="1" smtClean="0">
                <a:solidFill>
                  <a:schemeClr val="tx1"/>
                </a:solidFill>
              </a:rPr>
              <a:t>Ep</a:t>
            </a:r>
            <a:r>
              <a:rPr lang="fr-FR" b="1" dirty="0" smtClean="0">
                <a:solidFill>
                  <a:schemeClr val="tx1"/>
                </a:solidFill>
              </a:rPr>
              <a:t> en masse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</a:rPr>
              <a:t>Localisé/Multiple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48" name="Connecteur droit avec flèche 47"/>
          <p:cNvCxnSpPr/>
          <p:nvPr/>
        </p:nvCxnSpPr>
        <p:spPr>
          <a:xfrm>
            <a:off x="2183246" y="1860549"/>
            <a:ext cx="466435" cy="624609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2235195" y="2585024"/>
            <a:ext cx="1717964" cy="81972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B0F0"/>
                </a:solidFill>
              </a:rPr>
              <a:t>Post chirurgical</a:t>
            </a:r>
          </a:p>
          <a:p>
            <a:pPr algn="ctr"/>
            <a:r>
              <a:rPr lang="fr-FR" b="1" dirty="0" err="1" smtClean="0">
                <a:solidFill>
                  <a:schemeClr val="tx1"/>
                </a:solidFill>
              </a:rPr>
              <a:t>Ep</a:t>
            </a:r>
            <a:r>
              <a:rPr lang="fr-FR" b="1" dirty="0" smtClean="0">
                <a:solidFill>
                  <a:schemeClr val="tx1"/>
                </a:solidFill>
              </a:rPr>
              <a:t> localisé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9243300" y="1350818"/>
            <a:ext cx="2641599" cy="6650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rgbClr val="7030A0"/>
                </a:solidFill>
              </a:rPr>
              <a:t>MIXTE</a:t>
            </a:r>
            <a:endParaRPr lang="fr-FR" sz="2800" b="1" dirty="0">
              <a:solidFill>
                <a:srgbClr val="7030A0"/>
              </a:solidFill>
            </a:endParaRPr>
          </a:p>
        </p:txBody>
      </p:sp>
      <p:cxnSp>
        <p:nvCxnSpPr>
          <p:cNvPr id="53" name="Connecteur droit avec flèche 52"/>
          <p:cNvCxnSpPr/>
          <p:nvPr/>
        </p:nvCxnSpPr>
        <p:spPr>
          <a:xfrm>
            <a:off x="6336145" y="895927"/>
            <a:ext cx="0" cy="554182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/>
          <p:cNvCxnSpPr/>
          <p:nvPr/>
        </p:nvCxnSpPr>
        <p:spPr>
          <a:xfrm flipH="1">
            <a:off x="5477164" y="1887971"/>
            <a:ext cx="831273" cy="567169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4137883" y="2599744"/>
            <a:ext cx="1826493" cy="120448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B050"/>
                </a:solidFill>
              </a:rPr>
              <a:t>Carcinose leptoméningée</a:t>
            </a:r>
          </a:p>
          <a:p>
            <a:pPr algn="ctr"/>
            <a:r>
              <a:rPr lang="fr-FR" b="1" dirty="0" err="1" smtClean="0">
                <a:solidFill>
                  <a:schemeClr val="tx1"/>
                </a:solidFill>
              </a:rPr>
              <a:t>Ep</a:t>
            </a:r>
            <a:r>
              <a:rPr lang="fr-FR" b="1" dirty="0" smtClean="0">
                <a:solidFill>
                  <a:schemeClr val="tx1"/>
                </a:solidFill>
              </a:rPr>
              <a:t> nodulaire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</a:rPr>
              <a:t>Focal/Multifocal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64" name="Connecteur droit avec flèche 63"/>
          <p:cNvCxnSpPr/>
          <p:nvPr/>
        </p:nvCxnSpPr>
        <p:spPr>
          <a:xfrm>
            <a:off x="6645566" y="1872671"/>
            <a:ext cx="660398" cy="612487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6043168" y="2606962"/>
            <a:ext cx="1826493" cy="120448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B050"/>
                </a:solidFill>
              </a:rPr>
              <a:t>Méningite</a:t>
            </a:r>
          </a:p>
        </p:txBody>
      </p:sp>
      <p:cxnSp>
        <p:nvCxnSpPr>
          <p:cNvPr id="70" name="Connecteur droit avec flèche 69"/>
          <p:cNvCxnSpPr/>
          <p:nvPr/>
        </p:nvCxnSpPr>
        <p:spPr>
          <a:xfrm flipH="1">
            <a:off x="5301673" y="3890236"/>
            <a:ext cx="1720276" cy="22831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6009984" y="4221873"/>
            <a:ext cx="1503223" cy="120448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B050"/>
                </a:solidFill>
              </a:rPr>
              <a:t>Fongique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- </a:t>
            </a:r>
            <a:r>
              <a:rPr lang="fr-FR" b="1" dirty="0" err="1" smtClean="0">
                <a:solidFill>
                  <a:schemeClr val="tx1"/>
                </a:solidFill>
              </a:rPr>
              <a:t>Ep</a:t>
            </a:r>
            <a:r>
              <a:rPr lang="fr-FR" b="1" dirty="0" smtClean="0">
                <a:solidFill>
                  <a:schemeClr val="tx1"/>
                </a:solidFill>
              </a:rPr>
              <a:t> variable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- Pseudokyste gélatineux ++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75" name="Connecteur droit avec flèche 74"/>
          <p:cNvCxnSpPr/>
          <p:nvPr/>
        </p:nvCxnSpPr>
        <p:spPr>
          <a:xfrm flipH="1">
            <a:off x="6975765" y="3886917"/>
            <a:ext cx="295568" cy="24433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226788" y="4221876"/>
            <a:ext cx="1667165" cy="120448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B050"/>
                </a:solidFill>
              </a:rPr>
              <a:t>Tuberculeuse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- </a:t>
            </a:r>
            <a:r>
              <a:rPr lang="fr-FR" b="1" dirty="0" err="1" smtClean="0">
                <a:solidFill>
                  <a:schemeClr val="tx1"/>
                </a:solidFill>
              </a:rPr>
              <a:t>Ep</a:t>
            </a:r>
            <a:r>
              <a:rPr lang="fr-FR" b="1" dirty="0" smtClean="0">
                <a:solidFill>
                  <a:schemeClr val="tx1"/>
                </a:solidFill>
              </a:rPr>
              <a:t> nodulaire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Basal et épais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-Tuberculomes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7629239" y="4221874"/>
            <a:ext cx="1727197" cy="120447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B050"/>
                </a:solidFill>
              </a:rPr>
              <a:t>Virale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- </a:t>
            </a:r>
            <a:r>
              <a:rPr lang="fr-FR" b="1" dirty="0" err="1" smtClean="0">
                <a:solidFill>
                  <a:schemeClr val="tx1"/>
                </a:solidFill>
              </a:rPr>
              <a:t>Ep</a:t>
            </a:r>
            <a:r>
              <a:rPr lang="fr-FR" b="1" dirty="0" smtClean="0">
                <a:solidFill>
                  <a:schemeClr val="tx1"/>
                </a:solidFill>
              </a:rPr>
              <a:t> variable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+/- Encéphalite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81" name="Connecteur droit avec flèche 80"/>
          <p:cNvCxnSpPr/>
          <p:nvPr/>
        </p:nvCxnSpPr>
        <p:spPr>
          <a:xfrm>
            <a:off x="7557039" y="3900704"/>
            <a:ext cx="301334" cy="257899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5285514" y="1367418"/>
            <a:ext cx="2641599" cy="6650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rgbClr val="00B050"/>
                </a:solidFill>
              </a:rPr>
              <a:t>LEPTOMÉNINGÉ</a:t>
            </a:r>
            <a:endParaRPr lang="fr-FR" sz="2800" b="1" dirty="0">
              <a:solidFill>
                <a:srgbClr val="00B050"/>
              </a:solidFill>
            </a:endParaRPr>
          </a:p>
        </p:txBody>
      </p:sp>
      <p:cxnSp>
        <p:nvCxnSpPr>
          <p:cNvPr id="84" name="Connecteur droit avec flèche 83"/>
          <p:cNvCxnSpPr/>
          <p:nvPr/>
        </p:nvCxnSpPr>
        <p:spPr>
          <a:xfrm flipH="1">
            <a:off x="8980816" y="1860549"/>
            <a:ext cx="1460895" cy="69244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84"/>
          <p:cNvSpPr/>
          <p:nvPr/>
        </p:nvSpPr>
        <p:spPr>
          <a:xfrm>
            <a:off x="8014842" y="2606962"/>
            <a:ext cx="1634830" cy="142269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7030A0"/>
                </a:solidFill>
              </a:rPr>
              <a:t>Méningite Bactérienne</a:t>
            </a:r>
          </a:p>
          <a:p>
            <a:pPr algn="ctr"/>
            <a:r>
              <a:rPr lang="fr-FR" b="1" dirty="0" err="1">
                <a:solidFill>
                  <a:schemeClr val="tx1"/>
                </a:solidFill>
              </a:rPr>
              <a:t>Ep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dirty="0" smtClean="0">
                <a:solidFill>
                  <a:schemeClr val="tx1"/>
                </a:solidFill>
              </a:rPr>
              <a:t>des citernes de la base et convexité</a:t>
            </a:r>
            <a:endParaRPr lang="fr-FR" b="1" dirty="0" smtClean="0">
              <a:solidFill>
                <a:srgbClr val="7030A0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9716660" y="2610310"/>
            <a:ext cx="1999087" cy="118334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7030A0"/>
                </a:solidFill>
              </a:rPr>
              <a:t>Neurosarcoïdose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- </a:t>
            </a:r>
            <a:r>
              <a:rPr lang="fr-FR" b="1" dirty="0" err="1" smtClean="0">
                <a:solidFill>
                  <a:schemeClr val="tx1"/>
                </a:solidFill>
              </a:rPr>
              <a:t>Ep</a:t>
            </a:r>
            <a:r>
              <a:rPr lang="fr-FR" b="1" dirty="0" smtClean="0">
                <a:solidFill>
                  <a:schemeClr val="tx1"/>
                </a:solidFill>
              </a:rPr>
              <a:t> variable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- Multiple atteintes</a:t>
            </a:r>
            <a:endParaRPr lang="fr-FR" b="1" dirty="0" smtClean="0">
              <a:solidFill>
                <a:srgbClr val="7030A0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10067637" y="4560341"/>
            <a:ext cx="1951756" cy="211628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7030A0"/>
                </a:solidFill>
              </a:rPr>
              <a:t>Méningiome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chemeClr val="tx1"/>
                </a:solidFill>
              </a:rPr>
              <a:t>Masse extra axiale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chemeClr val="tx1"/>
                </a:solidFill>
              </a:rPr>
              <a:t>Rehaussement intense et homogène</a:t>
            </a:r>
            <a:endParaRPr lang="fr-FR" b="1" dirty="0" smtClean="0">
              <a:solidFill>
                <a:srgbClr val="7030A0"/>
              </a:solidFill>
            </a:endParaRPr>
          </a:p>
        </p:txBody>
      </p:sp>
      <p:cxnSp>
        <p:nvCxnSpPr>
          <p:cNvPr id="88" name="Connecteur droit avec flèche 87"/>
          <p:cNvCxnSpPr>
            <a:endCxn id="86" idx="0"/>
          </p:cNvCxnSpPr>
          <p:nvPr/>
        </p:nvCxnSpPr>
        <p:spPr>
          <a:xfrm>
            <a:off x="10703375" y="1867258"/>
            <a:ext cx="12829" cy="74305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11043515" y="1887971"/>
            <a:ext cx="841384" cy="697053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avec flèche 92"/>
          <p:cNvCxnSpPr/>
          <p:nvPr/>
        </p:nvCxnSpPr>
        <p:spPr>
          <a:xfrm flipH="1">
            <a:off x="11804073" y="2552989"/>
            <a:ext cx="58014" cy="198206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avec flèche 97"/>
          <p:cNvCxnSpPr/>
          <p:nvPr/>
        </p:nvCxnSpPr>
        <p:spPr>
          <a:xfrm>
            <a:off x="5285514" y="5532582"/>
            <a:ext cx="1137658" cy="43410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5964376" y="6096757"/>
            <a:ext cx="2464665" cy="57986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 +++</a:t>
            </a:r>
            <a:endParaRPr lang="fr-FR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2" name="Connecteur droit avec flèche 101"/>
          <p:cNvCxnSpPr/>
          <p:nvPr/>
        </p:nvCxnSpPr>
        <p:spPr>
          <a:xfrm>
            <a:off x="6956414" y="5509429"/>
            <a:ext cx="0" cy="547275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avec flèche 103"/>
          <p:cNvCxnSpPr/>
          <p:nvPr/>
        </p:nvCxnSpPr>
        <p:spPr>
          <a:xfrm flipH="1">
            <a:off x="7677013" y="5489624"/>
            <a:ext cx="643798" cy="51125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necteur droit 113"/>
          <p:cNvCxnSpPr/>
          <p:nvPr/>
        </p:nvCxnSpPr>
        <p:spPr>
          <a:xfrm flipH="1">
            <a:off x="9425734" y="4115951"/>
            <a:ext cx="105134" cy="160712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avec flèche 115"/>
          <p:cNvCxnSpPr/>
          <p:nvPr/>
        </p:nvCxnSpPr>
        <p:spPr>
          <a:xfrm flipH="1">
            <a:off x="8333804" y="5687580"/>
            <a:ext cx="1079726" cy="313301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avec flèche 119"/>
          <p:cNvCxnSpPr/>
          <p:nvPr/>
        </p:nvCxnSpPr>
        <p:spPr>
          <a:xfrm>
            <a:off x="8746837" y="871393"/>
            <a:ext cx="1694874" cy="57871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necteur droit avec flèche 125"/>
          <p:cNvCxnSpPr/>
          <p:nvPr/>
        </p:nvCxnSpPr>
        <p:spPr>
          <a:xfrm>
            <a:off x="2050470" y="3583709"/>
            <a:ext cx="87167" cy="2103871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 126"/>
          <p:cNvSpPr/>
          <p:nvPr/>
        </p:nvSpPr>
        <p:spPr>
          <a:xfrm>
            <a:off x="1030733" y="5783066"/>
            <a:ext cx="2131287" cy="95077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B0F0"/>
                </a:solidFill>
              </a:rPr>
              <a:t>Histiocytose à CL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</a:rPr>
              <a:t> </a:t>
            </a:r>
            <a:r>
              <a:rPr lang="fr-FR" b="1" dirty="0" err="1" smtClean="0">
                <a:solidFill>
                  <a:schemeClr val="tx1"/>
                </a:solidFill>
              </a:rPr>
              <a:t>Ep</a:t>
            </a:r>
            <a:r>
              <a:rPr lang="fr-FR" b="1" dirty="0" smtClean="0">
                <a:solidFill>
                  <a:schemeClr val="tx1"/>
                </a:solidFill>
              </a:rPr>
              <a:t> masse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</a:rPr>
              <a:t>Diabète insipide +++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44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</Words>
  <Application>Microsoft Office PowerPoint</Application>
  <PresentationFormat>Grand écran</PresentationFormat>
  <Paragraphs>66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Gill Sans MT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Compte Microsoft</dc:creator>
  <cp:lastModifiedBy>Compte Microsoft</cp:lastModifiedBy>
  <cp:revision>1</cp:revision>
  <dcterms:created xsi:type="dcterms:W3CDTF">2026-02-24T17:36:58Z</dcterms:created>
  <dcterms:modified xsi:type="dcterms:W3CDTF">2026-02-24T17:37:26Z</dcterms:modified>
</cp:coreProperties>
</file>