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fr-BF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62"/>
  </p:normalViewPr>
  <p:slideViewPr>
    <p:cSldViewPr snapToGrid="0">
      <p:cViewPr varScale="1">
        <p:scale>
          <a:sx n="99" d="100"/>
          <a:sy n="99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507E1-E6F7-214A-B13A-BAFA53D6E08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193F4-D4D3-774E-A051-EF9705B9B4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060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F3223E-D1C8-02A6-2B65-84B6F2A2D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70CB18-9472-7BC9-2424-109D804DE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43C0F9-F96D-A911-6A8B-2661388D5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2E93-2D4E-8C44-A12F-502779587B04}" type="datetime1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1D9DC5-C629-9A55-D37C-F48D40CA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DB9BE3-52D5-AB07-B53E-9938259A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73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B5EE8-4641-75B5-1E29-80CC4349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02D16F-E26E-B60C-9B66-234A47E70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EDD0B-12EE-5876-04CB-621F5E25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2C133-8057-C34C-984F-FCA59AC7DF05}" type="datetime1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316213-0F72-CBE2-09A5-05D3B9181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A9F331-A1EA-FBA3-BD96-40D830471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481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1B7EE4-E202-3F07-0684-4B081383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5A7BD4-4AD7-6F93-15C0-4F59F72DE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ED0E0A-7318-4672-1BE1-1EDCB4FD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E1385-F914-B84C-AAD5-676DB6B97122}" type="datetime1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289CEB-A305-6F53-E768-66E9BFDB5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617671-2877-3CD9-C3AE-56DDEDBAE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51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2DED06-48FA-CF17-5979-A249F0B2E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0FDAC3-1C32-CF44-BD79-6494C512C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789041-4FD4-50B7-1FD4-1567A340D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CC0E4-4790-0FA4-9A22-A492A950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46557-0BE0-BD43-BFD4-1D446C8BB39E}" type="datetime1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162FC6-FB5C-9DF5-BE82-1672A9998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E0F8C7-AA76-3F95-A066-808A1D03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479F4-3714-788A-2BA2-365142722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7F2153-17F2-58B6-903B-E71481E82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8CBFCF-2592-03A8-7D25-D8CC30FCA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5F86E6-8686-3F30-1ED5-FC7E3B5CC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5D16D9C-967A-2CFE-6074-04E06A4765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B97BAB6-31BA-EFEE-694F-C2AB83460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3D951-3540-624C-ADEF-6E88BD4C3133}" type="datetime1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83B8C8-67F3-95BB-7CA5-0E190087D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C20CA0-A7C7-5B4D-B323-00649D49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2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CF6F6-9022-801D-2098-FC282E7CE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A391FB-D94D-9EE0-8D43-583253C4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F11D4-0735-A646-8CB9-30AAF9D7E771}" type="datetime1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D30D5F-5E08-4587-B8B7-52DFAAC9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CA8F4E2-C4F8-6CF5-88D3-E58ACE701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1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2D2B9E-381B-059A-50C5-39146D1E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7EBC3-4569-E944-B59B-D5CD3D427B66}" type="datetime1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E8758FF-5F84-E1D9-ED8E-0DBAD24A0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3E4DA4-4143-8F13-DBB0-6F1CEFB8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92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772446-F09C-023A-9A95-EC2DE42B5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5B2917-F602-5018-6872-8E2B2B8E7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C7672A-5446-D5D4-EA24-1717DB7A6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30CB3C-6FC3-0E89-F3F7-22EBB7150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51326-09B0-9B4E-BAB2-24E427EEAAC6}" type="datetime1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9511A4-60A3-9155-F9F1-B02F8F1C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3BB34E-FC1A-E777-D37E-70CD35CE2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43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FD9EFB-EEFF-A6C5-2397-C2D74D4D4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63DA2CF-493E-4768-D678-01BFED7B5B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55076F-6D09-5D4C-4528-3FAEDD31D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3817C4-B746-BFB1-F49B-A874D24B4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C52D-0ED5-9442-96D1-B844057A41C0}" type="datetime1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6DBC9E-F8E9-1D5A-4B97-8BB1EC7E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9205B4-82CC-35E0-8A86-80A30F215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73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B74E5C-740F-2F9F-CC6F-1BB97DBC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2B5DE1-FA5F-F62B-BA2F-E97223FD2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80B7B4-3786-938C-259B-C08A8DBA6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BC565-58AD-7D43-8736-0760C67910EB}" type="datetime1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0C585F-B42B-F738-5CCF-B56C683FA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63EC8E-6AD3-907B-80FD-1D9CDBDDA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9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8AE37A-EE1E-3057-4FCE-5395669CAE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E5598B-9D48-30D8-44FD-A0A4414F8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233F69-DFA6-19B2-BCDF-31CEAC8EC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17514-8F5F-0942-995F-2DEB9B3B77B2}" type="datetime1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85B3F9-BBC6-42E5-6087-D11AA6B77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6B5AA2-3AFB-0110-2562-1CF95734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A5A82FC-4725-C7B5-9539-B7151418F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4FC797-DCBE-D53E-4D4A-DDD647CE3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EB1E4-A221-CFB4-A705-0B987C79B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2FDD1-0BD8-D24C-AED6-75BF317BF498}" type="datetime1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B18A4D-90AC-09C2-B826-A664021B7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D7F31D-26F9-F97A-3255-61FBAEA31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4BF4B-D4B5-8144-AE89-B917D17591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01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BF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B78CF-D85D-0A5B-9675-ADFCC5307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2434" y="2266681"/>
            <a:ext cx="9225566" cy="2292440"/>
          </a:xfrm>
        </p:spPr>
        <p:txBody>
          <a:bodyPr>
            <a:noAutofit/>
          </a:bodyPr>
          <a:lstStyle/>
          <a:p>
            <a:r>
              <a:rPr lang="fr-FR" sz="4400" b="1" kern="0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</a:t>
            </a:r>
            <a:r>
              <a:rPr lang="fr-BF" sz="4400" b="1" kern="0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es niveaux de reférence diagnostique (</a:t>
            </a:r>
            <a:r>
              <a:rPr lang="fr-FR" sz="4400" b="1" kern="0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NRD</a:t>
            </a:r>
            <a:r>
              <a:rPr lang="fr-BF" sz="4400" b="1" kern="0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 en mammographie de depistage au </a:t>
            </a:r>
            <a:r>
              <a:rPr lang="fr-FR" sz="4400" b="1" kern="0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CHU B</a:t>
            </a:r>
            <a:r>
              <a:rPr lang="fr-BF" sz="4400" b="1" kern="0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ogodogo en 2024</a:t>
            </a:r>
            <a:r>
              <a:rPr lang="fr-BF" sz="4400" dirty="0">
                <a:solidFill>
                  <a:srgbClr val="0432FF"/>
                </a:solidFill>
                <a:effectLst/>
              </a:rPr>
              <a:t> </a:t>
            </a:r>
            <a:endParaRPr lang="fr-FR" sz="4400" dirty="0">
              <a:solidFill>
                <a:srgbClr val="0432FF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ABC028-EDF2-3961-742B-B7A9E094D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37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F2F56-3EFC-87CB-EE84-129D0DC6F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432FF"/>
                </a:solidFill>
              </a:rPr>
              <a:t>Introduction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F6523-7DE3-C9F9-BF5C-57B142851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F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L'utilisation des rayonnements ionisants en médecine connaît une croissance continue, représentant la principale source d'exposition artificielle pour la population mondiale. </a:t>
            </a:r>
          </a:p>
          <a:p>
            <a:r>
              <a:rPr lang="fr-BF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Pour cela le concept de Niveaux de Référence Diagnostiques (NRD) qui est un outil d’optimisation des doses a été mis en place. </a:t>
            </a:r>
          </a:p>
          <a:p>
            <a:r>
              <a:rPr lang="fr-BF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 but de cette étude </a:t>
            </a:r>
            <a:r>
              <a:rPr lang="fr-FR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était de  définir </a:t>
            </a:r>
            <a:r>
              <a:rPr lang="fr-BF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les NRD locaux en mammographie de dépistage au service d’imagerie médicale et de radiologie interventionnelle du CHU-B.                        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973EDE-9336-3428-C239-84AA85BCC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08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6">
            <a:extLst>
              <a:ext uri="{FF2B5EF4-FFF2-40B4-BE49-F238E27FC236}">
                <a16:creationId xmlns:a16="http://schemas.microsoft.com/office/drawing/2014/main" id="{ABC23F93-556B-3CD1-1223-1E3CE0916F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79926" y="4643408"/>
            <a:ext cx="615870" cy="10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AutoShape 8">
            <a:extLst>
              <a:ext uri="{FF2B5EF4-FFF2-40B4-BE49-F238E27FC236}">
                <a16:creationId xmlns:a16="http://schemas.microsoft.com/office/drawing/2014/main" id="{1BF8AE14-4433-24FC-24CF-E89CC9F644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68459" y="4236906"/>
            <a:ext cx="4572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8DC23B1-78CE-8586-68BE-3C172FD24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043107"/>
              </p:ext>
            </p:extLst>
          </p:nvPr>
        </p:nvGraphicFramePr>
        <p:xfrm>
          <a:off x="579549" y="772732"/>
          <a:ext cx="10573554" cy="594377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615694">
                  <a:extLst>
                    <a:ext uri="{9D8B030D-6E8A-4147-A177-3AD203B41FA5}">
                      <a16:colId xmlns:a16="http://schemas.microsoft.com/office/drawing/2014/main" val="3576901517"/>
                    </a:ext>
                  </a:extLst>
                </a:gridCol>
                <a:gridCol w="1596663">
                  <a:extLst>
                    <a:ext uri="{9D8B030D-6E8A-4147-A177-3AD203B41FA5}">
                      <a16:colId xmlns:a16="http://schemas.microsoft.com/office/drawing/2014/main" val="4124923376"/>
                    </a:ext>
                  </a:extLst>
                </a:gridCol>
                <a:gridCol w="1807544">
                  <a:extLst>
                    <a:ext uri="{9D8B030D-6E8A-4147-A177-3AD203B41FA5}">
                      <a16:colId xmlns:a16="http://schemas.microsoft.com/office/drawing/2014/main" val="3092011429"/>
                    </a:ext>
                  </a:extLst>
                </a:gridCol>
                <a:gridCol w="1168723">
                  <a:extLst>
                    <a:ext uri="{9D8B030D-6E8A-4147-A177-3AD203B41FA5}">
                      <a16:colId xmlns:a16="http://schemas.microsoft.com/office/drawing/2014/main" val="4108606105"/>
                    </a:ext>
                  </a:extLst>
                </a:gridCol>
                <a:gridCol w="1384930">
                  <a:extLst>
                    <a:ext uri="{9D8B030D-6E8A-4147-A177-3AD203B41FA5}">
                      <a16:colId xmlns:a16="http://schemas.microsoft.com/office/drawing/2014/main" val="282040235"/>
                    </a:ext>
                  </a:extLst>
                </a:gridCol>
              </a:tblGrid>
              <a:tr h="608842">
                <a:tc>
                  <a:txBody>
                    <a:bodyPr/>
                    <a:lstStyle/>
                    <a:p>
                      <a:r>
                        <a:rPr lang="fr-FR" dirty="0"/>
                        <a:t>Variables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Sein droit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Sein gauche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48696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40055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r>
                        <a:rPr lang="fr-FR" b="1" dirty="0"/>
                        <a:t>Tension 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350318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r>
                        <a:rPr lang="fr-FR" dirty="0"/>
                        <a:t>25-30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246077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r>
                        <a:rPr lang="fr-FR" dirty="0"/>
                        <a:t>31-35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9939"/>
                  </a:ext>
                </a:extLst>
              </a:tr>
              <a:tr h="379009">
                <a:tc>
                  <a:txBody>
                    <a:bodyPr/>
                    <a:lstStyle/>
                    <a:p>
                      <a:r>
                        <a:rPr lang="fr-FR" b="1" dirty="0"/>
                        <a:t>Intensité du courant en </a:t>
                      </a:r>
                      <a:r>
                        <a:rPr lang="fr-FR" b="1" dirty="0" err="1"/>
                        <a:t>MAs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977252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r>
                        <a:rPr lang="fr-FR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4092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r>
                        <a:rPr lang="fr-FR" dirty="0"/>
                        <a:t>150-250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820609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r>
                        <a:rPr lang="fr-FR" dirty="0"/>
                        <a:t>&gt;250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203579"/>
                  </a:ext>
                </a:extLst>
              </a:tr>
              <a:tr h="483626">
                <a:tc>
                  <a:txBody>
                    <a:bodyPr/>
                    <a:lstStyle/>
                    <a:p>
                      <a:r>
                        <a:rPr lang="fr-FR" b="1" dirty="0"/>
                        <a:t>Épaisseur du sein comprimé en 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06896"/>
                  </a:ext>
                </a:extLst>
              </a:tr>
              <a:tr h="347909">
                <a:tc>
                  <a:txBody>
                    <a:bodyPr/>
                    <a:lstStyle/>
                    <a:p>
                      <a:r>
                        <a:rPr lang="fr-FR" dirty="0"/>
                        <a:t>20-50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89958"/>
                  </a:ext>
                </a:extLst>
              </a:tr>
              <a:tr h="377069">
                <a:tc>
                  <a:txBody>
                    <a:bodyPr/>
                    <a:lstStyle/>
                    <a:p>
                      <a:r>
                        <a:rPr lang="fr-FR" dirty="0"/>
                        <a:t>50-80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757017"/>
                  </a:ext>
                </a:extLst>
              </a:tr>
              <a:tr h="383776">
                <a:tc>
                  <a:txBody>
                    <a:bodyPr/>
                    <a:lstStyle/>
                    <a:p>
                      <a:r>
                        <a:rPr lang="fr-FR" b="1" dirty="0"/>
                        <a:t>Force de compression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55112"/>
                  </a:ext>
                </a:extLst>
              </a:tr>
              <a:tr h="377069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dirty="0"/>
                        <a:t>100-150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060768"/>
                  </a:ext>
                </a:extLst>
              </a:tr>
              <a:tr h="377069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fr-FR" dirty="0"/>
                        <a:t>150-200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030314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31F56D26-FBBE-A410-AF81-D581033FA794}"/>
              </a:ext>
            </a:extLst>
          </p:cNvPr>
          <p:cNvSpPr txBox="1"/>
          <p:nvPr/>
        </p:nvSpPr>
        <p:spPr>
          <a:xfrm>
            <a:off x="257576" y="103031"/>
            <a:ext cx="11745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432FF"/>
                </a:solidFill>
              </a:rPr>
              <a:t>Paramètres d’acquisition de la mammographie par sein et par incidence chez les femmes ayant réalisé la mammographie 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65322538-25DB-646C-320B-A0543D20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140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6B41BDE-6D5D-D7D9-4474-DE7D0E534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38" y="418515"/>
            <a:ext cx="5672070" cy="39999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0AF76A-CB8D-BC1D-26B9-E36C34E7CEC9}"/>
              </a:ext>
            </a:extLst>
          </p:cNvPr>
          <p:cNvSpPr txBox="1"/>
          <p:nvPr/>
        </p:nvSpPr>
        <p:spPr>
          <a:xfrm>
            <a:off x="373487" y="4610637"/>
            <a:ext cx="4314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Nuage de points des DGM du sein droit en incidence </a:t>
            </a:r>
            <a:r>
              <a:rPr lang="fr-FR" sz="18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craniocaudale</a:t>
            </a:r>
            <a:endParaRPr lang="fr-FR" sz="1800" i="1" dirty="0">
              <a:solidFill>
                <a:srgbClr val="1F497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55C929-101D-65B3-3038-AFA57DE4C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18516"/>
            <a:ext cx="5427372" cy="399999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E149FC4-8824-B904-535A-C2ABF8AF91F3}"/>
              </a:ext>
            </a:extLst>
          </p:cNvPr>
          <p:cNvSpPr txBox="1"/>
          <p:nvPr/>
        </p:nvSpPr>
        <p:spPr>
          <a:xfrm>
            <a:off x="6096000" y="4687910"/>
            <a:ext cx="5185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Nuage de points des DGM du sein droit en incidence oblique externe</a:t>
            </a:r>
            <a:endParaRPr lang="fr-FR" sz="1800" i="1" dirty="0">
              <a:solidFill>
                <a:srgbClr val="1F497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FCFFB5-977E-589A-E900-04C580CF818A}"/>
              </a:ext>
            </a:extLst>
          </p:cNvPr>
          <p:cNvSpPr txBox="1"/>
          <p:nvPr/>
        </p:nvSpPr>
        <p:spPr>
          <a:xfrm>
            <a:off x="566670" y="5782614"/>
            <a:ext cx="10956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432FF"/>
                </a:solidFill>
              </a:rPr>
              <a:t>Répartition des doses glandulaires moyennes du sein droit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619D90-3B83-DF98-7912-732765BB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5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78C05D-CC44-02D6-5560-5FE32F846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42" y="545104"/>
            <a:ext cx="5740758" cy="375643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2592D72-F390-2548-878F-FFEEFF21C01F}"/>
              </a:ext>
            </a:extLst>
          </p:cNvPr>
          <p:cNvSpPr txBox="1"/>
          <p:nvPr/>
        </p:nvSpPr>
        <p:spPr>
          <a:xfrm>
            <a:off x="575256" y="4477782"/>
            <a:ext cx="5825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Nuage de points des DGM du sein gauche en incidence </a:t>
            </a:r>
            <a:r>
              <a:rPr lang="fr-FR" sz="18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craniocaudale</a:t>
            </a:r>
            <a:endParaRPr lang="fr-FR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4BF34C-33AE-45A6-4061-FE549F531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082" y="545104"/>
            <a:ext cx="5607676" cy="36928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A5200E-9262-6011-85B2-71AAFA7CFF3B}"/>
              </a:ext>
            </a:extLst>
          </p:cNvPr>
          <p:cNvSpPr txBox="1"/>
          <p:nvPr/>
        </p:nvSpPr>
        <p:spPr>
          <a:xfrm>
            <a:off x="6400800" y="4301544"/>
            <a:ext cx="5215944" cy="873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fr-FR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Nuage de points des DGM du sein gauche en incidence oblique externe</a:t>
            </a:r>
            <a:endParaRPr lang="fr-FR" sz="1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078775-C9D3-13F1-56AA-FD8877DB039B}"/>
              </a:ext>
            </a:extLst>
          </p:cNvPr>
          <p:cNvSpPr txBox="1"/>
          <p:nvPr/>
        </p:nvSpPr>
        <p:spPr>
          <a:xfrm>
            <a:off x="1081825" y="5640946"/>
            <a:ext cx="9607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0432FF"/>
                </a:solidFill>
              </a:rPr>
              <a:t>Répartition des doses glandulaires moyennes du sein droit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A69CBD-8EEF-B1AC-0284-D3A6D561F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4BF4B-D4B5-8144-AE89-B917D175918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5677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248</Words>
  <Application>Microsoft Macintosh PowerPoint</Application>
  <PresentationFormat>Grand écran</PresentationFormat>
  <Paragraphs>73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Thème Office</vt:lpstr>
      <vt:lpstr>Les niveaux de reférence diagnostique (NRD) en mammographie de depistage au CHU Bogodogo en 2024 </vt:lpstr>
      <vt:lpstr>Introduction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niveaux de reférence diagnostique (NRD) en mammographie de depistage au CHU Bogodogo en 2024 </dc:title>
  <dc:creator>Microsoft Office User</dc:creator>
  <cp:lastModifiedBy>Microsoft Office User</cp:lastModifiedBy>
  <cp:revision>2</cp:revision>
  <dcterms:created xsi:type="dcterms:W3CDTF">2026-02-27T19:57:20Z</dcterms:created>
  <dcterms:modified xsi:type="dcterms:W3CDTF">2026-02-28T13:30:07Z</dcterms:modified>
</cp:coreProperties>
</file>