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2" r:id="rId2"/>
    <p:sldId id="277" r:id="rId3"/>
    <p:sldId id="278" r:id="rId4"/>
    <p:sldId id="328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88383-A465-4658-AA9B-7FD86E8A05EB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AA3DE-DE56-4A54-B115-5818007C73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112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F9C4D-C6FF-46D9-AB7C-10762B3CBAF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623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F9C4D-C6FF-46D9-AB7C-10762B3CBAF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2309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F9C4D-C6FF-46D9-AB7C-10762B3CBAF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66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2F9C4D-C6FF-46D9-AB7C-10762B3CBAF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1731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B6041C-B2DB-8583-AA17-3022A27B4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B70B5A5-5A03-363C-0111-B1D23282E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739163-5BC2-EF8F-EE95-F4882B4F4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F7F446-A0A9-67DE-3F6B-A9A2C4FB1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F22A1B-A7CE-B799-EFFB-21B7F4BE1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2554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40CF7A-8883-134E-40D1-21B6D2D16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B4E590-F01E-D9FF-76B1-18247263A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33D1CF-5239-B1B0-0D05-BB884795C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9658A4-7E8D-ECFA-614E-E2AF808B8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990DFA-90C6-EC8A-6836-D5AB04E78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555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CDCE6-04BE-5E31-653E-F637F50DB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A0A9B79-27F7-29F0-FBA0-0FE799C08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28D09E-51F4-56E0-2A17-F13BA4E8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45A723-55EA-84D4-B197-39998882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C31A4C-1A2F-B6FC-CBF8-34DB7D9A1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186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F212FA-3BAC-D9C2-D257-19115D72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267E1D-4B1D-D025-FFC4-B25832121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15B9346-32D5-DA82-97BA-B4448FAF9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4B685D-78BD-9599-7468-6498032BE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1AE6D7C-D4C5-4F11-62E0-0FCD04AB8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869D49C-7F7D-21AB-5948-8EFEF3B71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457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0880B2-4416-B6CB-ADEB-AC0FA40D1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A68F2B-6A5B-F21E-B717-A68D52278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69C7B9-D102-AB6E-78CD-74429E6A7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3BC873-60A7-E499-19B5-C9DE48CE3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27E361-C762-4A6A-098F-6454801AA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ED382A3-145E-A3B6-DE48-4C64E8F2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D38719-008A-52F5-0B27-50421560B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4A7C6CC-7D8B-E3E1-3034-89CE0BFB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910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FD183C-8EE3-8A71-384B-BBD89420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FBA4AFD-0221-1738-C371-D8AC8B01E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E601F47-A587-9969-B59E-3D8787C4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B2347A-79F3-3689-5724-FAA116095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307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A9B1C74-E5FE-F3BC-BB6F-B3A89E178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07014C6-FF26-2BC1-482B-DEE218D27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553C95A-468B-5B71-BAC9-3E36DACF6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790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3058AB-6186-21F4-FAA2-749936D83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4FBB00-1277-2DC7-F89B-3D8DC401D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019E12A-C098-3832-900F-5EB64693F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D96A88-4A58-495E-B48E-DEB50477B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6B97401-A310-1C79-0EA9-56FB28C9D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DC6AC4-8A6B-6188-222B-AE64C25D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499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D3E0FE-2E59-CBE2-589B-726855BC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4A5F316-F2CD-B4AF-9A90-A8C763199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67B659-4C57-F28B-DBAB-B050484F8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F6B7D6-A348-F2F0-71E0-3EC4FB363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EC8CBC-24EE-3A27-09AE-25407B0E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E752F9-0F31-8CC2-A10D-F4C41EF7E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94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6E48B3-58DA-67A6-BF2D-1E220F9B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66B1636-309B-58AE-C9CE-89AFF8E5F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2424AF-27E3-2A85-44C7-08BE2076D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2194DB-CCB5-8F6F-D76F-D0DB2FFC3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CE292C-CC0D-FB8B-F774-CF2184F2A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93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BEEBAB-E5A3-46B4-DDE3-9DFF6491D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6B1F77-47DE-24D2-D5AE-31ABF2F53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FC6164-CA44-D9D0-2B5F-4D2F3D89A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FF0612-F6ED-0E1D-7B6A-3072DB1DA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ED6CFC-6767-DC36-48FC-FA45B505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43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52A5100-B769-12A2-8D89-9474357A3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8A733-1CBD-A7F7-F6E7-DD0816484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DD7CB0-4E36-8B4E-277B-F456E214C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F0B3F6-2E25-4B92-AA8D-7BC8BAB47C5D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615B6E-BF0F-99AF-6C2E-05647AC32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661167-3C92-24C2-0B6D-25721BD6E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847CD-ECA1-4107-83B2-3AC7CA14032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98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28131" y="363323"/>
            <a:ext cx="10135738" cy="769441"/>
          </a:xfrm>
          <a:prstGeom prst="rect">
            <a:avLst/>
          </a:prstGeom>
          <a:solidFill>
            <a:srgbClr val="2E75B6"/>
          </a:solidFill>
          <a:ln w="38100">
            <a:solidFill>
              <a:srgbClr val="2E75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CLASSIFICATION </a:t>
            </a:r>
            <a:endParaRPr lang="fr-FR" sz="32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838200" y="1419366"/>
            <a:ext cx="10325669" cy="50223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2400" dirty="0"/>
              <a:t>Selon la classification OMS 2020 :</a:t>
            </a:r>
          </a:p>
          <a:p>
            <a:pPr lvl="1">
              <a:lnSpc>
                <a:spcPct val="100000"/>
              </a:lnSpc>
            </a:pPr>
            <a:r>
              <a:rPr lang="fr-FR" dirty="0"/>
              <a:t>Tumeurs intermédiaires à malignité locale (tumeur infiltrante, invasive), sans potentiel métastatique.</a:t>
            </a:r>
          </a:p>
          <a:p>
            <a:pPr>
              <a:lnSpc>
                <a:spcPct val="100000"/>
              </a:lnSpc>
            </a:pPr>
            <a:r>
              <a:rPr lang="fr-FR" sz="2400" dirty="0"/>
              <a:t>Selon la localisation: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Tumeurs </a:t>
            </a:r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desmoïdes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 intra-abdominales (10%);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Tumeurs </a:t>
            </a:r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desmoïdes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 de la paroi abdominale (45%);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Tumeurs </a:t>
            </a:r>
            <a:r>
              <a:rPr lang="fr-FR" b="1" dirty="0" err="1">
                <a:solidFill>
                  <a:schemeClr val="accent1">
                    <a:lumMod val="50000"/>
                  </a:schemeClr>
                </a:solidFill>
              </a:rPr>
              <a:t>desmoïdes</a:t>
            </a:r>
            <a:r>
              <a:rPr lang="fr-FR" b="1" dirty="0">
                <a:solidFill>
                  <a:schemeClr val="accent1">
                    <a:lumMod val="50000"/>
                  </a:schemeClr>
                </a:solidFill>
              </a:rPr>
              <a:t> extra-abdominales (45%) :</a:t>
            </a:r>
          </a:p>
          <a:p>
            <a:pPr marL="1371600" lvl="3" indent="0">
              <a:lnSpc>
                <a:spcPct val="100000"/>
              </a:lnSpc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</a:rPr>
              <a:t>		Epaule et membres supérieurs </a:t>
            </a:r>
          </a:p>
          <a:p>
            <a:pPr marL="1371600" lvl="3" indent="0">
              <a:lnSpc>
                <a:spcPct val="100000"/>
              </a:lnSpc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</a:rPr>
              <a:t>		Fesses et membres inférieurs</a:t>
            </a:r>
          </a:p>
          <a:p>
            <a:pPr marL="1371600" lvl="3" indent="0">
              <a:lnSpc>
                <a:spcPct val="100000"/>
              </a:lnSpc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</a:rPr>
              <a:t>		Paroi thoracique</a:t>
            </a:r>
          </a:p>
          <a:p>
            <a:pPr marL="1371600" lvl="3" indent="0">
              <a:lnSpc>
                <a:spcPct val="100000"/>
              </a:lnSpc>
              <a:buNone/>
            </a:pPr>
            <a:r>
              <a:rPr lang="fr-FR" sz="2400" dirty="0">
                <a:solidFill>
                  <a:schemeClr val="accent1">
                    <a:lumMod val="50000"/>
                  </a:schemeClr>
                </a:solidFill>
              </a:rPr>
              <a:t>		Tête et cou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2A66631-C88F-5AEA-AB34-7F2A057AF83D}"/>
              </a:ext>
            </a:extLst>
          </p:cNvPr>
          <p:cNvSpPr/>
          <p:nvPr/>
        </p:nvSpPr>
        <p:spPr>
          <a:xfrm>
            <a:off x="1028131" y="3579222"/>
            <a:ext cx="7093131" cy="26125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E141A7-9A79-5225-56B3-AFE6977B7010}"/>
              </a:ext>
            </a:extLst>
          </p:cNvPr>
          <p:cNvSpPr/>
          <p:nvPr/>
        </p:nvSpPr>
        <p:spPr>
          <a:xfrm>
            <a:off x="8103325" y="4558935"/>
            <a:ext cx="3200400" cy="65314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</a:rPr>
              <a:t>Pariétale</a:t>
            </a:r>
          </a:p>
        </p:txBody>
      </p:sp>
    </p:spTree>
    <p:extLst>
      <p:ext uri="{BB962C8B-B14F-4D97-AF65-F5344CB8AC3E}">
        <p14:creationId xmlns:p14="http://schemas.microsoft.com/office/powerpoint/2010/main" val="2755011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897642" y="1848820"/>
            <a:ext cx="10799777" cy="481661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fr-FR" sz="2400" dirty="0"/>
              <a:t>Masse hétérogène;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Hypersignal T2.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 err="1"/>
              <a:t>Isosignal</a:t>
            </a:r>
            <a:r>
              <a:rPr lang="fr-FR" dirty="0"/>
              <a:t> T1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Aspect effilé de la lésion s'étendant le long des plans musculo-aponévrotiques : </a:t>
            </a:r>
            <a:r>
              <a:rPr lang="fr-FR" b="1" dirty="0"/>
              <a:t>« Flame </a:t>
            </a:r>
            <a:r>
              <a:rPr lang="fr-FR" b="1" dirty="0" err="1"/>
              <a:t>sign</a:t>
            </a:r>
            <a:r>
              <a:rPr lang="fr-FR" b="1" dirty="0"/>
              <a:t> ».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Bandes de stroma </a:t>
            </a:r>
            <a:r>
              <a:rPr lang="fr-FR" dirty="0" err="1"/>
              <a:t>collagéneux</a:t>
            </a:r>
            <a:r>
              <a:rPr lang="fr-FR" dirty="0"/>
              <a:t> (60 - 90 %): </a:t>
            </a:r>
            <a:r>
              <a:rPr lang="fr-FR" b="1" dirty="0"/>
              <a:t>« band </a:t>
            </a:r>
            <a:r>
              <a:rPr lang="fr-FR" b="1" dirty="0" err="1"/>
              <a:t>sign</a:t>
            </a:r>
            <a:r>
              <a:rPr lang="fr-FR" b="1" dirty="0"/>
              <a:t> ».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fr-FR" dirty="0"/>
              <a:t>Liseré graisseux entourant la lésion : </a:t>
            </a:r>
            <a:r>
              <a:rPr lang="fr-FR" b="1" dirty="0"/>
              <a:t>« Split fat </a:t>
            </a:r>
            <a:r>
              <a:rPr lang="fr-FR" b="1" dirty="0" err="1"/>
              <a:t>sign</a:t>
            </a:r>
            <a:r>
              <a:rPr lang="fr-FR" b="1" dirty="0"/>
              <a:t> ».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2400" dirty="0"/>
              <a:t>ADC élevé &gt; sarcome des tissus mous.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fr-FR" sz="2400" dirty="0"/>
              <a:t>Nécrose exceptionnelle.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02C945-100F-2332-CF2B-36B6DA0F527D}"/>
              </a:ext>
            </a:extLst>
          </p:cNvPr>
          <p:cNvSpPr txBox="1"/>
          <p:nvPr/>
        </p:nvSpPr>
        <p:spPr>
          <a:xfrm>
            <a:off x="1028131" y="363323"/>
            <a:ext cx="10135738" cy="769441"/>
          </a:xfrm>
          <a:prstGeom prst="rect">
            <a:avLst/>
          </a:prstGeom>
          <a:solidFill>
            <a:srgbClr val="2E75B6"/>
          </a:solidFill>
          <a:ln w="38100">
            <a:solidFill>
              <a:srgbClr val="2E75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IRM</a:t>
            </a:r>
            <a:endParaRPr lang="fr-FR" sz="3200" b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7F5D39-42C9-C720-4DD5-E6C63DBC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3601" y="1404317"/>
            <a:ext cx="5390757" cy="199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55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312" y="1334585"/>
            <a:ext cx="5286659" cy="527045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225516" y="3131326"/>
            <a:ext cx="4083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« Flame </a:t>
            </a:r>
            <a:r>
              <a:rPr lang="fr-FR" sz="2400" b="1" dirty="0" err="1"/>
              <a:t>sign</a:t>
            </a:r>
            <a:r>
              <a:rPr lang="fr-FR" sz="2400" b="1" dirty="0"/>
              <a:t> »: flèche</a:t>
            </a:r>
          </a:p>
          <a:p>
            <a:r>
              <a:rPr lang="fr-FR" sz="2400" b="1" dirty="0"/>
              <a:t>« Band </a:t>
            </a:r>
            <a:r>
              <a:rPr lang="fr-FR" sz="2400" b="1" dirty="0" err="1"/>
              <a:t>sign</a:t>
            </a:r>
            <a:r>
              <a:rPr lang="fr-FR" sz="2400" b="1" dirty="0"/>
              <a:t> » : tête de flèche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4899A1-47B4-1959-D980-5F7FF457299F}"/>
              </a:ext>
            </a:extLst>
          </p:cNvPr>
          <p:cNvSpPr txBox="1"/>
          <p:nvPr/>
        </p:nvSpPr>
        <p:spPr>
          <a:xfrm>
            <a:off x="1028131" y="363323"/>
            <a:ext cx="10135738" cy="769441"/>
          </a:xfrm>
          <a:prstGeom prst="rect">
            <a:avLst/>
          </a:prstGeom>
          <a:solidFill>
            <a:srgbClr val="2E75B6"/>
          </a:solidFill>
          <a:ln w="38100">
            <a:solidFill>
              <a:srgbClr val="2E75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IRM</a:t>
            </a:r>
            <a:endParaRPr lang="fr-F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26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966A9CB-5314-0940-BBA5-B1A69186C0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347"/>
          <a:stretch>
            <a:fillRect/>
          </a:stretch>
        </p:blipFill>
        <p:spPr>
          <a:xfrm>
            <a:off x="7991908" y="1037297"/>
            <a:ext cx="3769552" cy="38227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6D8C93C-9547-C64F-A375-7F695790040F}"/>
              </a:ext>
            </a:extLst>
          </p:cNvPr>
          <p:cNvSpPr/>
          <p:nvPr/>
        </p:nvSpPr>
        <p:spPr>
          <a:xfrm>
            <a:off x="300404" y="1048727"/>
            <a:ext cx="543658" cy="6393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735F4F-4A95-B249-9176-EC41D46444AF}"/>
              </a:ext>
            </a:extLst>
          </p:cNvPr>
          <p:cNvSpPr/>
          <p:nvPr/>
        </p:nvSpPr>
        <p:spPr>
          <a:xfrm>
            <a:off x="4222356" y="1136284"/>
            <a:ext cx="669098" cy="4532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AA7BF0C-A03D-C841-AFDC-73CFB774F83B}"/>
              </a:ext>
            </a:extLst>
          </p:cNvPr>
          <p:cNvSpPr txBox="1"/>
          <p:nvPr/>
        </p:nvSpPr>
        <p:spPr>
          <a:xfrm>
            <a:off x="2725948" y="5416061"/>
            <a:ext cx="6675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2000" b="1" i="1"/>
            </a:lvl1pPr>
          </a:lstStyle>
          <a:p>
            <a:r>
              <a:rPr lang="fr-FR" sz="2800" b="0" i="0" dirty="0">
                <a:solidFill>
                  <a:schemeClr val="bg1"/>
                </a:solidFill>
              </a:rPr>
              <a:t>Tumeur desmoide de la paroi thoracique.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814A22-7ADC-3002-3AC5-49F10AF523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7347"/>
          <a:stretch>
            <a:fillRect/>
          </a:stretch>
        </p:blipFill>
        <p:spPr>
          <a:xfrm>
            <a:off x="347296" y="1083017"/>
            <a:ext cx="3769552" cy="38227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98093B-06CF-5F3C-00D8-4A4AC70FAA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57" r="33791"/>
          <a:stretch>
            <a:fillRect/>
          </a:stretch>
        </p:blipFill>
        <p:spPr>
          <a:xfrm>
            <a:off x="4163740" y="1037297"/>
            <a:ext cx="3769552" cy="382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11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155</Words>
  <Application>Microsoft Office PowerPoint</Application>
  <PresentationFormat>Grand écran</PresentationFormat>
  <Paragraphs>29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fz ouamer</dc:creator>
  <cp:lastModifiedBy>fz ouamer</cp:lastModifiedBy>
  <cp:revision>2</cp:revision>
  <dcterms:created xsi:type="dcterms:W3CDTF">2026-02-25T00:59:26Z</dcterms:created>
  <dcterms:modified xsi:type="dcterms:W3CDTF">2026-02-25T01:05:44Z</dcterms:modified>
</cp:coreProperties>
</file>