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430" r:id="rId2"/>
    <p:sldId id="401" r:id="rId3"/>
    <p:sldId id="421" r:id="rId4"/>
    <p:sldId id="425" r:id="rId5"/>
    <p:sldId id="42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C347CD"/>
    <a:srgbClr val="70AD47"/>
    <a:srgbClr val="9148C8"/>
    <a:srgbClr val="2E13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89847A-10F3-4057-9BC1-4126129DA072}" v="10" dt="2021-04-16T21:19:03.1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27" autoAdjust="0"/>
    <p:restoredTop sz="72721" autoAdjust="0"/>
  </p:normalViewPr>
  <p:slideViewPr>
    <p:cSldViewPr snapToGrid="0">
      <p:cViewPr varScale="1">
        <p:scale>
          <a:sx n="91" d="100"/>
          <a:sy n="91" d="100"/>
        </p:scale>
        <p:origin x="10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Imbs" userId="5c4bd484-92a7-4fdd-932b-2b540ace9afa" providerId="ADAL" clId="{D989847A-10F3-4057-9BC1-4126129DA072}"/>
    <pc:docChg chg="undo custSel addSld delSld modSld sldOrd">
      <pc:chgData name="Sara Imbs" userId="5c4bd484-92a7-4fdd-932b-2b540ace9afa" providerId="ADAL" clId="{D989847A-10F3-4057-9BC1-4126129DA072}" dt="2021-04-16T21:28:18.937" v="2103" actId="20577"/>
      <pc:docMkLst>
        <pc:docMk/>
      </pc:docMkLst>
      <pc:sldChg chg="modSp del">
        <pc:chgData name="Sara Imbs" userId="5c4bd484-92a7-4fdd-932b-2b540ace9afa" providerId="ADAL" clId="{D989847A-10F3-4057-9BC1-4126129DA072}" dt="2021-04-16T19:44:00.523" v="84" actId="2696"/>
        <pc:sldMkLst>
          <pc:docMk/>
          <pc:sldMk cId="2569985206" sldId="256"/>
        </pc:sldMkLst>
        <pc:spChg chg="mod">
          <ac:chgData name="Sara Imbs" userId="5c4bd484-92a7-4fdd-932b-2b540ace9afa" providerId="ADAL" clId="{D989847A-10F3-4057-9BC1-4126129DA072}" dt="2021-04-16T19:40:20.036" v="0"/>
          <ac:spMkLst>
            <pc:docMk/>
            <pc:sldMk cId="2569985206" sldId="256"/>
            <ac:spMk id="2" creationId="{87002B05-2583-4B13-9BE7-2FECCB911678}"/>
          </ac:spMkLst>
        </pc:spChg>
        <pc:spChg chg="mod">
          <ac:chgData name="Sara Imbs" userId="5c4bd484-92a7-4fdd-932b-2b540ace9afa" providerId="ADAL" clId="{D989847A-10F3-4057-9BC1-4126129DA072}" dt="2021-04-16T19:40:20.036" v="0"/>
          <ac:spMkLst>
            <pc:docMk/>
            <pc:sldMk cId="2569985206" sldId="256"/>
            <ac:spMk id="3" creationId="{AB8C9D85-F307-41B0-B9AD-D505D3A460C2}"/>
          </ac:spMkLst>
        </pc:spChg>
      </pc:sldChg>
      <pc:sldChg chg="modSp new mod">
        <pc:chgData name="Sara Imbs" userId="5c4bd484-92a7-4fdd-932b-2b540ace9afa" providerId="ADAL" clId="{D989847A-10F3-4057-9BC1-4126129DA072}" dt="2021-04-16T19:47:57.550" v="109" actId="17032"/>
        <pc:sldMkLst>
          <pc:docMk/>
          <pc:sldMk cId="588094913" sldId="257"/>
        </pc:sldMkLst>
        <pc:spChg chg="mod">
          <ac:chgData name="Sara Imbs" userId="5c4bd484-92a7-4fdd-932b-2b540ace9afa" providerId="ADAL" clId="{D989847A-10F3-4057-9BC1-4126129DA072}" dt="2021-04-16T19:47:54.646" v="108" actId="13822"/>
          <ac:spMkLst>
            <pc:docMk/>
            <pc:sldMk cId="588094913" sldId="257"/>
            <ac:spMk id="2" creationId="{E8DD4CD3-5BFB-4698-8B73-511B738E19FE}"/>
          </ac:spMkLst>
        </pc:spChg>
        <pc:spChg chg="mod">
          <ac:chgData name="Sara Imbs" userId="5c4bd484-92a7-4fdd-932b-2b540ace9afa" providerId="ADAL" clId="{D989847A-10F3-4057-9BC1-4126129DA072}" dt="2021-04-16T19:47:57.550" v="109" actId="17032"/>
          <ac:spMkLst>
            <pc:docMk/>
            <pc:sldMk cId="588094913" sldId="257"/>
            <ac:spMk id="3" creationId="{DEE88F99-C7DD-43BA-B908-4B749B5291F1}"/>
          </ac:spMkLst>
        </pc:spChg>
      </pc:sldChg>
      <pc:sldChg chg="modSp add mod ord">
        <pc:chgData name="Sara Imbs" userId="5c4bd484-92a7-4fdd-932b-2b540ace9afa" providerId="ADAL" clId="{D989847A-10F3-4057-9BC1-4126129DA072}" dt="2021-04-16T19:43:51.569" v="83" actId="20577"/>
        <pc:sldMkLst>
          <pc:docMk/>
          <pc:sldMk cId="687811398" sldId="258"/>
        </pc:sldMkLst>
        <pc:spChg chg="mod">
          <ac:chgData name="Sara Imbs" userId="5c4bd484-92a7-4fdd-932b-2b540ace9afa" providerId="ADAL" clId="{D989847A-10F3-4057-9BC1-4126129DA072}" dt="2021-04-16T19:43:23.009" v="28" actId="20577"/>
          <ac:spMkLst>
            <pc:docMk/>
            <pc:sldMk cId="687811398" sldId="258"/>
            <ac:spMk id="8" creationId="{00000000-0000-0000-0000-000000000000}"/>
          </ac:spMkLst>
        </pc:spChg>
        <pc:spChg chg="mod">
          <ac:chgData name="Sara Imbs" userId="5c4bd484-92a7-4fdd-932b-2b540ace9afa" providerId="ADAL" clId="{D989847A-10F3-4057-9BC1-4126129DA072}" dt="2021-04-16T19:43:51.569" v="83" actId="20577"/>
          <ac:spMkLst>
            <pc:docMk/>
            <pc:sldMk cId="687811398" sldId="258"/>
            <ac:spMk id="9" creationId="{00000000-0000-0000-0000-000000000000}"/>
          </ac:spMkLst>
        </pc:spChg>
        <pc:spChg chg="mod">
          <ac:chgData name="Sara Imbs" userId="5c4bd484-92a7-4fdd-932b-2b540ace9afa" providerId="ADAL" clId="{D989847A-10F3-4057-9BC1-4126129DA072}" dt="2021-04-16T19:43:44.953" v="82" actId="20577"/>
          <ac:spMkLst>
            <pc:docMk/>
            <pc:sldMk cId="687811398" sldId="258"/>
            <ac:spMk id="10" creationId="{00000000-0000-0000-0000-000000000000}"/>
          </ac:spMkLst>
        </pc:spChg>
      </pc:sldChg>
      <pc:sldChg chg="addSp delSp modSp new mod modNotesTx">
        <pc:chgData name="Sara Imbs" userId="5c4bd484-92a7-4fdd-932b-2b540ace9afa" providerId="ADAL" clId="{D989847A-10F3-4057-9BC1-4126129DA072}" dt="2021-04-16T21:28:18.937" v="2103" actId="20577"/>
        <pc:sldMkLst>
          <pc:docMk/>
          <pc:sldMk cId="1973623761" sldId="259"/>
        </pc:sldMkLst>
        <pc:spChg chg="mod">
          <ac:chgData name="Sara Imbs" userId="5c4bd484-92a7-4fdd-932b-2b540ace9afa" providerId="ADAL" clId="{D989847A-10F3-4057-9BC1-4126129DA072}" dt="2021-04-16T19:48:48.155" v="157" actId="14100"/>
          <ac:spMkLst>
            <pc:docMk/>
            <pc:sldMk cId="1973623761" sldId="259"/>
            <ac:spMk id="2" creationId="{98C7283B-AE11-4E16-B4B2-A3CA46B585BF}"/>
          </ac:spMkLst>
        </pc:spChg>
        <pc:spChg chg="mod">
          <ac:chgData name="Sara Imbs" userId="5c4bd484-92a7-4fdd-932b-2b540ace9afa" providerId="ADAL" clId="{D989847A-10F3-4057-9BC1-4126129DA072}" dt="2021-04-16T19:54:01.235" v="338" actId="27636"/>
          <ac:spMkLst>
            <pc:docMk/>
            <pc:sldMk cId="1973623761" sldId="259"/>
            <ac:spMk id="3" creationId="{B2FDA382-370B-43EC-BCB5-13C3F0C0A8BA}"/>
          </ac:spMkLst>
        </pc:spChg>
        <pc:spChg chg="add mod">
          <ac:chgData name="Sara Imbs" userId="5c4bd484-92a7-4fdd-932b-2b540ace9afa" providerId="ADAL" clId="{D989847A-10F3-4057-9BC1-4126129DA072}" dt="2021-04-16T21:28:18.937" v="2103" actId="20577"/>
          <ac:spMkLst>
            <pc:docMk/>
            <pc:sldMk cId="1973623761" sldId="259"/>
            <ac:spMk id="4" creationId="{8DA9AF10-36F2-4407-8406-858B24466765}"/>
          </ac:spMkLst>
        </pc:spChg>
        <pc:picChg chg="add mod">
          <ac:chgData name="Sara Imbs" userId="5c4bd484-92a7-4fdd-932b-2b540ace9afa" providerId="ADAL" clId="{D989847A-10F3-4057-9BC1-4126129DA072}" dt="2021-04-16T20:28:05.459" v="940" actId="1076"/>
          <ac:picMkLst>
            <pc:docMk/>
            <pc:sldMk cId="1973623761" sldId="259"/>
            <ac:picMk id="6" creationId="{2166EC17-10A2-40E7-97DD-9156A3970A15}"/>
          </ac:picMkLst>
        </pc:picChg>
        <pc:picChg chg="add del mod modCrop">
          <ac:chgData name="Sara Imbs" userId="5c4bd484-92a7-4fdd-932b-2b540ace9afa" providerId="ADAL" clId="{D989847A-10F3-4057-9BC1-4126129DA072}" dt="2021-04-16T20:26:57.046" v="931" actId="478"/>
          <ac:picMkLst>
            <pc:docMk/>
            <pc:sldMk cId="1973623761" sldId="259"/>
            <ac:picMk id="8" creationId="{A26A3368-EE53-45C9-A530-9E010D99243C}"/>
          </ac:picMkLst>
        </pc:picChg>
        <pc:picChg chg="add mod">
          <ac:chgData name="Sara Imbs" userId="5c4bd484-92a7-4fdd-932b-2b540ace9afa" providerId="ADAL" clId="{D989847A-10F3-4057-9BC1-4126129DA072}" dt="2021-04-16T20:28:24.875" v="947" actId="1076"/>
          <ac:picMkLst>
            <pc:docMk/>
            <pc:sldMk cId="1973623761" sldId="259"/>
            <ac:picMk id="10" creationId="{001A580E-9A51-4702-BA8A-D46FB2553654}"/>
          </ac:picMkLst>
        </pc:picChg>
        <pc:picChg chg="add mod">
          <ac:chgData name="Sara Imbs" userId="5c4bd484-92a7-4fdd-932b-2b540ace9afa" providerId="ADAL" clId="{D989847A-10F3-4057-9BC1-4126129DA072}" dt="2021-04-16T20:28:21.778" v="946" actId="1076"/>
          <ac:picMkLst>
            <pc:docMk/>
            <pc:sldMk cId="1973623761" sldId="259"/>
            <ac:picMk id="12" creationId="{AB7E016D-81A9-4B7E-BD5F-0B6E59FAA429}"/>
          </ac:picMkLst>
        </pc:picChg>
      </pc:sldChg>
      <pc:sldChg chg="addSp delSp modSp new mod modNotesTx">
        <pc:chgData name="Sara Imbs" userId="5c4bd484-92a7-4fdd-932b-2b540ace9afa" providerId="ADAL" clId="{D989847A-10F3-4057-9BC1-4126129DA072}" dt="2021-04-16T20:51:09.025" v="1155" actId="1076"/>
        <pc:sldMkLst>
          <pc:docMk/>
          <pc:sldMk cId="683939909" sldId="260"/>
        </pc:sldMkLst>
        <pc:spChg chg="del mod">
          <ac:chgData name="Sara Imbs" userId="5c4bd484-92a7-4fdd-932b-2b540ace9afa" providerId="ADAL" clId="{D989847A-10F3-4057-9BC1-4126129DA072}" dt="2021-04-16T20:42:26.784" v="954" actId="478"/>
          <ac:spMkLst>
            <pc:docMk/>
            <pc:sldMk cId="683939909" sldId="260"/>
            <ac:spMk id="3" creationId="{6BB8FA23-A11D-427A-A58E-FCA5F01ABC37}"/>
          </ac:spMkLst>
        </pc:spChg>
        <pc:spChg chg="add mod">
          <ac:chgData name="Sara Imbs" userId="5c4bd484-92a7-4fdd-932b-2b540ace9afa" providerId="ADAL" clId="{D989847A-10F3-4057-9BC1-4126129DA072}" dt="2021-04-16T20:51:09.025" v="1155" actId="1076"/>
          <ac:spMkLst>
            <pc:docMk/>
            <pc:sldMk cId="683939909" sldId="260"/>
            <ac:spMk id="6" creationId="{1E2AEE84-7803-4F51-9ADA-4F677CF01F77}"/>
          </ac:spMkLst>
        </pc:spChg>
        <pc:picChg chg="add mod">
          <ac:chgData name="Sara Imbs" userId="5c4bd484-92a7-4fdd-932b-2b540ace9afa" providerId="ADAL" clId="{D989847A-10F3-4057-9BC1-4126129DA072}" dt="2021-04-16T20:50:31.258" v="1146" actId="1076"/>
          <ac:picMkLst>
            <pc:docMk/>
            <pc:sldMk cId="683939909" sldId="260"/>
            <ac:picMk id="5" creationId="{4B7A897C-A2C8-4909-B15B-296215CE06E4}"/>
          </ac:picMkLst>
        </pc:picChg>
        <pc:picChg chg="add mod">
          <ac:chgData name="Sara Imbs" userId="5c4bd484-92a7-4fdd-932b-2b540ace9afa" providerId="ADAL" clId="{D989847A-10F3-4057-9BC1-4126129DA072}" dt="2021-04-16T20:50:33.144" v="1147" actId="1076"/>
          <ac:picMkLst>
            <pc:docMk/>
            <pc:sldMk cId="683939909" sldId="260"/>
            <ac:picMk id="8" creationId="{1BD583F5-7BF0-4415-BA90-B7E014F85988}"/>
          </ac:picMkLst>
        </pc:picChg>
        <pc:picChg chg="add mod">
          <ac:chgData name="Sara Imbs" userId="5c4bd484-92a7-4fdd-932b-2b540ace9afa" providerId="ADAL" clId="{D989847A-10F3-4057-9BC1-4126129DA072}" dt="2021-04-16T20:51:04.288" v="1154" actId="1076"/>
          <ac:picMkLst>
            <pc:docMk/>
            <pc:sldMk cId="683939909" sldId="260"/>
            <ac:picMk id="10" creationId="{0896D923-26F1-4932-B51E-8815D45057AF}"/>
          </ac:picMkLst>
        </pc:picChg>
      </pc:sldChg>
      <pc:sldChg chg="addSp modSp new mod">
        <pc:chgData name="Sara Imbs" userId="5c4bd484-92a7-4fdd-932b-2b540ace9afa" providerId="ADAL" clId="{D989847A-10F3-4057-9BC1-4126129DA072}" dt="2021-04-16T21:19:03.134" v="1808" actId="1076"/>
        <pc:sldMkLst>
          <pc:docMk/>
          <pc:sldMk cId="3423452217" sldId="261"/>
        </pc:sldMkLst>
        <pc:spChg chg="mod">
          <ac:chgData name="Sara Imbs" userId="5c4bd484-92a7-4fdd-932b-2b540ace9afa" providerId="ADAL" clId="{D989847A-10F3-4057-9BC1-4126129DA072}" dt="2021-04-16T21:01:27.584" v="1187" actId="14100"/>
          <ac:spMkLst>
            <pc:docMk/>
            <pc:sldMk cId="3423452217" sldId="261"/>
            <ac:spMk id="2" creationId="{D8F30E7C-8EC6-4AB7-AE23-1DD730583CD0}"/>
          </ac:spMkLst>
        </pc:spChg>
        <pc:spChg chg="mod">
          <ac:chgData name="Sara Imbs" userId="5c4bd484-92a7-4fdd-932b-2b540ace9afa" providerId="ADAL" clId="{D989847A-10F3-4057-9BC1-4126129DA072}" dt="2021-04-16T21:01:48.516" v="1212" actId="20577"/>
          <ac:spMkLst>
            <pc:docMk/>
            <pc:sldMk cId="3423452217" sldId="261"/>
            <ac:spMk id="3" creationId="{DC220287-2A7A-45E5-B90D-D7BD87E6E15B}"/>
          </ac:spMkLst>
        </pc:spChg>
        <pc:spChg chg="mod">
          <ac:chgData name="Sara Imbs" userId="5c4bd484-92a7-4fdd-932b-2b540ace9afa" providerId="ADAL" clId="{D989847A-10F3-4057-9BC1-4126129DA072}" dt="2021-04-16T21:12:01.300" v="1649" actId="27636"/>
          <ac:spMkLst>
            <pc:docMk/>
            <pc:sldMk cId="3423452217" sldId="261"/>
            <ac:spMk id="4" creationId="{07A6BBC7-D1B8-40BF-B320-DC4F86B4E532}"/>
          </ac:spMkLst>
        </pc:spChg>
        <pc:spChg chg="mod">
          <ac:chgData name="Sara Imbs" userId="5c4bd484-92a7-4fdd-932b-2b540ace9afa" providerId="ADAL" clId="{D989847A-10F3-4057-9BC1-4126129DA072}" dt="2021-04-16T21:12:23.881" v="1667" actId="20577"/>
          <ac:spMkLst>
            <pc:docMk/>
            <pc:sldMk cId="3423452217" sldId="261"/>
            <ac:spMk id="5" creationId="{71F28CA1-D47F-479E-A3DA-B01763269238}"/>
          </ac:spMkLst>
        </pc:spChg>
        <pc:spChg chg="mod">
          <ac:chgData name="Sara Imbs" userId="5c4bd484-92a7-4fdd-932b-2b540ace9afa" providerId="ADAL" clId="{D989847A-10F3-4057-9BC1-4126129DA072}" dt="2021-04-16T21:18:56.499" v="1805" actId="1076"/>
          <ac:spMkLst>
            <pc:docMk/>
            <pc:sldMk cId="3423452217" sldId="261"/>
            <ac:spMk id="6" creationId="{5B20606E-36A4-4B39-8CF6-CD59A6ABD0AC}"/>
          </ac:spMkLst>
        </pc:spChg>
        <pc:picChg chg="add mod">
          <ac:chgData name="Sara Imbs" userId="5c4bd484-92a7-4fdd-932b-2b540ace9afa" providerId="ADAL" clId="{D989847A-10F3-4057-9BC1-4126129DA072}" dt="2021-04-16T21:19:03.134" v="1808" actId="1076"/>
          <ac:picMkLst>
            <pc:docMk/>
            <pc:sldMk cId="3423452217" sldId="261"/>
            <ac:picMk id="1026" creationId="{51C541B9-993D-4626-83CD-7EC808D46F49}"/>
          </ac:picMkLst>
        </pc:picChg>
      </pc:sldChg>
      <pc:sldChg chg="addSp delSp modSp new mod">
        <pc:chgData name="Sara Imbs" userId="5c4bd484-92a7-4fdd-932b-2b540ace9afa" providerId="ADAL" clId="{D989847A-10F3-4057-9BC1-4126129DA072}" dt="2021-04-16T21:24:28.511" v="2089" actId="313"/>
        <pc:sldMkLst>
          <pc:docMk/>
          <pc:sldMk cId="3492235723" sldId="262"/>
        </pc:sldMkLst>
        <pc:spChg chg="mod">
          <ac:chgData name="Sara Imbs" userId="5c4bd484-92a7-4fdd-932b-2b540ace9afa" providerId="ADAL" clId="{D989847A-10F3-4057-9BC1-4126129DA072}" dt="2021-04-16T21:03:45.067" v="1228" actId="20577"/>
          <ac:spMkLst>
            <pc:docMk/>
            <pc:sldMk cId="3492235723" sldId="262"/>
            <ac:spMk id="2" creationId="{F88B45E5-BEA7-4E5D-961A-94DA74CA9934}"/>
          </ac:spMkLst>
        </pc:spChg>
        <pc:spChg chg="del">
          <ac:chgData name="Sara Imbs" userId="5c4bd484-92a7-4fdd-932b-2b540ace9afa" providerId="ADAL" clId="{D989847A-10F3-4057-9BC1-4126129DA072}" dt="2021-04-16T21:19:49.401" v="1809" actId="3680"/>
          <ac:spMkLst>
            <pc:docMk/>
            <pc:sldMk cId="3492235723" sldId="262"/>
            <ac:spMk id="3" creationId="{4A64C4B0-E3C5-4490-94EE-7042368734FC}"/>
          </ac:spMkLst>
        </pc:spChg>
        <pc:spChg chg="add del mod">
          <ac:chgData name="Sara Imbs" userId="5c4bd484-92a7-4fdd-932b-2b540ace9afa" providerId="ADAL" clId="{D989847A-10F3-4057-9BC1-4126129DA072}" dt="2021-04-16T21:23:20.881" v="2029" actId="478"/>
          <ac:spMkLst>
            <pc:docMk/>
            <pc:sldMk cId="3492235723" sldId="262"/>
            <ac:spMk id="6" creationId="{2C9E2E93-D05D-4354-8957-8D70CB9976C9}"/>
          </ac:spMkLst>
        </pc:spChg>
        <pc:graphicFrameChg chg="add del mod ord modGraphic">
          <ac:chgData name="Sara Imbs" userId="5c4bd484-92a7-4fdd-932b-2b540ace9afa" providerId="ADAL" clId="{D989847A-10F3-4057-9BC1-4126129DA072}" dt="2021-04-16T21:24:28.511" v="2089" actId="313"/>
          <ac:graphicFrameMkLst>
            <pc:docMk/>
            <pc:sldMk cId="3492235723" sldId="262"/>
            <ac:graphicFrameMk id="4" creationId="{96414B76-51A3-41E5-AFEC-F1EA30E2864D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B5321-ED28-4159-8632-8D2564AE1BE2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7B8A3-D044-4FAC-A167-A4E05B9503A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271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ABB1B7-8DAB-4447-84C5-4EAB72A3E760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016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GASPARINI Yann 21/01/1976 </a:t>
            </a:r>
          </a:p>
          <a:p>
            <a:r>
              <a:rPr lang="fr-FR" dirty="0"/>
              <a:t>Bilan 6/09/2012</a:t>
            </a:r>
          </a:p>
          <a:p>
            <a:r>
              <a:rPr lang="fr-FR" dirty="0"/>
              <a:t>Présence à la face postérieure du bras, au tiers moyen, très probablement située dans le chef latéral du muscle triceps, d'une formation grossièrement ovoïde, mesurant 44 x 35 x 22 mm aux contours </a:t>
            </a:r>
            <a:r>
              <a:rPr lang="fr-FR" dirty="0" err="1"/>
              <a:t>spiculés</a:t>
            </a:r>
            <a:r>
              <a:rPr lang="fr-FR" dirty="0"/>
              <a:t>, irrégulier, sans véritable capsule et globalement homogène, très </a:t>
            </a:r>
            <a:r>
              <a:rPr lang="fr-FR" dirty="0" err="1"/>
              <a:t>hypoéchogène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Je vous remercie de m'avoir adressé Monsieur Yann GASPARINI pour une IRM du bras gauche dans le cadre d'une</a:t>
            </a:r>
          </a:p>
          <a:p>
            <a:r>
              <a:rPr lang="fr-FR" dirty="0"/>
              <a:t>. Contrôle évolutif. </a:t>
            </a:r>
          </a:p>
          <a:p>
            <a:r>
              <a:rPr lang="fr-FR" dirty="0"/>
              <a:t>Le bilan d'imagerie de ce jour (IRM, scanner de perfusion et échographie) a été comparé à l'examen antérieur du 20.06.2012. </a:t>
            </a:r>
          </a:p>
          <a:p>
            <a:r>
              <a:rPr lang="fr-FR" dirty="0"/>
              <a:t>Ce bilan montre une masse tissulaire de contours irréguliers, hypo-intense et hétérogène en T2 avec des travers hypo-intenses de toute la séquence à l'intérieur. Cette masse mesure 4,2 x 2,9 x 6 cm. Elle montre un rehaussement intense et progressif après l'injection de produit de contraste. </a:t>
            </a:r>
          </a:p>
          <a:p>
            <a:r>
              <a:rPr lang="fr-FR" dirty="0"/>
              <a:t>Il existe un envahissement des fibres distales de la portion postérieure du muscle deltoïde et une extension </a:t>
            </a:r>
            <a:r>
              <a:rPr lang="fr-FR" dirty="0" err="1"/>
              <a:t>périostée</a:t>
            </a:r>
            <a:r>
              <a:rPr lang="fr-FR" dirty="0"/>
              <a:t>. </a:t>
            </a:r>
          </a:p>
          <a:p>
            <a:r>
              <a:rPr lang="fr-FR" dirty="0"/>
              <a:t>Il n'y a pas de signe d'érosion corticale ni d'anomalie ou d'intensité de signal de la moelle osseuse de l'humérus. </a:t>
            </a:r>
          </a:p>
          <a:p>
            <a:r>
              <a:rPr lang="fr-FR" dirty="0"/>
              <a:t>Il n'y a pas d'autre anomalie identifiable au niveau du bras gauche. </a:t>
            </a:r>
          </a:p>
          <a:p>
            <a:r>
              <a:rPr lang="fr-FR" dirty="0"/>
              <a:t>A l'étage thoracique :</a:t>
            </a:r>
          </a:p>
          <a:p>
            <a:r>
              <a:rPr lang="fr-FR" dirty="0"/>
              <a:t>Il n'y a pas de lésion parenchymateuse suspecte. </a:t>
            </a:r>
          </a:p>
          <a:p>
            <a:r>
              <a:rPr lang="fr-FR" dirty="0"/>
              <a:t>Micronodules pulmonaires bilatéraux, le plus grand d'entre eux dans le segment supérieur du lobe inférieur droit mesurant 0,7 cm en situation sous-pleurale. </a:t>
            </a:r>
          </a:p>
          <a:p>
            <a:r>
              <a:rPr lang="fr-FR" dirty="0"/>
              <a:t>Il n'y a pas de masse ou d'</a:t>
            </a:r>
            <a:r>
              <a:rPr lang="fr-FR" dirty="0" err="1"/>
              <a:t>adénomégalie</a:t>
            </a:r>
            <a:r>
              <a:rPr lang="fr-FR" dirty="0"/>
              <a:t> médiastinale. </a:t>
            </a:r>
          </a:p>
          <a:p>
            <a:r>
              <a:rPr lang="fr-FR" dirty="0"/>
              <a:t>Il n'y a pas d'anomalie suspecte identifiable sur les coupes réalisées au niveau de l'abdomen supérieur. </a:t>
            </a:r>
          </a:p>
          <a:p>
            <a:r>
              <a:rPr lang="fr-FR" dirty="0"/>
              <a:t>Au total, masse tissulaire de contours irréguliers du tiers supérieur du bras gauche discrètement majorée par rapport à l'examen antérieur. La possibilité d'une tumeur </a:t>
            </a:r>
            <a:r>
              <a:rPr lang="fr-FR" dirty="0" err="1"/>
              <a:t>desmoïde</a:t>
            </a:r>
            <a:r>
              <a:rPr lang="fr-FR" dirty="0"/>
              <a:t> doit être considérée entre les diagnostics différentiels possibles. </a:t>
            </a:r>
          </a:p>
          <a:p>
            <a:r>
              <a:rPr lang="fr-FR" dirty="0"/>
              <a:t>En vous remerciant de votre confiance, nous vous prions de croire, Cher Confrère, en l'assurance de nos sentiments les meilleurs.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7B8A3-D044-4FAC-A167-A4E05B9503A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972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imagerie par RM L'imagerie par RM est préférable pour l'évaluation de la DF de (18). L'intensité du signal de la DF à l'IRM, dans les différentes séquences d'imagerie, (22,23).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sz="1200" dirty="0"/>
              <a:t>Band </a:t>
            </a:r>
            <a:r>
              <a:rPr lang="fr-FR" sz="1200" dirty="0" err="1"/>
              <a:t>sign</a:t>
            </a:r>
            <a:r>
              <a:rPr lang="fr-FR" sz="1200" dirty="0"/>
              <a:t> (de 60 à 90 %) : Caractéristiques, non spécifiques bandes linéaires non renforcées de faible intensité de signal sur toutes les séquences au stroma collagénique (</a:t>
            </a:r>
            <a:r>
              <a:rPr lang="fr-FR" sz="1200" dirty="0" err="1"/>
              <a:t>Fig</a:t>
            </a:r>
            <a:r>
              <a:rPr lang="fr-FR" sz="1200" dirty="0"/>
              <a:t> 4) (6). </a:t>
            </a:r>
          </a:p>
          <a:p>
            <a:r>
              <a:rPr lang="fr-FR" dirty="0"/>
              <a:t>Band </a:t>
            </a:r>
            <a:r>
              <a:rPr lang="fr-FR" dirty="0" err="1"/>
              <a:t>sign</a:t>
            </a:r>
            <a:r>
              <a:rPr lang="fr-FR" dirty="0"/>
              <a:t> car elle peut être observée dans d'autres tumeurs bénignes (tumeur à cellules géantes de la gaine du tendon) et malignes (</a:t>
            </a:r>
            <a:r>
              <a:rPr lang="fr-FR" dirty="0" err="1"/>
              <a:t>myxofibrosarcome</a:t>
            </a:r>
            <a:r>
              <a:rPr lang="fr-FR" dirty="0"/>
              <a:t>) des tissus mous</a:t>
            </a:r>
          </a:p>
          <a:p>
            <a:r>
              <a:rPr lang="fr-FR" dirty="0"/>
              <a:t>Flame </a:t>
            </a:r>
            <a:r>
              <a:rPr lang="fr-FR" dirty="0" err="1"/>
              <a:t>sign</a:t>
            </a:r>
            <a:r>
              <a:rPr lang="fr-FR" dirty="0"/>
              <a:t> : marges plumeuses ressemblant à une flamme (</a:t>
            </a:r>
            <a:r>
              <a:rPr lang="fr-FR" dirty="0" err="1"/>
              <a:t>Fig</a:t>
            </a:r>
            <a:r>
              <a:rPr lang="fr-FR" dirty="0"/>
              <a:t> 4). </a:t>
            </a:r>
          </a:p>
          <a:p>
            <a:endParaRPr lang="fr-FR" dirty="0"/>
          </a:p>
          <a:p>
            <a:r>
              <a:rPr lang="fr-FR" dirty="0"/>
              <a:t>DF extra-abdominales ++ intermusculaire le long du fascia profond avec split fat </a:t>
            </a:r>
            <a:r>
              <a:rPr lang="fr-FR" dirty="0" err="1"/>
              <a:t>sign</a:t>
            </a:r>
            <a:r>
              <a:rPr lang="fr-FR" dirty="0"/>
              <a:t>, une extension linéaire rehaussée le long des plans fasciaux </a:t>
            </a:r>
          </a:p>
          <a:p>
            <a:endParaRPr lang="fr-FR" dirty="0"/>
          </a:p>
          <a:p>
            <a:r>
              <a:rPr lang="fr-FR" dirty="0"/>
              <a:t>Diminution hypersignal T2 : densité de collagène et d'une </a:t>
            </a:r>
            <a:r>
              <a:rPr lang="fr-FR" dirty="0" err="1"/>
              <a:t>hypocellularité</a:t>
            </a:r>
            <a:r>
              <a:rPr lang="fr-FR" dirty="0"/>
              <a:t> ; </a:t>
            </a:r>
          </a:p>
          <a:p>
            <a:r>
              <a:rPr lang="fr-FR" dirty="0"/>
              <a:t>Majoration Hypersignal T2 : forte teneur en cellules fusiformes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sz="1000" dirty="0" err="1"/>
              <a:t>Staghorn</a:t>
            </a:r>
            <a:r>
              <a:rPr lang="fr-FR" sz="1000" dirty="0"/>
              <a:t> </a:t>
            </a:r>
            <a:r>
              <a:rPr lang="fr-FR" sz="1000" dirty="0" err="1"/>
              <a:t>sign</a:t>
            </a:r>
            <a:r>
              <a:rPr lang="fr-FR" sz="1000" dirty="0"/>
              <a:t>: Extra-abdominal </a:t>
            </a:r>
            <a:r>
              <a:rPr lang="fr-FR" sz="1000" dirty="0" err="1"/>
              <a:t>desmoid</a:t>
            </a:r>
            <a:r>
              <a:rPr lang="fr-FR" sz="1000" dirty="0"/>
              <a:t> </a:t>
            </a:r>
            <a:r>
              <a:rPr lang="fr-FR" sz="1000" dirty="0" err="1"/>
              <a:t>fibromatosis</a:t>
            </a:r>
            <a:r>
              <a:rPr lang="fr-FR" sz="1000" dirty="0"/>
              <a:t>,</a:t>
            </a:r>
            <a:r>
              <a:rPr lang="fr-FR" sz="1000" baseline="0" dirty="0"/>
              <a:t> </a:t>
            </a:r>
            <a:r>
              <a:rPr lang="fr-FR" sz="1000" dirty="0"/>
              <a:t>Lloyd J Ridley, </a:t>
            </a:r>
            <a:r>
              <a:rPr lang="en-US" sz="1000" dirty="0"/>
              <a:t>J Med Imaging </a:t>
            </a:r>
            <a:r>
              <a:rPr lang="en-US" sz="1000" dirty="0" err="1"/>
              <a:t>Radiat</a:t>
            </a:r>
            <a:r>
              <a:rPr lang="en-US" sz="1000" dirty="0"/>
              <a:t> </a:t>
            </a:r>
            <a:r>
              <a:rPr lang="en-US" sz="1000" dirty="0" err="1"/>
              <a:t>Oncol</a:t>
            </a:r>
            <a:r>
              <a:rPr lang="en-US" sz="1000" dirty="0"/>
              <a:t>. 2018 Oct;62 </a:t>
            </a:r>
            <a:r>
              <a:rPr lang="en-US" sz="1000" dirty="0" err="1"/>
              <a:t>Suppl</a:t>
            </a:r>
            <a:r>
              <a:rPr lang="en-US" sz="1000" dirty="0"/>
              <a:t> 1:157-158. </a:t>
            </a:r>
            <a:r>
              <a:rPr lang="en-US" sz="1000" dirty="0" err="1"/>
              <a:t>doi</a:t>
            </a:r>
            <a:r>
              <a:rPr lang="en-US" sz="1000" dirty="0"/>
              <a:t>: 10.1111/1754-9485.30_12786.</a:t>
            </a:r>
            <a:endParaRPr lang="fr-FR" sz="1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7B8A3-D044-4FAC-A167-A4E05B9503A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028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Madame Marie François BERGE, née le 18/11/1947,</a:t>
            </a:r>
          </a:p>
          <a:p>
            <a:r>
              <a:rPr lang="fr-FR" dirty="0" err="1"/>
              <a:t>Diag</a:t>
            </a:r>
            <a:r>
              <a:rPr lang="fr-FR" dirty="0"/>
              <a:t> : </a:t>
            </a:r>
          </a:p>
          <a:p>
            <a:r>
              <a:rPr lang="fr-FR" dirty="0"/>
              <a:t>Nous avons revu ce jour Madame BERGE Marie-Françoise née le 18/11/1947, dans le cadre de la surveillance de sa lésion de l'épaule droite, dont la biopsie du 22/07/2024 était en faveur d'une tumeur </a:t>
            </a:r>
            <a:r>
              <a:rPr lang="fr-FR" dirty="0" err="1"/>
              <a:t>desmoïde</a:t>
            </a:r>
            <a:r>
              <a:rPr lang="fr-FR" dirty="0"/>
              <a:t>. Cette patiente présente des douleurs à la face postérieure de son épaule gauche depuis mai.</a:t>
            </a:r>
          </a:p>
          <a:p>
            <a:r>
              <a:rPr lang="fr-FR" dirty="0"/>
              <a:t>Vous souhaitiez la surveillance de cette lésion après instauration en septembre 2024 et d'un traitement par </a:t>
            </a:r>
            <a:r>
              <a:rPr lang="fr-FR" dirty="0" err="1"/>
              <a:t>Celebrex</a:t>
            </a:r>
            <a:r>
              <a:rPr lang="fr-FR" dirty="0"/>
              <a:t>.</a:t>
            </a:r>
          </a:p>
          <a:p>
            <a:r>
              <a:rPr lang="fr-FR" dirty="0"/>
              <a:t>Nous avons réalisé une IRM de son épaule gauche, que nous avons comparés à l'IRM du 18/07/2024.</a:t>
            </a:r>
          </a:p>
          <a:p>
            <a:r>
              <a:rPr lang="fr-FR" dirty="0"/>
              <a:t>Il existe une majoration en taille de la masse scapulaire gauche de 65 x 36 x 59 mm vs 47 x 29 x 53 mm (</a:t>
            </a:r>
            <a:r>
              <a:rPr lang="fr-FR" dirty="0" err="1"/>
              <a:t>APxTxH</a:t>
            </a:r>
            <a:r>
              <a:rPr lang="fr-FR" dirty="0"/>
              <a:t>), non limitée et </a:t>
            </a:r>
            <a:r>
              <a:rPr lang="fr-FR" dirty="0" err="1"/>
              <a:t>infiltrante</a:t>
            </a:r>
            <a:r>
              <a:rPr lang="fr-FR" dirty="0"/>
              <a:t>, atteignant majoritairement les muscles deltoïde, </a:t>
            </a:r>
            <a:r>
              <a:rPr lang="fr-FR" dirty="0" err="1"/>
              <a:t>infraépineux</a:t>
            </a:r>
            <a:r>
              <a:rPr lang="fr-FR" dirty="0"/>
              <a:t>, petit rond et triceps, et également des fibres superficielles du triceps et quelques fibres du faisceau postérieur du deltoïde.</a:t>
            </a:r>
          </a:p>
          <a:p>
            <a:r>
              <a:rPr lang="fr-FR" dirty="0"/>
              <a:t>Le signal de la masse est globalement similaire, </a:t>
            </a:r>
            <a:r>
              <a:rPr lang="fr-FR" dirty="0" err="1"/>
              <a:t>hypersignal</a:t>
            </a:r>
            <a:r>
              <a:rPr lang="fr-FR" dirty="0"/>
              <a:t> T2 majoritaire avec rehaussement diffus et intense sans contingent fibreux significatif : tumeur </a:t>
            </a:r>
            <a:r>
              <a:rPr lang="fr-FR" dirty="0" err="1"/>
              <a:t>desmoïde</a:t>
            </a:r>
            <a:r>
              <a:rPr lang="fr-FR" dirty="0"/>
              <a:t> cellulaire (non mature).</a:t>
            </a:r>
          </a:p>
          <a:p>
            <a:r>
              <a:rPr lang="fr-FR" dirty="0"/>
              <a:t>Il n¿ y a pas d'envahissement des structures osseuses ni d'autre lésion dans le volume exploré.</a:t>
            </a:r>
          </a:p>
          <a:p>
            <a:r>
              <a:rPr lang="fr-FR" dirty="0"/>
              <a:t>Au total, il existe une majoration de la masse scapulaire gauche </a:t>
            </a:r>
            <a:r>
              <a:rPr lang="fr-FR" dirty="0" err="1"/>
              <a:t>infiltrante</a:t>
            </a:r>
            <a:r>
              <a:rPr lang="fr-FR" dirty="0"/>
              <a:t> en rapport avec une tumeur </a:t>
            </a:r>
            <a:r>
              <a:rPr lang="fr-FR" dirty="0" err="1"/>
              <a:t>desmoïde</a:t>
            </a:r>
            <a:r>
              <a:rPr lang="fr-FR" dirty="0"/>
              <a:t>.</a:t>
            </a:r>
          </a:p>
          <a:p>
            <a:r>
              <a:rPr lang="fr-FR" dirty="0"/>
              <a:t>En vous remerciant de votre confiance, veuillez croire, Monsieur le Professeur, en l'assurance de nos salutations les plus confraternelles.</a:t>
            </a:r>
          </a:p>
          <a:p>
            <a:r>
              <a:rPr lang="fr-FR" dirty="0"/>
              <a:t>SAMY OBEID, IHN Dr </a:t>
            </a:r>
            <a:r>
              <a:rPr lang="fr-FR" dirty="0" err="1"/>
              <a:t>Ines</a:t>
            </a:r>
            <a:r>
              <a:rPr lang="fr-FR" dirty="0"/>
              <a:t> MOALLA (PA)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Cryothérapie 4/02/2025</a:t>
            </a:r>
          </a:p>
          <a:p>
            <a:r>
              <a:rPr lang="fr-FR" dirty="0"/>
              <a:t>M. le professeur</a:t>
            </a:r>
          </a:p>
          <a:p>
            <a:r>
              <a:rPr lang="fr-FR" dirty="0"/>
              <a:t>Nous avons accueilli Mme BERGE </a:t>
            </a:r>
            <a:r>
              <a:rPr lang="fr-FR" dirty="0" err="1"/>
              <a:t>Marie-Francoise</a:t>
            </a:r>
            <a:r>
              <a:rPr lang="fr-FR" dirty="0"/>
              <a:t> Née le 18/11/1947 (78 ans), pour la réalisation </a:t>
            </a:r>
            <a:r>
              <a:rPr lang="fr-FR" dirty="0" err="1"/>
              <a:t>d¿une</a:t>
            </a:r>
            <a:r>
              <a:rPr lang="fr-FR" dirty="0"/>
              <a:t> </a:t>
            </a:r>
            <a:r>
              <a:rPr lang="fr-FR" dirty="0" err="1"/>
              <a:t>cryoablation</a:t>
            </a:r>
            <a:r>
              <a:rPr lang="fr-FR" dirty="0"/>
              <a:t> d'une volumineuse tumeur </a:t>
            </a:r>
            <a:r>
              <a:rPr lang="fr-FR" dirty="0" err="1"/>
              <a:t>desmoïde</a:t>
            </a:r>
            <a:r>
              <a:rPr lang="fr-FR" dirty="0"/>
              <a:t> de l'épaule gauche</a:t>
            </a:r>
          </a:p>
          <a:p>
            <a:r>
              <a:rPr lang="fr-FR" dirty="0"/>
              <a:t>Elle présente comme antécédent une amygdalectomie et une chirurgie des varices</a:t>
            </a:r>
          </a:p>
          <a:p>
            <a:r>
              <a:rPr lang="fr-FR" dirty="0"/>
              <a:t>Elle présente une volumineuse tumeur </a:t>
            </a:r>
            <a:r>
              <a:rPr lang="fr-FR" dirty="0" err="1"/>
              <a:t>desmoïde</a:t>
            </a:r>
            <a:r>
              <a:rPr lang="fr-FR" dirty="0"/>
              <a:t> de la face postérieure de l'épaule, évolutive et douloureuse</a:t>
            </a:r>
          </a:p>
          <a:p>
            <a:r>
              <a:rPr lang="fr-FR" dirty="0"/>
              <a:t>Le scanner de repérage a montré une stabilité de la volumineuse tumeur </a:t>
            </a:r>
            <a:r>
              <a:rPr lang="fr-FR" dirty="0" err="1"/>
              <a:t>desmoïde</a:t>
            </a:r>
            <a:r>
              <a:rPr lang="fr-FR" dirty="0"/>
              <a:t> de la face postérieure de l'épaule</a:t>
            </a:r>
          </a:p>
          <a:p>
            <a:r>
              <a:rPr lang="fr-FR" dirty="0" err="1"/>
              <a:t>L¿intervention</a:t>
            </a:r>
            <a:r>
              <a:rPr lang="fr-FR" dirty="0"/>
              <a:t> a été réalisée sous anesthésie générale, sous guidage scanner, selon la procédure ci-dessous</a:t>
            </a:r>
          </a:p>
          <a:p>
            <a:r>
              <a:rPr lang="fr-FR" dirty="0"/>
              <a:t>Mise en place de six sondes de </a:t>
            </a:r>
            <a:r>
              <a:rPr lang="fr-FR" dirty="0" err="1"/>
              <a:t>cryoablation</a:t>
            </a:r>
            <a:r>
              <a:rPr lang="fr-FR" dirty="0"/>
              <a:t> (5 sondes </a:t>
            </a:r>
            <a:r>
              <a:rPr lang="fr-FR" dirty="0" err="1"/>
              <a:t>IceForce</a:t>
            </a:r>
            <a:r>
              <a:rPr lang="fr-FR" dirty="0"/>
              <a:t> et une sonde </a:t>
            </a:r>
            <a:r>
              <a:rPr lang="fr-FR" dirty="0" err="1"/>
              <a:t>IceRod</a:t>
            </a:r>
            <a:r>
              <a:rPr lang="fr-FR" dirty="0"/>
              <a:t>)</a:t>
            </a:r>
          </a:p>
          <a:p>
            <a:r>
              <a:rPr lang="fr-FR" dirty="0"/>
              <a:t>Réalisation d'une large </a:t>
            </a:r>
            <a:r>
              <a:rPr lang="fr-FR" dirty="0" err="1"/>
              <a:t>hydrodissection</a:t>
            </a:r>
            <a:r>
              <a:rPr lang="fr-FR" dirty="0"/>
              <a:t> à l'interface tumeur ¿ muscle à la partie supérieure, médiale et latérale de la tumeur ainsi que dans le creux axillaire et dans la graisse sous-cutanée</a:t>
            </a:r>
          </a:p>
          <a:p>
            <a:r>
              <a:rPr lang="fr-FR" dirty="0"/>
              <a:t>Réalisation d'un cycle de </a:t>
            </a:r>
            <a:r>
              <a:rPr lang="fr-FR" dirty="0" err="1"/>
              <a:t>cryoablation</a:t>
            </a:r>
            <a:r>
              <a:rPr lang="fr-FR" dirty="0"/>
              <a:t> avec puissance des sondes adaptée au volume d'ablation désirée</a:t>
            </a:r>
          </a:p>
          <a:p>
            <a:r>
              <a:rPr lang="fr-FR" dirty="0"/>
              <a:t>Création </a:t>
            </a:r>
            <a:r>
              <a:rPr lang="fr-FR" dirty="0" err="1"/>
              <a:t>d¿un</a:t>
            </a:r>
            <a:r>
              <a:rPr lang="fr-FR" dirty="0"/>
              <a:t> glaçon englobant bien la volumineuse tumeur, respectant les structures vasculonerveuses</a:t>
            </a:r>
          </a:p>
          <a:p>
            <a:r>
              <a:rPr lang="fr-FR" dirty="0"/>
              <a:t>Il </a:t>
            </a:r>
            <a:r>
              <a:rPr lang="fr-FR" dirty="0" err="1"/>
              <a:t>n¿y</a:t>
            </a:r>
            <a:r>
              <a:rPr lang="fr-FR" dirty="0"/>
              <a:t> a pas eu de complication.</a:t>
            </a:r>
          </a:p>
          <a:p>
            <a:r>
              <a:rPr lang="fr-FR" dirty="0"/>
              <a:t>Les points de ponction cutanés ont été obstrués à </a:t>
            </a:r>
            <a:r>
              <a:rPr lang="fr-FR" dirty="0" err="1"/>
              <a:t>l¿aide</a:t>
            </a:r>
            <a:r>
              <a:rPr lang="fr-FR" dirty="0"/>
              <a:t> de colle biologique, recouverts de pansements secs à conserver 48</a:t>
            </a:r>
          </a:p>
          <a:p>
            <a:r>
              <a:rPr lang="fr-FR" dirty="0"/>
              <a:t>Après une surveillance en secteur </a:t>
            </a:r>
            <a:r>
              <a:rPr lang="fr-FR" dirty="0" err="1"/>
              <a:t>d¿hospitalisation</a:t>
            </a:r>
            <a:r>
              <a:rPr lang="fr-FR" dirty="0"/>
              <a:t> ambulatoire, Mme BERGE </a:t>
            </a:r>
            <a:r>
              <a:rPr lang="fr-FR" dirty="0" err="1"/>
              <a:t>Marie-Francoise</a:t>
            </a:r>
            <a:r>
              <a:rPr lang="fr-FR" dirty="0"/>
              <a:t> a pu rentrer à domicile</a:t>
            </a:r>
          </a:p>
          <a:p>
            <a:r>
              <a:rPr lang="fr-FR" dirty="0"/>
              <a:t>Nous lui prescrivons un traitement antalgique et anti-inflammatoire pendant une semaine</a:t>
            </a:r>
          </a:p>
          <a:p>
            <a:r>
              <a:rPr lang="fr-FR" dirty="0"/>
              <a:t>Nous reverrons Mme BERGE </a:t>
            </a:r>
            <a:r>
              <a:rPr lang="fr-FR" dirty="0" err="1"/>
              <a:t>Marie-Francoise</a:t>
            </a:r>
            <a:r>
              <a:rPr lang="fr-FR" dirty="0"/>
              <a:t> pour un premier contrôle clinique et IRM le 2/4/2025</a:t>
            </a:r>
          </a:p>
          <a:p>
            <a:r>
              <a:rPr lang="fr-FR" dirty="0"/>
              <a:t>Veuillez croire, M. le professeur, en </a:t>
            </a:r>
            <a:r>
              <a:rPr lang="fr-FR" dirty="0" err="1"/>
              <a:t>l¿assurance</a:t>
            </a:r>
            <a:r>
              <a:rPr lang="fr-FR" dirty="0"/>
              <a:t> de nos salutations les plus confraternelles.</a:t>
            </a:r>
          </a:p>
          <a:p>
            <a:r>
              <a:rPr lang="fr-FR" dirty="0"/>
              <a:t>Dr Matthias LOUIS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9/07/2025</a:t>
            </a:r>
          </a:p>
          <a:p>
            <a:r>
              <a:rPr lang="fr-FR" dirty="0"/>
              <a:t>Monsieur le Professeur,</a:t>
            </a:r>
          </a:p>
          <a:p>
            <a:r>
              <a:rPr lang="fr-FR" dirty="0"/>
              <a:t>Je revois ce jour Madame Marie François BERGE, née le 18/11/1947, pour un contrôle à cinq mois d'une</a:t>
            </a:r>
          </a:p>
          <a:p>
            <a:r>
              <a:rPr lang="fr-FR" dirty="0" err="1"/>
              <a:t>cryoablation</a:t>
            </a:r>
            <a:r>
              <a:rPr lang="fr-FR" dirty="0"/>
              <a:t> d'une volumineuse tumeur </a:t>
            </a:r>
            <a:r>
              <a:rPr lang="fr-FR" dirty="0" err="1"/>
              <a:t>desmoïde</a:t>
            </a:r>
            <a:r>
              <a:rPr lang="fr-FR" dirty="0"/>
              <a:t> de la face postérieure de l'épaule gauche</a:t>
            </a:r>
          </a:p>
          <a:p>
            <a:r>
              <a:rPr lang="fr-FR" dirty="0"/>
              <a:t>L'évolution reste favorable, Mme BERGE ne décrivant plus aucune douleur et aucune limitation des amplitudes</a:t>
            </a:r>
          </a:p>
          <a:p>
            <a:r>
              <a:rPr lang="fr-FR" dirty="0"/>
              <a:t>articulaires</a:t>
            </a:r>
          </a:p>
          <a:p>
            <a:r>
              <a:rPr lang="fr-FR" dirty="0"/>
              <a:t>L'IRM de contrôle montre :</a:t>
            </a:r>
          </a:p>
          <a:p>
            <a:r>
              <a:rPr lang="fr-FR" dirty="0"/>
              <a:t>-Une régression attendue de la zone de </a:t>
            </a:r>
            <a:r>
              <a:rPr lang="fr-FR" dirty="0" err="1"/>
              <a:t>cryoablation</a:t>
            </a:r>
            <a:r>
              <a:rPr lang="fr-FR" dirty="0"/>
              <a:t>, mesurant 29 x 49 mm, sur 61 mm de hauteur, contre 35 x 63 mm</a:t>
            </a:r>
          </a:p>
          <a:p>
            <a:r>
              <a:rPr lang="fr-FR" dirty="0"/>
              <a:t>sur 71 mm de hauteur.</a:t>
            </a:r>
          </a:p>
          <a:p>
            <a:r>
              <a:rPr lang="fr-FR" dirty="0"/>
              <a:t>-Pas de prise de contraste suspecte de </a:t>
            </a:r>
            <a:r>
              <a:rPr lang="fr-FR" dirty="0" err="1"/>
              <a:t>réévolution</a:t>
            </a:r>
            <a:r>
              <a:rPr lang="fr-FR" dirty="0"/>
              <a:t> tumorale</a:t>
            </a:r>
          </a:p>
          <a:p>
            <a:r>
              <a:rPr lang="fr-FR" dirty="0"/>
              <a:t>-Pas d'anomalie musculaire adjacente</a:t>
            </a:r>
          </a:p>
          <a:p>
            <a:r>
              <a:rPr lang="fr-FR" dirty="0"/>
              <a:t>Au total sous contrôle ce jour montre une régression attendue de la cicatrice de </a:t>
            </a:r>
            <a:r>
              <a:rPr lang="fr-FR" dirty="0" err="1"/>
              <a:t>cryoablation</a:t>
            </a:r>
            <a:r>
              <a:rPr lang="fr-FR" dirty="0"/>
              <a:t>, sans argument pour un</a:t>
            </a:r>
          </a:p>
          <a:p>
            <a:r>
              <a:rPr lang="fr-FR" dirty="0"/>
              <a:t>résidu tumoral</a:t>
            </a:r>
          </a:p>
          <a:p>
            <a:r>
              <a:rPr lang="fr-FR" dirty="0"/>
              <a:t>Nous reverrons Madame BERGE pour un prochain contrôle le 14/01/2026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7B8A3-D044-4FAC-A167-A4E05B9503A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3492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7B8A3-D044-4FAC-A167-A4E05B9503A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535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0039-5427-4EB9-AC72-F082FEA8278E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3B4B-C714-4FB8-8693-D747148C41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9407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0039-5427-4EB9-AC72-F082FEA8278E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3B4B-C714-4FB8-8693-D747148C41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4010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0039-5427-4EB9-AC72-F082FEA8278E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3B4B-C714-4FB8-8693-D747148C41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993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0039-5427-4EB9-AC72-F082FEA8278E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3B4B-C714-4FB8-8693-D747148C41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874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0039-5427-4EB9-AC72-F082FEA8278E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3B4B-C714-4FB8-8693-D747148C41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461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0039-5427-4EB9-AC72-F082FEA8278E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3B4B-C714-4FB8-8693-D747148C41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616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0039-5427-4EB9-AC72-F082FEA8278E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3B4B-C714-4FB8-8693-D747148C41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9740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0039-5427-4EB9-AC72-F082FEA8278E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3B4B-C714-4FB8-8693-D747148C41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223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0039-5427-4EB9-AC72-F082FEA8278E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3B4B-C714-4FB8-8693-D747148C41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895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0039-5427-4EB9-AC72-F082FEA8278E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3B4B-C714-4FB8-8693-D747148C41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545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60039-5427-4EB9-AC72-F082FEA8278E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6E3B4B-C714-4FB8-8693-D747148C41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675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60039-5427-4EB9-AC72-F082FEA8278E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6E3B4B-C714-4FB8-8693-D747148C41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525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tmp"/><Relationship Id="rId12" Type="http://schemas.openxmlformats.org/officeDocument/2006/relationships/image" Target="../media/image12.tmp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tmp"/><Relationship Id="rId11" Type="http://schemas.openxmlformats.org/officeDocument/2006/relationships/image" Target="../media/image11.tmp"/><Relationship Id="rId5" Type="http://schemas.openxmlformats.org/officeDocument/2006/relationships/image" Target="../media/image5.tmp"/><Relationship Id="rId10" Type="http://schemas.openxmlformats.org/officeDocument/2006/relationships/image" Target="../media/image10.tmp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tmp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mp"/><Relationship Id="rId3" Type="http://schemas.openxmlformats.org/officeDocument/2006/relationships/image" Target="../media/image15.png"/><Relationship Id="rId7" Type="http://schemas.openxmlformats.org/officeDocument/2006/relationships/image" Target="../media/image18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mp"/><Relationship Id="rId5" Type="http://schemas.openxmlformats.org/officeDocument/2006/relationships/image" Target="../media/image16.png"/><Relationship Id="rId4" Type="http://schemas.openxmlformats.org/officeDocument/2006/relationships/image" Target="../media/image10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7" Type="http://schemas.openxmlformats.org/officeDocument/2006/relationships/image" Target="../media/image24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tmp"/><Relationship Id="rId5" Type="http://schemas.openxmlformats.org/officeDocument/2006/relationships/image" Target="../media/image22.tmp"/><Relationship Id="rId4" Type="http://schemas.openxmlformats.org/officeDocument/2006/relationships/image" Target="../media/image21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undefined">
            <a:extLst>
              <a:ext uri="{FF2B5EF4-FFF2-40B4-BE49-F238E27FC236}">
                <a16:creationId xmlns:a16="http://schemas.microsoft.com/office/drawing/2014/main" id="{1500669E-0FB7-88A9-29D8-FE5E414D4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3"/>
          <a:stretch>
            <a:fillRect/>
          </a:stretch>
        </p:blipFill>
        <p:spPr bwMode="auto">
          <a:xfrm>
            <a:off x="-334365" y="0"/>
            <a:ext cx="12552381" cy="693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3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9899841" y="1698026"/>
            <a:ext cx="1409430" cy="29524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2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10992888" y="0"/>
            <a:ext cx="1199112" cy="105925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ZoneTexte 1"/>
          <p:cNvSpPr txBox="1"/>
          <p:nvPr/>
        </p:nvSpPr>
        <p:spPr>
          <a:xfrm>
            <a:off x="1302058" y="74339"/>
            <a:ext cx="962301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Tumeurs </a:t>
            </a:r>
            <a:r>
              <a:rPr lang="fr-FR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Desmoïdes</a:t>
            </a:r>
            <a:r>
              <a:rPr lang="fr-F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algn="ctr"/>
            <a:r>
              <a:rPr lang="fr-FR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Diagnostic en imagerie et stratégie de prise en charge</a:t>
            </a:r>
            <a:endParaRPr lang="fr-FR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logo-2026-fond-couleu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880" y="1774097"/>
            <a:ext cx="139065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713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E8DD4CD3-5BFB-4698-8B73-511B738E19FE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2896872" cy="50064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Cas clinique 1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EE88F99-C7DD-43BA-B908-4B749B5291F1}"/>
              </a:ext>
            </a:extLst>
          </p:cNvPr>
          <p:cNvSpPr txBox="1">
            <a:spLocks/>
          </p:cNvSpPr>
          <p:nvPr/>
        </p:nvSpPr>
        <p:spPr>
          <a:xfrm>
            <a:off x="2883361" y="198969"/>
            <a:ext cx="6425278" cy="294103"/>
          </a:xfrm>
          <a:prstGeom prst="rect">
            <a:avLst/>
          </a:prstGeom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de 36 ans, tuméfaction sensible à la palpation de la face latérale de l'épaule gauche</a:t>
            </a:r>
          </a:p>
        </p:txBody>
      </p:sp>
      <p:pic>
        <p:nvPicPr>
          <p:cNvPr id="7" name="Image 6" descr="Capture d’écra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8" b="24596"/>
          <a:stretch/>
        </p:blipFill>
        <p:spPr>
          <a:xfrm>
            <a:off x="9940789" y="806039"/>
            <a:ext cx="2225272" cy="1839234"/>
          </a:xfrm>
          <a:prstGeom prst="rect">
            <a:avLst/>
          </a:prstGeom>
        </p:spPr>
      </p:pic>
      <p:pic>
        <p:nvPicPr>
          <p:cNvPr id="8" name="Image 7" descr="Capture d’écra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3"/>
          <a:stretch/>
        </p:blipFill>
        <p:spPr>
          <a:xfrm>
            <a:off x="9940789" y="4487294"/>
            <a:ext cx="2028232" cy="1863355"/>
          </a:xfrm>
          <a:prstGeom prst="rect">
            <a:avLst/>
          </a:prstGeom>
        </p:spPr>
      </p:pic>
      <p:pic>
        <p:nvPicPr>
          <p:cNvPr id="10" name="Image 9" descr="Capture d’écra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885" y="2648061"/>
            <a:ext cx="2010136" cy="1839233"/>
          </a:xfrm>
          <a:prstGeom prst="rect">
            <a:avLst/>
          </a:prstGeom>
        </p:spPr>
      </p:pic>
      <p:pic>
        <p:nvPicPr>
          <p:cNvPr id="13" name="Image 12" descr="Capture d’écran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0" r="13688"/>
          <a:stretch/>
        </p:blipFill>
        <p:spPr>
          <a:xfrm>
            <a:off x="472383" y="757967"/>
            <a:ext cx="3070041" cy="2424510"/>
          </a:xfrm>
          <a:prstGeom prst="rect">
            <a:avLst/>
          </a:prstGeom>
        </p:spPr>
      </p:pic>
      <p:pic>
        <p:nvPicPr>
          <p:cNvPr id="15" name="Image 14" descr="Capture d’écran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78" r="11569" b="9719"/>
          <a:stretch/>
        </p:blipFill>
        <p:spPr>
          <a:xfrm>
            <a:off x="3936127" y="610703"/>
            <a:ext cx="3087669" cy="2495510"/>
          </a:xfrm>
          <a:prstGeom prst="rect">
            <a:avLst/>
          </a:prstGeom>
        </p:spPr>
      </p:pic>
      <p:pic>
        <p:nvPicPr>
          <p:cNvPr id="16" name="Image 15" descr="Capture d’écran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44"/>
          <a:stretch/>
        </p:blipFill>
        <p:spPr>
          <a:xfrm>
            <a:off x="7774520" y="757967"/>
            <a:ext cx="2047465" cy="1944290"/>
          </a:xfrm>
          <a:prstGeom prst="rect">
            <a:avLst/>
          </a:prstGeom>
        </p:spPr>
      </p:pic>
      <p:pic>
        <p:nvPicPr>
          <p:cNvPr id="17" name="Image 16" descr="Capture d’écran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20" y="2702257"/>
            <a:ext cx="2026936" cy="1885050"/>
          </a:xfrm>
          <a:prstGeom prst="rect">
            <a:avLst/>
          </a:prstGeom>
        </p:spPr>
      </p:pic>
      <p:pic>
        <p:nvPicPr>
          <p:cNvPr id="18" name="Image 17" descr="Capture d’écran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520" y="4477730"/>
            <a:ext cx="2047465" cy="1911032"/>
          </a:xfrm>
          <a:prstGeom prst="rect">
            <a:avLst/>
          </a:prstGeom>
        </p:spPr>
      </p:pic>
      <p:pic>
        <p:nvPicPr>
          <p:cNvPr id="21" name="394450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30551" y="3644782"/>
            <a:ext cx="3514826" cy="2642793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482" y="3223845"/>
            <a:ext cx="3273952" cy="334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40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00C7346-BFBF-85F9-D107-81D04431F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426" y="768251"/>
            <a:ext cx="10515600" cy="5809130"/>
          </a:xfrm>
        </p:spPr>
        <p:txBody>
          <a:bodyPr>
            <a:normAutofit/>
          </a:bodyPr>
          <a:lstStyle/>
          <a:p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Band </a:t>
            </a:r>
            <a:r>
              <a:rPr lang="fr-FR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</a:t>
            </a:r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(60 à 90 %) </a:t>
            </a:r>
          </a:p>
          <a:p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Flame </a:t>
            </a:r>
            <a:r>
              <a:rPr lang="fr-FR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</a:t>
            </a:r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Fascial </a:t>
            </a:r>
            <a:r>
              <a:rPr lang="fr-FR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tail</a:t>
            </a:r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</a:t>
            </a:r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Split fat </a:t>
            </a:r>
            <a:r>
              <a:rPr lang="fr-FR" sz="2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</a:t>
            </a:r>
            <a:r>
              <a:rPr lang="fr-F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6BD33A4-B94B-8D32-A58A-C25432F7C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376" y="61918"/>
            <a:ext cx="11119898" cy="613652"/>
          </a:xfrm>
          <a:solidFill>
            <a:schemeClr val="accent4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RECONNAITRE UNE TUMEUR DESMOÏDE</a:t>
            </a:r>
          </a:p>
        </p:txBody>
      </p:sp>
      <p:pic>
        <p:nvPicPr>
          <p:cNvPr id="7" name="Image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3C9ADF72-C442-B3CE-98DE-F7CB35A885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529" y="2512406"/>
            <a:ext cx="4936905" cy="1342361"/>
          </a:xfrm>
          <a:prstGeom prst="rect">
            <a:avLst/>
          </a:prstGeom>
        </p:spPr>
      </p:pic>
      <p:pic>
        <p:nvPicPr>
          <p:cNvPr id="8" name="Image 7" descr="Capture d’écran">
            <a:extLst>
              <a:ext uri="{FF2B5EF4-FFF2-40B4-BE49-F238E27FC236}">
                <a16:creationId xmlns:a16="http://schemas.microsoft.com/office/drawing/2014/main" id="{D1E53C88-C9B6-1F1E-0D1C-1580CA3BE8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44"/>
          <a:stretch/>
        </p:blipFill>
        <p:spPr>
          <a:xfrm>
            <a:off x="8301434" y="1706896"/>
            <a:ext cx="2239170" cy="21478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94A758D-F6EA-F70E-24C8-48AA35F2A978}"/>
              </a:ext>
            </a:extLst>
          </p:cNvPr>
          <p:cNvSpPr txBox="1"/>
          <p:nvPr/>
        </p:nvSpPr>
        <p:spPr>
          <a:xfrm>
            <a:off x="6873609" y="4672955"/>
            <a:ext cx="5094820" cy="15696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Caractéristiques, non spécifiques</a:t>
            </a:r>
          </a:p>
          <a:p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fr-FR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Biopsie</a:t>
            </a:r>
            <a:r>
              <a:rPr lang="fr-FR" sz="2800" u="sng" dirty="0">
                <a:latin typeface="Arial" panose="020B0604020202020204" pitchFamily="34" charset="0"/>
                <a:cs typeface="Arial" panose="020B0604020202020204" pitchFamily="34" charset="0"/>
              </a:rPr>
              <a:t> ++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 pour DD !</a:t>
            </a:r>
          </a:p>
        </p:txBody>
      </p:sp>
      <p:pic>
        <p:nvPicPr>
          <p:cNvPr id="11" name="Image 10" descr="Une image contenant texte&#10;&#10;Description générée automatiquement">
            <a:extLst>
              <a:ext uri="{FF2B5EF4-FFF2-40B4-BE49-F238E27FC236}">
                <a16:creationId xmlns:a16="http://schemas.microsoft.com/office/drawing/2014/main" id="{92F2BBB1-FB36-257E-5293-5C9CE90944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459" y="701371"/>
            <a:ext cx="3958480" cy="160676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Image 11" descr="Capture d’écran">
            <a:extLst>
              <a:ext uri="{FF2B5EF4-FFF2-40B4-BE49-F238E27FC236}">
                <a16:creationId xmlns:a16="http://schemas.microsoft.com/office/drawing/2014/main" id="{38A338DD-08AC-E1BF-8CBC-0A9E38DD36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5" t="15805" r="25689" b="6208"/>
          <a:stretch/>
        </p:blipFill>
        <p:spPr>
          <a:xfrm>
            <a:off x="3398281" y="3987893"/>
            <a:ext cx="1164003" cy="1111435"/>
          </a:xfrm>
          <a:prstGeom prst="rect">
            <a:avLst/>
          </a:prstGeom>
        </p:spPr>
      </p:pic>
      <p:pic>
        <p:nvPicPr>
          <p:cNvPr id="13" name="Image 12" descr="Capture d’écran">
            <a:extLst>
              <a:ext uri="{FF2B5EF4-FFF2-40B4-BE49-F238E27FC236}">
                <a16:creationId xmlns:a16="http://schemas.microsoft.com/office/drawing/2014/main" id="{0B86A325-54E5-E62A-AC75-3D26BA6471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669" y="3993445"/>
            <a:ext cx="813341" cy="11095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A7A1544-C4E5-A285-DFD8-9A930B5C73D7}"/>
              </a:ext>
            </a:extLst>
          </p:cNvPr>
          <p:cNvSpPr/>
          <p:nvPr/>
        </p:nvSpPr>
        <p:spPr>
          <a:xfrm>
            <a:off x="0" y="6526835"/>
            <a:ext cx="868907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sz="1000" i="1" dirty="0"/>
              <a:t>Role of Imaging in Management of </a:t>
            </a:r>
            <a:r>
              <a:rPr lang="en-US" sz="1000" i="1" dirty="0" err="1"/>
              <a:t>Desmoid</a:t>
            </a:r>
            <a:r>
              <a:rPr lang="en-US" sz="1000" i="1" dirty="0"/>
              <a:t>-type Fibromatosis: A Primer for Radiologists, </a:t>
            </a:r>
            <a:r>
              <a:rPr lang="en-US" sz="1000" i="1" dirty="0" err="1"/>
              <a:t>Braschi-Amirfarzan</a:t>
            </a:r>
            <a:r>
              <a:rPr lang="en-US" sz="1000" i="1" dirty="0"/>
              <a:t> et al  </a:t>
            </a:r>
            <a:r>
              <a:rPr lang="en-US" sz="1000" i="1" dirty="0" err="1"/>
              <a:t>RadioGraphics</a:t>
            </a:r>
            <a:r>
              <a:rPr lang="en-US" sz="1000" i="1" dirty="0"/>
              <a:t> 2016 ; 36 :767-782</a:t>
            </a:r>
            <a:endParaRPr lang="fr-FR" sz="1000" i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236A921-4D2E-BA5E-A85A-6867DBC1C55D}"/>
              </a:ext>
            </a:extLst>
          </p:cNvPr>
          <p:cNvSpPr txBox="1"/>
          <p:nvPr/>
        </p:nvSpPr>
        <p:spPr>
          <a:xfrm>
            <a:off x="247426" y="560752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u="sng" dirty="0" err="1"/>
              <a:t>Staghorn</a:t>
            </a:r>
            <a:r>
              <a:rPr lang="fr-FR" sz="2400" b="1" u="sng" dirty="0"/>
              <a:t> </a:t>
            </a:r>
            <a:r>
              <a:rPr lang="fr-FR" sz="2400" b="1" u="sng" dirty="0" err="1"/>
              <a:t>sign</a:t>
            </a:r>
            <a:r>
              <a:rPr lang="fr-FR" sz="2400" b="1" u="sng" dirty="0"/>
              <a:t> </a:t>
            </a:r>
            <a:r>
              <a:rPr lang="fr-FR" sz="2400" b="1" dirty="0"/>
              <a:t>:</a:t>
            </a:r>
            <a:endParaRPr lang="fr-FR" sz="2400" dirty="0"/>
          </a:p>
        </p:txBody>
      </p:sp>
      <p:pic>
        <p:nvPicPr>
          <p:cNvPr id="2" name="Image 1" descr="Capture d’écran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094" y="5251261"/>
            <a:ext cx="3091887" cy="13049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0" y="6652397"/>
            <a:ext cx="957449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i="1" dirty="0" err="1"/>
              <a:t>Staghorn</a:t>
            </a:r>
            <a:r>
              <a:rPr lang="fr-FR" sz="1000" i="1" dirty="0"/>
              <a:t> </a:t>
            </a:r>
            <a:r>
              <a:rPr lang="fr-FR" sz="1000" i="1" dirty="0" err="1"/>
              <a:t>sign</a:t>
            </a:r>
            <a:r>
              <a:rPr lang="fr-FR" sz="1000" i="1" dirty="0"/>
              <a:t>: Extra-abdominal </a:t>
            </a:r>
            <a:r>
              <a:rPr lang="fr-FR" sz="1000" i="1" dirty="0" err="1"/>
              <a:t>desmoid</a:t>
            </a:r>
            <a:r>
              <a:rPr lang="fr-FR" sz="1000" i="1" dirty="0"/>
              <a:t> </a:t>
            </a:r>
            <a:r>
              <a:rPr lang="fr-FR" sz="1000" i="1" dirty="0" err="1"/>
              <a:t>fibromatosis</a:t>
            </a:r>
            <a:r>
              <a:rPr lang="fr-FR" sz="1000" i="1" dirty="0"/>
              <a:t>, Lloyd J Ridley, J Med Imaging </a:t>
            </a:r>
            <a:r>
              <a:rPr lang="fr-FR" sz="1000" i="1" dirty="0" err="1"/>
              <a:t>Radiat</a:t>
            </a:r>
            <a:r>
              <a:rPr lang="fr-FR" sz="1000" i="1" dirty="0"/>
              <a:t> </a:t>
            </a:r>
            <a:r>
              <a:rPr lang="fr-FR" sz="1000" i="1" dirty="0" err="1"/>
              <a:t>Oncol</a:t>
            </a:r>
            <a:r>
              <a:rPr lang="fr-FR" sz="1000" i="1" dirty="0"/>
              <a:t>. 2018 Oct;62 </a:t>
            </a:r>
            <a:r>
              <a:rPr lang="fr-FR" sz="1000" i="1" dirty="0" err="1"/>
              <a:t>Suppl</a:t>
            </a:r>
            <a:r>
              <a:rPr lang="fr-FR" sz="1000" i="1" dirty="0"/>
              <a:t> 1:157-158. </a:t>
            </a:r>
            <a:r>
              <a:rPr lang="fr-FR" sz="1000" i="1" dirty="0" err="1"/>
              <a:t>doi</a:t>
            </a:r>
            <a:r>
              <a:rPr lang="fr-FR" sz="1000" i="1" dirty="0"/>
              <a:t>: 10.1111/1754-9485.30_12786.</a:t>
            </a:r>
          </a:p>
        </p:txBody>
      </p:sp>
    </p:spTree>
    <p:extLst>
      <p:ext uri="{BB962C8B-B14F-4D97-AF65-F5344CB8AC3E}">
        <p14:creationId xmlns:p14="http://schemas.microsoft.com/office/powerpoint/2010/main" val="2369624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apture d’écra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599" y="3277880"/>
            <a:ext cx="3801438" cy="3468149"/>
          </a:xfrm>
          <a:prstGeom prst="rect">
            <a:avLst/>
          </a:prstGeom>
        </p:spPr>
      </p:pic>
      <p:pic>
        <p:nvPicPr>
          <p:cNvPr id="10" name="Image 9" descr="Capture d’écra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31" y="3296154"/>
            <a:ext cx="3579971" cy="3431603"/>
          </a:xfrm>
          <a:prstGeom prst="rect">
            <a:avLst/>
          </a:prstGeom>
        </p:spPr>
      </p:pic>
      <p:pic>
        <p:nvPicPr>
          <p:cNvPr id="11" name="Image 10" descr="Capture d’écra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260" y="3357373"/>
            <a:ext cx="3240402" cy="3388656"/>
          </a:xfrm>
          <a:prstGeom prst="rect">
            <a:avLst/>
          </a:prstGeom>
        </p:spPr>
      </p:pic>
      <p:pic>
        <p:nvPicPr>
          <p:cNvPr id="12" name="Image 11" descr="Capture d’écra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998" y="250323"/>
            <a:ext cx="3253920" cy="2671281"/>
          </a:xfrm>
          <a:prstGeom prst="rect">
            <a:avLst/>
          </a:prstGeom>
        </p:spPr>
      </p:pic>
      <p:pic>
        <p:nvPicPr>
          <p:cNvPr id="14" name="Image 13" descr="Capture d’écra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914" y="286427"/>
            <a:ext cx="3066751" cy="259907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296C4D4-DF67-01A2-DE32-51FA22A67D9E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2770909" cy="50064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Cas clinique 5</a:t>
            </a:r>
          </a:p>
        </p:txBody>
      </p:sp>
    </p:spTree>
    <p:extLst>
      <p:ext uri="{BB962C8B-B14F-4D97-AF65-F5344CB8AC3E}">
        <p14:creationId xmlns:p14="http://schemas.microsoft.com/office/powerpoint/2010/main" val="1226018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6B97EC-0579-A8CA-5F99-9C9712436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1400" y="822811"/>
            <a:ext cx="7340600" cy="5866119"/>
          </a:xfrm>
          <a:solidFill>
            <a:schemeClr val="tx2">
              <a:lumMod val="25000"/>
            </a:schemeClr>
          </a:solidFill>
        </p:spPr>
        <p:txBody>
          <a:bodyPr>
            <a:normAutofit fontScale="25000" lnSpcReduction="20000"/>
          </a:bodyPr>
          <a:lstStyle/>
          <a:p>
            <a:r>
              <a:rPr lang="fr-FR" sz="11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Surveillance active</a:t>
            </a:r>
          </a:p>
          <a:p>
            <a:pPr lvl="1"/>
            <a:r>
              <a:rPr lang="fr-FR" sz="8000" dirty="0">
                <a:latin typeface="Arial" panose="020B0604020202020204" pitchFamily="34" charset="0"/>
                <a:cs typeface="Arial" panose="020B0604020202020204" pitchFamily="34" charset="0"/>
              </a:rPr>
              <a:t>En 1ère intention</a:t>
            </a:r>
          </a:p>
          <a:p>
            <a:pPr lvl="1"/>
            <a:r>
              <a:rPr lang="fr-FR" sz="8000" dirty="0">
                <a:latin typeface="Arial" panose="020B0604020202020204" pitchFamily="34" charset="0"/>
                <a:cs typeface="Arial" panose="020B0604020202020204" pitchFamily="34" charset="0"/>
              </a:rPr>
              <a:t>IRM : Contrôle 1–2 mois puis /3–6 mois 2 ans puis /an</a:t>
            </a:r>
          </a:p>
          <a:p>
            <a:pPr marL="457200" lvl="1" indent="0">
              <a:buNone/>
            </a:pPr>
            <a:endParaRPr lang="fr-FR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112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Traitement actif </a:t>
            </a:r>
            <a:r>
              <a:rPr lang="fr-FR" sz="11200" b="1" u="sng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progression</a:t>
            </a:r>
            <a:endParaRPr lang="fr-FR" sz="11200" u="sng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fr-FR" sz="8000" dirty="0">
                <a:latin typeface="Arial" panose="020B0604020202020204" pitchFamily="34" charset="0"/>
                <a:cs typeface="Arial" panose="020B0604020202020204" pitchFamily="34" charset="0"/>
              </a:rPr>
              <a:t>Selon localisation, taille, </a:t>
            </a:r>
            <a:r>
              <a:rPr lang="fr-FR" sz="8000" dirty="0" err="1">
                <a:latin typeface="Arial" panose="020B0604020202020204" pitchFamily="34" charset="0"/>
                <a:cs typeface="Arial" panose="020B0604020202020204" pitchFamily="34" charset="0"/>
              </a:rPr>
              <a:t>résécabilité</a:t>
            </a:r>
            <a:r>
              <a:rPr lang="fr-FR" sz="8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/>
            <a:r>
              <a:rPr lang="fr-FR" sz="8000" u="sng" dirty="0">
                <a:latin typeface="Arial" panose="020B0604020202020204" pitchFamily="34" charset="0"/>
                <a:cs typeface="Arial" panose="020B0604020202020204" pitchFamily="34" charset="0"/>
              </a:rPr>
              <a:t>Traitement médical en 1ère intention</a:t>
            </a:r>
            <a:r>
              <a:rPr lang="fr-FR" sz="8000" dirty="0">
                <a:latin typeface="Arial" panose="020B0604020202020204" pitchFamily="34" charset="0"/>
                <a:cs typeface="Arial" panose="020B0604020202020204" pitchFamily="34" charset="0"/>
              </a:rPr>
              <a:t> (chimiothérapie cytotoxique ou thérapie ciblée)</a:t>
            </a:r>
          </a:p>
          <a:p>
            <a:pPr lvl="1"/>
            <a:r>
              <a:rPr lang="fr-FR" sz="8000" dirty="0">
                <a:latin typeface="Arial" panose="020B0604020202020204" pitchFamily="34" charset="0"/>
                <a:cs typeface="Arial" panose="020B0604020202020204" pitchFamily="34" charset="0"/>
              </a:rPr>
              <a:t>Radiothérapie : indications exceptionnelles (échec de plusieurs lignes de traitement, localisations anatomiques critiques ou altération fonctionnelle [âge avancé, comorbidités…])</a:t>
            </a:r>
          </a:p>
          <a:p>
            <a:pPr lvl="1"/>
            <a:r>
              <a:rPr lang="fr-FR" sz="8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Cryothérapie </a:t>
            </a:r>
          </a:p>
          <a:p>
            <a:pPr lvl="2"/>
            <a:r>
              <a:rPr lang="fr-FR" sz="8000" dirty="0">
                <a:latin typeface="Arial" panose="020B0604020202020204" pitchFamily="34" charset="0"/>
                <a:cs typeface="Arial" panose="020B0604020202020204" pitchFamily="34" charset="0"/>
              </a:rPr>
              <a:t>Option pour tumeurs </a:t>
            </a:r>
            <a:r>
              <a:rPr lang="fr-FR" sz="8000" dirty="0" err="1">
                <a:latin typeface="Arial" panose="020B0604020202020204" pitchFamily="34" charset="0"/>
                <a:cs typeface="Arial" panose="020B0604020202020204" pitchFamily="34" charset="0"/>
              </a:rPr>
              <a:t>desmoïdes</a:t>
            </a:r>
            <a:r>
              <a:rPr lang="fr-FR" sz="8000" dirty="0">
                <a:latin typeface="Arial" panose="020B0604020202020204" pitchFamily="34" charset="0"/>
                <a:cs typeface="Arial" panose="020B0604020202020204" pitchFamily="34" charset="0"/>
              </a:rPr>
              <a:t> symptomatiques et/ou évolutives hors tumeurs intra-abdominales, malgré thérapie médicale si n’est pas possible et validé en RCP spécialisée </a:t>
            </a:r>
          </a:p>
          <a:p>
            <a:pPr lvl="1"/>
            <a:r>
              <a:rPr lang="fr-FR" sz="8000" b="1" dirty="0">
                <a:solidFill>
                  <a:srgbClr val="F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Chirurgie réservée aux complications aiguës exceptionnelles</a:t>
            </a:r>
            <a:r>
              <a:rPr lang="fr-FR" sz="8000" dirty="0">
                <a:solidFill>
                  <a:srgbClr val="F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0" dirty="0">
                <a:latin typeface="Arial" panose="020B0604020202020204" pitchFamily="34" charset="0"/>
                <a:cs typeface="Arial" panose="020B0604020202020204" pitchFamily="34" charset="0"/>
              </a:rPr>
              <a:t>ou à discuter en cas d’échec des traitements médicamenteux en centre expert.</a:t>
            </a:r>
            <a:br>
              <a:rPr lang="fr-FR" sz="8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8000" dirty="0">
                <a:latin typeface="Arial" panose="020B0604020202020204" pitchFamily="34" charset="0"/>
                <a:cs typeface="Arial" panose="020B0604020202020204" pitchFamily="34" charset="0"/>
              </a:rPr>
              <a:t>Globalement, réservée aux tumeurs </a:t>
            </a:r>
            <a:r>
              <a:rPr lang="fr-FR" sz="8000" dirty="0" err="1">
                <a:latin typeface="Arial" panose="020B0604020202020204" pitchFamily="34" charset="0"/>
                <a:cs typeface="Arial" panose="020B0604020202020204" pitchFamily="34" charset="0"/>
              </a:rPr>
              <a:t>desmoïdes</a:t>
            </a:r>
            <a:r>
              <a:rPr lang="fr-FR" sz="8000" dirty="0">
                <a:latin typeface="Arial" panose="020B0604020202020204" pitchFamily="34" charset="0"/>
                <a:cs typeface="Arial" panose="020B0604020202020204" pitchFamily="34" charset="0"/>
              </a:rPr>
              <a:t> de paroi abdominale taille ≥ 10 cm</a:t>
            </a:r>
          </a:p>
          <a:p>
            <a:pPr marL="457200" lvl="1" indent="0">
              <a:buNone/>
            </a:pPr>
            <a:r>
              <a:rPr lang="fr-FR" sz="8000" u="sng" dirty="0">
                <a:solidFill>
                  <a:srgbClr val="F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Tout projet chirurgicale </a:t>
            </a:r>
            <a:r>
              <a:rPr lang="fr-FR" sz="8000" u="sng" dirty="0">
                <a:solidFill>
                  <a:srgbClr val="FF66FF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 </a:t>
            </a:r>
            <a:r>
              <a:rPr lang="fr-FR" sz="8000" u="sng" dirty="0">
                <a:solidFill>
                  <a:srgbClr val="F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risque de poussée évolutive</a:t>
            </a:r>
            <a:br>
              <a:rPr lang="fr-FR" sz="5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5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3868AA-6502-06F8-CFDD-FD84D7111FFA}"/>
              </a:ext>
            </a:extLst>
          </p:cNvPr>
          <p:cNvSpPr/>
          <p:nvPr/>
        </p:nvSpPr>
        <p:spPr>
          <a:xfrm>
            <a:off x="0" y="6542944"/>
            <a:ext cx="868907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sz="1000" i="1" dirty="0"/>
              <a:t>HAS 2024</a:t>
            </a:r>
            <a:endParaRPr lang="fr-FR" sz="1000" i="1" dirty="0"/>
          </a:p>
        </p:txBody>
      </p:sp>
      <p:pic>
        <p:nvPicPr>
          <p:cNvPr id="5" name="Espace réservé du contenu 3" descr="Capture d’écra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20"/>
          <a:stretch/>
        </p:blipFill>
        <p:spPr>
          <a:xfrm>
            <a:off x="0" y="1460420"/>
            <a:ext cx="4851400" cy="448318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50C495B-2028-E0C2-B9DD-F4FDD4025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407"/>
            <a:ext cx="6731000" cy="774699"/>
          </a:xfrm>
          <a:ln>
            <a:solidFill>
              <a:srgbClr val="0070C0"/>
            </a:solidFill>
          </a:ln>
        </p:spPr>
        <p:txBody>
          <a:bodyPr/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Stratégie thérapeutique</a:t>
            </a:r>
            <a:endParaRPr lang="fr-FR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658360"/>
            <a:ext cx="12192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000" i="1" dirty="0">
                <a:latin typeface="+mj-lt"/>
                <a:cs typeface="Arial" panose="020B0604020202020204" pitchFamily="34" charset="0"/>
              </a:rPr>
              <a:t>JAMA </a:t>
            </a:r>
            <a:r>
              <a:rPr lang="fr-FR" sz="1000" i="1" dirty="0" err="1">
                <a:latin typeface="+mj-lt"/>
                <a:cs typeface="Arial" panose="020B0604020202020204" pitchFamily="34" charset="0"/>
              </a:rPr>
              <a:t>Oncology</a:t>
            </a:r>
            <a:r>
              <a:rPr lang="fr-FR" sz="1000" i="1" dirty="0">
                <a:latin typeface="+mj-lt"/>
                <a:cs typeface="Arial" panose="020B0604020202020204" pitchFamily="34" charset="0"/>
              </a:rPr>
              <a:t> | </a:t>
            </a:r>
            <a:r>
              <a:rPr lang="fr-FR" sz="1000" i="1" dirty="0" err="1">
                <a:latin typeface="+mj-lt"/>
                <a:cs typeface="Arial" panose="020B0604020202020204" pitchFamily="34" charset="0"/>
              </a:rPr>
              <a:t>Review</a:t>
            </a:r>
            <a:r>
              <a:rPr lang="fr-FR" sz="10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fr-FR" sz="1000" i="1" dirty="0" err="1">
                <a:latin typeface="+mj-lt"/>
                <a:cs typeface="Arial" panose="020B0604020202020204" pitchFamily="34" charset="0"/>
              </a:rPr>
              <a:t>Current</a:t>
            </a:r>
            <a:r>
              <a:rPr lang="fr-FR" sz="1000" i="1" dirty="0">
                <a:latin typeface="+mj-lt"/>
                <a:cs typeface="Arial" panose="020B0604020202020204" pitchFamily="34" charset="0"/>
              </a:rPr>
              <a:t> Management of </a:t>
            </a:r>
            <a:r>
              <a:rPr lang="fr-FR" sz="1000" i="1" dirty="0" err="1">
                <a:latin typeface="+mj-lt"/>
                <a:cs typeface="Arial" panose="020B0604020202020204" pitchFamily="34" charset="0"/>
              </a:rPr>
              <a:t>Desmoid</a:t>
            </a:r>
            <a:r>
              <a:rPr lang="fr-FR" sz="1000" i="1" dirty="0">
                <a:latin typeface="+mj-lt"/>
                <a:cs typeface="Arial" panose="020B0604020202020204" pitchFamily="34" charset="0"/>
              </a:rPr>
              <a:t> </a:t>
            </a:r>
            <a:r>
              <a:rPr lang="fr-FR" sz="1000" i="1" dirty="0" err="1">
                <a:latin typeface="+mj-lt"/>
                <a:cs typeface="Arial" panose="020B0604020202020204" pitchFamily="34" charset="0"/>
              </a:rPr>
              <a:t>Tumors</a:t>
            </a:r>
            <a:r>
              <a:rPr lang="fr-FR" sz="1000" i="1" dirty="0">
                <a:latin typeface="+mj-lt"/>
                <a:cs typeface="Arial" panose="020B0604020202020204" pitchFamily="34" charset="0"/>
              </a:rPr>
              <a:t> – A </a:t>
            </a:r>
            <a:r>
              <a:rPr lang="fr-FR" sz="1000" i="1" dirty="0" err="1">
                <a:latin typeface="+mj-lt"/>
                <a:cs typeface="Arial" panose="020B0604020202020204" pitchFamily="34" charset="0"/>
              </a:rPr>
              <a:t>Review</a:t>
            </a:r>
            <a:r>
              <a:rPr lang="fr-FR" sz="1000" i="1" dirty="0">
                <a:latin typeface="+mj-lt"/>
                <a:cs typeface="Arial" panose="020B0604020202020204" pitchFamily="34" charset="0"/>
              </a:rPr>
              <a:t>, Bernd </a:t>
            </a:r>
            <a:r>
              <a:rPr lang="fr-FR" sz="1000" i="1" dirty="0" err="1">
                <a:latin typeface="+mj-lt"/>
                <a:cs typeface="Arial" panose="020B0604020202020204" pitchFamily="34" charset="0"/>
              </a:rPr>
              <a:t>Kasper</a:t>
            </a:r>
            <a:r>
              <a:rPr lang="fr-FR" sz="1000" i="1" dirty="0">
                <a:latin typeface="+mj-lt"/>
                <a:cs typeface="Arial" panose="020B0604020202020204" pitchFamily="34" charset="0"/>
              </a:rPr>
              <a:t> et al. JAMA </a:t>
            </a:r>
            <a:r>
              <a:rPr lang="fr-FR" sz="1000" i="1" dirty="0" err="1">
                <a:latin typeface="+mj-lt"/>
                <a:cs typeface="Arial" panose="020B0604020202020204" pitchFamily="34" charset="0"/>
              </a:rPr>
              <a:t>Oncol</a:t>
            </a:r>
            <a:r>
              <a:rPr lang="fr-FR" sz="1000" i="1" dirty="0">
                <a:latin typeface="+mj-lt"/>
                <a:cs typeface="Arial" panose="020B0604020202020204" pitchFamily="34" charset="0"/>
              </a:rPr>
              <a:t>. doi:10.1001/jamaoncol.2024.1805, </a:t>
            </a:r>
            <a:r>
              <a:rPr lang="fr-FR" sz="1000" i="1" dirty="0" err="1">
                <a:latin typeface="+mj-lt"/>
                <a:cs typeface="Arial" panose="020B0604020202020204" pitchFamily="34" charset="0"/>
              </a:rPr>
              <a:t>June</a:t>
            </a:r>
            <a:r>
              <a:rPr lang="fr-FR" sz="1000" i="1" dirty="0">
                <a:latin typeface="+mj-lt"/>
                <a:cs typeface="Arial" panose="020B0604020202020204" pitchFamily="34" charset="0"/>
              </a:rPr>
              <a:t> 20, 2024</a:t>
            </a:r>
            <a:r>
              <a:rPr lang="fr-FR" sz="105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745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79A6A1D-E627-794D-91A5-4F09D1111063}">
  <we:reference id="wa200005566" version="3.0.0.3" store="fr-FR" storeType="OMEX"/>
  <we:alternateReferences>
    <we:reference id="wa200005566" version="3.0.0.3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5700</TotalTime>
  <Words>1487</Words>
  <Application>Microsoft Macintosh PowerPoint</Application>
  <PresentationFormat>Grand écran</PresentationFormat>
  <Paragraphs>121</Paragraphs>
  <Slides>5</Slides>
  <Notes>5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Times New Roman</vt:lpstr>
      <vt:lpstr>Office Theme</vt:lpstr>
      <vt:lpstr>Présentation PowerPoint</vt:lpstr>
      <vt:lpstr>Présentation PowerPoint</vt:lpstr>
      <vt:lpstr>RECONNAITRE UNE TUMEUR DESMOÏDE</vt:lpstr>
      <vt:lpstr>Présentation PowerPoint</vt:lpstr>
      <vt:lpstr>Stratégie thérapeutique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Sara Imbs</dc:creator>
  <cp:lastModifiedBy>Charles Lehmann</cp:lastModifiedBy>
  <cp:revision>687</cp:revision>
  <dcterms:created xsi:type="dcterms:W3CDTF">2021-04-16T19:36:01Z</dcterms:created>
  <dcterms:modified xsi:type="dcterms:W3CDTF">2026-02-25T21:28:50Z</dcterms:modified>
</cp:coreProperties>
</file>