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7" r:id="rId3"/>
    <p:sldId id="259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A2941-7DDC-40BD-AE9C-14ACE6DAC48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9BBAD-C730-4EE6-B5BA-1EB3C6908A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05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fr-FR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871CB-BC6D-430C-8E91-5A26E2CE8AB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776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fr-FR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871CB-BC6D-430C-8E91-5A26E2CE8A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899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fr-FR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871CB-BC6D-430C-8E91-5A26E2CE8AB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061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C9A1-0C88-4ED6-8572-623E65199E7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B3F6-85B3-473B-AA99-D6BAB7F5C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0767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C9A1-0C88-4ED6-8572-623E65199E7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B3F6-85B3-473B-AA99-D6BAB7F5C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26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C9A1-0C88-4ED6-8572-623E65199E7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B3F6-85B3-473B-AA99-D6BAB7F5C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446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C9A1-0C88-4ED6-8572-623E65199E7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B3F6-85B3-473B-AA99-D6BAB7F5C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65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C9A1-0C88-4ED6-8572-623E65199E7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B3F6-85B3-473B-AA99-D6BAB7F5C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84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C9A1-0C88-4ED6-8572-623E65199E7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B3F6-85B3-473B-AA99-D6BAB7F5C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450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C9A1-0C88-4ED6-8572-623E65199E7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B3F6-85B3-473B-AA99-D6BAB7F5C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514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C9A1-0C88-4ED6-8572-623E65199E7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B3F6-85B3-473B-AA99-D6BAB7F5C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0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C9A1-0C88-4ED6-8572-623E65199E7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B3F6-85B3-473B-AA99-D6BAB7F5C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959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C9A1-0C88-4ED6-8572-623E65199E7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B3F6-85B3-473B-AA99-D6BAB7F5C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3761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9C9A1-0C88-4ED6-8572-623E65199E7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B3F6-85B3-473B-AA99-D6BAB7F5C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197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9C9A1-0C88-4ED6-8572-623E65199E7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1B3F6-85B3-473B-AA99-D6BAB7F5C6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65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33046" y="170597"/>
            <a:ext cx="5591908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Imagerie </a:t>
            </a:r>
            <a:endParaRPr lang="fr-FR" sz="60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1280305" y="1399717"/>
            <a:ext cx="403650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Technique 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6224954" y="170597"/>
            <a:ext cx="5556738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TDM </a:t>
            </a:r>
            <a:endParaRPr lang="fr-FR" sz="60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382967" y="2323046"/>
            <a:ext cx="5586091" cy="34163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Pour les patients non dialysés: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Seule une acquisition sans injection doit être faite sur l’abdomen et le pelvis.</a:t>
            </a:r>
          </a:p>
          <a:p>
            <a:r>
              <a:rPr lang="fr-FR" sz="2400" b="1" dirty="0" smtClean="0"/>
              <a:t>Pour les patients dialysés: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L’examen est effectué sans et avec injection de produit de contraste sur l’abdomen et le pelvis (acquisition thoracique si tabagisme supérieur à 20PA)</a:t>
            </a:r>
            <a:endParaRPr lang="fr-FR" sz="24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6308415" y="1399717"/>
            <a:ext cx="5586091" cy="48936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Acquisition sans injection: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Analyse des calcifications vasculaires </a:t>
            </a:r>
            <a:r>
              <a:rPr lang="fr-FR" sz="2400" dirty="0" err="1" smtClean="0"/>
              <a:t>aorto</a:t>
            </a:r>
            <a:r>
              <a:rPr lang="fr-FR" sz="2400" dirty="0" smtClean="0"/>
              <a:t>-iliaques,</a:t>
            </a:r>
          </a:p>
          <a:p>
            <a:r>
              <a:rPr lang="fr-FR" sz="2400" b="1" dirty="0" smtClean="0"/>
              <a:t>Acquisition avec injection: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chemeClr val="accent2">
                    <a:lumMod val="75000"/>
                  </a:schemeClr>
                </a:solidFill>
              </a:rPr>
              <a:t> Phase artérielle: </a:t>
            </a:r>
            <a:r>
              <a:rPr lang="fr-FR" sz="2400" dirty="0" smtClean="0"/>
              <a:t>entre 20 et 30 s ou avec un bolus </a:t>
            </a:r>
            <a:r>
              <a:rPr lang="fr-FR" sz="2400" dirty="0" err="1" smtClean="0"/>
              <a:t>tracking</a:t>
            </a:r>
            <a:r>
              <a:rPr lang="fr-FR" sz="2400" dirty="0" smtClean="0"/>
              <a:t> dans l’aorte abdominale: </a:t>
            </a:r>
            <a:r>
              <a:rPr lang="fr-FR" sz="2400" dirty="0" smtClean="0"/>
              <a:t>Etude de l’état de la lumière vasculaire,  reconstructions 3D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chemeClr val="accent2">
                    <a:lumMod val="75000"/>
                  </a:schemeClr>
                </a:solidFill>
              </a:rPr>
              <a:t>Phase veineuse: </a:t>
            </a:r>
            <a:r>
              <a:rPr lang="fr-FR" sz="2400" dirty="0" smtClean="0"/>
              <a:t>recherche de thrombose, fibrose, ou pour étudier des kystes atypiques dans les reins natifs. Elle est indispensable à la recherche de néoplasie.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22732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33046" y="170597"/>
            <a:ext cx="5591908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Imagerie </a:t>
            </a:r>
            <a:endParaRPr lang="fr-FR" sz="60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1280305" y="1399717"/>
            <a:ext cx="403650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Technique 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6224954" y="170597"/>
            <a:ext cx="5556738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TDM </a:t>
            </a:r>
            <a:endParaRPr lang="fr-FR" sz="60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382966" y="2395982"/>
            <a:ext cx="5586091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Evaluation dans les trois plans, coupes millimétriques pour la phase artérielle,  3 mm pour la phase portale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Reconstruction MIP: bonne évaluation vasculaire </a:t>
            </a:r>
            <a:endParaRPr lang="fr-FR" sz="2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010" y="1399717"/>
            <a:ext cx="5000625" cy="44672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783637" y="5941899"/>
            <a:ext cx="4998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 smtClean="0"/>
              <a:t>TDM. Bilan receveur. Analyse artérielle de l’axe iliaque externe et hypogastrique.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409025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33046" y="170597"/>
            <a:ext cx="5591908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Imagerie </a:t>
            </a:r>
            <a:endParaRPr lang="fr-FR" sz="60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1280305" y="1399717"/>
            <a:ext cx="403650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Résultats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6224954" y="170597"/>
            <a:ext cx="5556738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TDM </a:t>
            </a:r>
            <a:endParaRPr lang="fr-FR" sz="60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180459" y="2464221"/>
            <a:ext cx="6236198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Liberté de la fosse iliaque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Espace libre suffisant pour le greffon : </a:t>
            </a: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 err="1" smtClean="0"/>
              <a:t>Pathologiedes</a:t>
            </a:r>
            <a:r>
              <a:rPr lang="fr-FR" sz="2400" dirty="0" smtClean="0"/>
              <a:t> annexes chez la femme</a:t>
            </a: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 err="1" smtClean="0"/>
              <a:t>Polykystose</a:t>
            </a:r>
            <a:r>
              <a:rPr lang="fr-FR" sz="2400" dirty="0" smtClean="0"/>
              <a:t> rénale </a:t>
            </a:r>
            <a:endParaRPr lang="fr-FR" sz="2400" dirty="0"/>
          </a:p>
        </p:txBody>
      </p:sp>
      <p:sp>
        <p:nvSpPr>
          <p:cNvPr id="5" name="Rectangle 4"/>
          <p:cNvSpPr/>
          <p:nvPr/>
        </p:nvSpPr>
        <p:spPr>
          <a:xfrm>
            <a:off x="6619863" y="6012254"/>
            <a:ext cx="5572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 smtClean="0"/>
              <a:t>TDM. Bilan receveur. Analyse des reins natifs               </a:t>
            </a:r>
            <a:r>
              <a:rPr lang="fr-FR" b="1" i="1" dirty="0" err="1" smtClean="0"/>
              <a:t>polykystiques</a:t>
            </a:r>
            <a:r>
              <a:rPr lang="fr-FR" b="1" i="1" dirty="0" smtClean="0"/>
              <a:t>; évaluation de la liberté de la fosse iliaque</a:t>
            </a:r>
            <a:endParaRPr lang="fr-FR" b="1" i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890" y="1514119"/>
            <a:ext cx="4086865" cy="430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210</Words>
  <Application>Microsoft Office PowerPoint</Application>
  <PresentationFormat>Grand écran</PresentationFormat>
  <Paragraphs>29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7</cp:revision>
  <dcterms:created xsi:type="dcterms:W3CDTF">2026-02-28T22:05:20Z</dcterms:created>
  <dcterms:modified xsi:type="dcterms:W3CDTF">2026-02-28T22:21:43Z</dcterms:modified>
</cp:coreProperties>
</file>